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88" r:id="rId3"/>
    <p:sldId id="259" r:id="rId4"/>
    <p:sldId id="283" r:id="rId5"/>
    <p:sldId id="261" r:id="rId6"/>
    <p:sldId id="260" r:id="rId7"/>
    <p:sldId id="285" r:id="rId8"/>
    <p:sldId id="286" r:id="rId9"/>
    <p:sldId id="287" r:id="rId10"/>
    <p:sldId id="295" r:id="rId11"/>
    <p:sldId id="289" r:id="rId12"/>
    <p:sldId id="290" r:id="rId13"/>
    <p:sldId id="284" r:id="rId14"/>
    <p:sldId id="291" r:id="rId15"/>
    <p:sldId id="292" r:id="rId16"/>
    <p:sldId id="29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autoAdjust="0"/>
    <p:restoredTop sz="93783" autoAdjust="0"/>
  </p:normalViewPr>
  <p:slideViewPr>
    <p:cSldViewPr>
      <p:cViewPr>
        <p:scale>
          <a:sx n="76" d="100"/>
          <a:sy n="76" d="100"/>
        </p:scale>
        <p:origin x="-1574" y="-4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09D48-2CBD-4AC4-A604-59886EBB472D}" type="datetimeFigureOut">
              <a:rPr lang="en-GB" smtClean="0"/>
              <a:t>04/07/2018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F296F-64AF-471F-8F8B-62135EA13C85}" type="slidenum">
              <a:rPr lang="en-GB" smtClean="0"/>
              <a:t>‹#›</a:t>
            </a:fld>
            <a:endParaRPr lang="en-GB"/>
          </a:p>
        </p:txBody>
      </p:sp>
    </p:spTree>
    <p:extLst>
      <p:ext uri="{BB962C8B-B14F-4D97-AF65-F5344CB8AC3E}">
        <p14:creationId xmlns:p14="http://schemas.microsoft.com/office/powerpoint/2010/main" val="274462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1FF63D9-9DC2-4799-B57C-A2FFAD9670FA}" type="slidenum">
              <a:rPr lang="en-GB" altLang="en-US" sz="1200">
                <a:latin typeface="Calibri" pitchFamily="34" charset="0"/>
              </a:rPr>
              <a:pPr/>
              <a:t>5</a:t>
            </a:fld>
            <a:endParaRPr lang="en-GB" altLang="en-US" sz="1200" dirty="0">
              <a:latin typeface="Calibri" pitchFamily="34"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Different spaces suit different children, it is important that we plan for the needs of these different children by responding to their needs.  Are there spaces available for the children to use as they wish – are there any changeable spaces?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OWEN</a:t>
            </a:r>
            <a:r>
              <a:rPr lang="en-GB" baseline="0" dirty="0" smtClean="0"/>
              <a:t> – Before I started at Ashley High I was in a mainstream school. I had a lot of difficult times there. Since working with the staff at Ashley, particularly Mrs Pearsall the Emotion Coach, I’ve learned to  focus much more on positive things and now I deal with my emotions much better. Working with her has helped me settle into school. My learning has improved and now I’m a Prefect too. I’m hoping to be on School Council next year. I think every school should have someone like </a:t>
            </a:r>
            <a:r>
              <a:rPr lang="en-GB" baseline="0" smtClean="0"/>
              <a:t>Mrs Pearsall.</a:t>
            </a:r>
            <a:endParaRPr lang="en-GB" dirty="0"/>
          </a:p>
        </p:txBody>
      </p:sp>
      <p:sp>
        <p:nvSpPr>
          <p:cNvPr id="4" name="Slide Number Placeholder 3"/>
          <p:cNvSpPr>
            <a:spLocks noGrp="1"/>
          </p:cNvSpPr>
          <p:nvPr>
            <p:ph type="sldNum" sz="quarter" idx="10"/>
          </p:nvPr>
        </p:nvSpPr>
        <p:spPr/>
        <p:txBody>
          <a:bodyPr/>
          <a:lstStyle/>
          <a:p>
            <a:fld id="{8E9F296F-64AF-471F-8F8B-62135EA13C85}" type="slidenum">
              <a:rPr lang="en-GB" smtClean="0"/>
              <a:t>13</a:t>
            </a:fld>
            <a:endParaRPr lang="en-GB"/>
          </a:p>
        </p:txBody>
      </p:sp>
    </p:spTree>
    <p:extLst>
      <p:ext uri="{BB962C8B-B14F-4D97-AF65-F5344CB8AC3E}">
        <p14:creationId xmlns:p14="http://schemas.microsoft.com/office/powerpoint/2010/main" val="283052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86B7F1-DCFC-4814-AAB8-B73A7702D37B}"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FCB8D-E389-410D-92C4-01E235195C68}" type="slidenum">
              <a:rPr lang="en-GB" smtClean="0"/>
              <a:t>‹#›</a:t>
            </a:fld>
            <a:endParaRPr lang="en-GB"/>
          </a:p>
        </p:txBody>
      </p:sp>
    </p:spTree>
    <p:extLst>
      <p:ext uri="{BB962C8B-B14F-4D97-AF65-F5344CB8AC3E}">
        <p14:creationId xmlns:p14="http://schemas.microsoft.com/office/powerpoint/2010/main" val="6776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86B7F1-DCFC-4814-AAB8-B73A7702D37B}"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FCB8D-E389-410D-92C4-01E235195C68}" type="slidenum">
              <a:rPr lang="en-GB" smtClean="0"/>
              <a:t>‹#›</a:t>
            </a:fld>
            <a:endParaRPr lang="en-GB"/>
          </a:p>
        </p:txBody>
      </p:sp>
    </p:spTree>
    <p:extLst>
      <p:ext uri="{BB962C8B-B14F-4D97-AF65-F5344CB8AC3E}">
        <p14:creationId xmlns:p14="http://schemas.microsoft.com/office/powerpoint/2010/main" val="105751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86B7F1-DCFC-4814-AAB8-B73A7702D37B}"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FCB8D-E389-410D-92C4-01E235195C68}" type="slidenum">
              <a:rPr lang="en-GB" smtClean="0"/>
              <a:t>‹#›</a:t>
            </a:fld>
            <a:endParaRPr lang="en-GB"/>
          </a:p>
        </p:txBody>
      </p:sp>
    </p:spTree>
    <p:extLst>
      <p:ext uri="{BB962C8B-B14F-4D97-AF65-F5344CB8AC3E}">
        <p14:creationId xmlns:p14="http://schemas.microsoft.com/office/powerpoint/2010/main" val="1205981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6870700" cy="16002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1371600" y="6248400"/>
            <a:ext cx="1905000" cy="45720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GB"/>
          </a:p>
        </p:txBody>
      </p:sp>
      <p:sp>
        <p:nvSpPr>
          <p:cNvPr id="8" name="Footer Placeholder 7"/>
          <p:cNvSpPr>
            <a:spLocks noGrp="1"/>
          </p:cNvSpPr>
          <p:nvPr>
            <p:ph type="ftr" sz="quarter" idx="11"/>
          </p:nvPr>
        </p:nvSpPr>
        <p:spPr>
          <a:xfrm>
            <a:off x="3556000" y="6248400"/>
            <a:ext cx="2895600" cy="457200"/>
          </a:xfr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6718300" y="6248400"/>
            <a:ext cx="1905000" cy="457200"/>
          </a:xfrm>
        </p:spPr>
        <p:txBody>
          <a:bodyPr/>
          <a:lstStyle>
            <a:lvl1pPr>
              <a:defRPr/>
            </a:lvl1pPr>
          </a:lstStyle>
          <a:p>
            <a:fld id="{36B66A33-AB2F-494B-9F83-A7DF46DE46E4}" type="slidenum">
              <a:rPr lang="en-GB" altLang="en-US"/>
              <a:pPr/>
              <a:t>‹#›</a:t>
            </a:fld>
            <a:endParaRPr lang="en-GB" altLang="en-US"/>
          </a:p>
        </p:txBody>
      </p:sp>
    </p:spTree>
    <p:extLst>
      <p:ext uri="{BB962C8B-B14F-4D97-AF65-F5344CB8AC3E}">
        <p14:creationId xmlns:p14="http://schemas.microsoft.com/office/powerpoint/2010/main" val="310736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86B7F1-DCFC-4814-AAB8-B73A7702D37B}"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FCB8D-E389-410D-92C4-01E235195C68}" type="slidenum">
              <a:rPr lang="en-GB" smtClean="0"/>
              <a:t>‹#›</a:t>
            </a:fld>
            <a:endParaRPr lang="en-GB"/>
          </a:p>
        </p:txBody>
      </p:sp>
    </p:spTree>
    <p:extLst>
      <p:ext uri="{BB962C8B-B14F-4D97-AF65-F5344CB8AC3E}">
        <p14:creationId xmlns:p14="http://schemas.microsoft.com/office/powerpoint/2010/main" val="369758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6B7F1-DCFC-4814-AAB8-B73A7702D37B}"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FCB8D-E389-410D-92C4-01E235195C68}" type="slidenum">
              <a:rPr lang="en-GB" smtClean="0"/>
              <a:t>‹#›</a:t>
            </a:fld>
            <a:endParaRPr lang="en-GB"/>
          </a:p>
        </p:txBody>
      </p:sp>
    </p:spTree>
    <p:extLst>
      <p:ext uri="{BB962C8B-B14F-4D97-AF65-F5344CB8AC3E}">
        <p14:creationId xmlns:p14="http://schemas.microsoft.com/office/powerpoint/2010/main" val="31114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86B7F1-DCFC-4814-AAB8-B73A7702D37B}" type="datetimeFigureOut">
              <a:rPr lang="en-GB" smtClean="0"/>
              <a:t>04/07/2018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FCB8D-E389-410D-92C4-01E235195C68}" type="slidenum">
              <a:rPr lang="en-GB" smtClean="0"/>
              <a:t>‹#›</a:t>
            </a:fld>
            <a:endParaRPr lang="en-GB"/>
          </a:p>
        </p:txBody>
      </p:sp>
    </p:spTree>
    <p:extLst>
      <p:ext uri="{BB962C8B-B14F-4D97-AF65-F5344CB8AC3E}">
        <p14:creationId xmlns:p14="http://schemas.microsoft.com/office/powerpoint/2010/main" val="15849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86B7F1-DCFC-4814-AAB8-B73A7702D37B}" type="datetimeFigureOut">
              <a:rPr lang="en-GB" smtClean="0"/>
              <a:t>04/07/2018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CFCB8D-E389-410D-92C4-01E235195C68}" type="slidenum">
              <a:rPr lang="en-GB" smtClean="0"/>
              <a:t>‹#›</a:t>
            </a:fld>
            <a:endParaRPr lang="en-GB"/>
          </a:p>
        </p:txBody>
      </p:sp>
    </p:spTree>
    <p:extLst>
      <p:ext uri="{BB962C8B-B14F-4D97-AF65-F5344CB8AC3E}">
        <p14:creationId xmlns:p14="http://schemas.microsoft.com/office/powerpoint/2010/main" val="256347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86B7F1-DCFC-4814-AAB8-B73A7702D37B}" type="datetimeFigureOut">
              <a:rPr lang="en-GB" smtClean="0"/>
              <a:t>04/07/2018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CFCB8D-E389-410D-92C4-01E235195C68}" type="slidenum">
              <a:rPr lang="en-GB" smtClean="0"/>
              <a:t>‹#›</a:t>
            </a:fld>
            <a:endParaRPr lang="en-GB"/>
          </a:p>
        </p:txBody>
      </p:sp>
    </p:spTree>
    <p:extLst>
      <p:ext uri="{BB962C8B-B14F-4D97-AF65-F5344CB8AC3E}">
        <p14:creationId xmlns:p14="http://schemas.microsoft.com/office/powerpoint/2010/main" val="286036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6B7F1-DCFC-4814-AAB8-B73A7702D37B}" type="datetimeFigureOut">
              <a:rPr lang="en-GB" smtClean="0"/>
              <a:t>04/07/2018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CFCB8D-E389-410D-92C4-01E235195C68}" type="slidenum">
              <a:rPr lang="en-GB" smtClean="0"/>
              <a:t>‹#›</a:t>
            </a:fld>
            <a:endParaRPr lang="en-GB"/>
          </a:p>
        </p:txBody>
      </p:sp>
    </p:spTree>
    <p:extLst>
      <p:ext uri="{BB962C8B-B14F-4D97-AF65-F5344CB8AC3E}">
        <p14:creationId xmlns:p14="http://schemas.microsoft.com/office/powerpoint/2010/main" val="388410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6B7F1-DCFC-4814-AAB8-B73A7702D37B}" type="datetimeFigureOut">
              <a:rPr lang="en-GB" smtClean="0"/>
              <a:t>04/07/2018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FCB8D-E389-410D-92C4-01E235195C68}" type="slidenum">
              <a:rPr lang="en-GB" smtClean="0"/>
              <a:t>‹#›</a:t>
            </a:fld>
            <a:endParaRPr lang="en-GB"/>
          </a:p>
        </p:txBody>
      </p:sp>
    </p:spTree>
    <p:extLst>
      <p:ext uri="{BB962C8B-B14F-4D97-AF65-F5344CB8AC3E}">
        <p14:creationId xmlns:p14="http://schemas.microsoft.com/office/powerpoint/2010/main" val="374630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6B7F1-DCFC-4814-AAB8-B73A7702D37B}" type="datetimeFigureOut">
              <a:rPr lang="en-GB" smtClean="0"/>
              <a:t>04/07/2018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FCB8D-E389-410D-92C4-01E235195C68}" type="slidenum">
              <a:rPr lang="en-GB" smtClean="0"/>
              <a:t>‹#›</a:t>
            </a:fld>
            <a:endParaRPr lang="en-GB"/>
          </a:p>
        </p:txBody>
      </p:sp>
    </p:spTree>
    <p:extLst>
      <p:ext uri="{BB962C8B-B14F-4D97-AF65-F5344CB8AC3E}">
        <p14:creationId xmlns:p14="http://schemas.microsoft.com/office/powerpoint/2010/main" val="327404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6B7F1-DCFC-4814-AAB8-B73A7702D37B}" type="datetimeFigureOut">
              <a:rPr lang="en-GB" smtClean="0"/>
              <a:t>04/07/2018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FCB8D-E389-410D-92C4-01E235195C68}" type="slidenum">
              <a:rPr lang="en-GB" smtClean="0"/>
              <a:t>‹#›</a:t>
            </a:fld>
            <a:endParaRPr lang="en-GB"/>
          </a:p>
        </p:txBody>
      </p:sp>
    </p:spTree>
    <p:extLst>
      <p:ext uri="{BB962C8B-B14F-4D97-AF65-F5344CB8AC3E}">
        <p14:creationId xmlns:p14="http://schemas.microsoft.com/office/powerpoint/2010/main" val="842853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7.JP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3"/>
          <p:cNvSpPr>
            <a:spLocks noGrp="1"/>
          </p:cNvSpPr>
          <p:nvPr>
            <p:ph type="ctrTitle"/>
          </p:nvPr>
        </p:nvSpPr>
        <p:spPr/>
        <p:txBody>
          <a:bodyPr>
            <a:normAutofit fontScale="90000"/>
          </a:bodyPr>
          <a:lstStyle/>
          <a:p>
            <a:r>
              <a:rPr lang="en-GB" altLang="en-US" dirty="0">
                <a:latin typeface="Kristen ITC" pitchFamily="66" charset="0"/>
              </a:rPr>
              <a:t/>
            </a:r>
            <a:br>
              <a:rPr lang="en-GB" altLang="en-US" dirty="0">
                <a:latin typeface="Kristen ITC" pitchFamily="66" charset="0"/>
              </a:rPr>
            </a:br>
            <a:r>
              <a:rPr lang="en-GB" altLang="en-US" dirty="0" smtClean="0">
                <a:latin typeface="Kristen ITC" pitchFamily="66" charset="0"/>
              </a:rPr>
              <a:t/>
            </a:r>
            <a:br>
              <a:rPr lang="en-GB" altLang="en-US" dirty="0" smtClean="0">
                <a:latin typeface="Kristen ITC" pitchFamily="66" charset="0"/>
              </a:rPr>
            </a:br>
            <a:r>
              <a:rPr lang="en-GB" altLang="en-US" dirty="0" smtClean="0">
                <a:latin typeface="Kristen ITC" pitchFamily="66" charset="0"/>
              </a:rPr>
              <a:t/>
            </a:r>
            <a:br>
              <a:rPr lang="en-GB" altLang="en-US" dirty="0" smtClean="0">
                <a:latin typeface="Kristen ITC" pitchFamily="66" charset="0"/>
              </a:rPr>
            </a:br>
            <a:r>
              <a:rPr lang="en-GB" altLang="en-US" sz="4900" b="1" dirty="0" smtClean="0">
                <a:latin typeface="Gadugi" panose="020B0502040204020203" pitchFamily="34" charset="0"/>
              </a:rPr>
              <a:t>Ashley </a:t>
            </a:r>
            <a:r>
              <a:rPr lang="en-GB" altLang="en-US" sz="4900" b="1" dirty="0">
                <a:latin typeface="Gadugi" panose="020B0502040204020203" pitchFamily="34" charset="0"/>
              </a:rPr>
              <a:t>High </a:t>
            </a:r>
            <a:r>
              <a:rPr lang="en-GB" altLang="en-US" sz="4900" b="1" dirty="0" smtClean="0">
                <a:latin typeface="Gadugi" panose="020B0502040204020203" pitchFamily="34" charset="0"/>
              </a:rPr>
              <a:t/>
            </a:r>
            <a:br>
              <a:rPr lang="en-GB" altLang="en-US" sz="4900" b="1" dirty="0" smtClean="0">
                <a:latin typeface="Gadugi" panose="020B0502040204020203" pitchFamily="34" charset="0"/>
              </a:rPr>
            </a:br>
            <a:r>
              <a:rPr lang="en-GB" altLang="en-US" sz="4900" b="1" dirty="0" smtClean="0">
                <a:latin typeface="Gadugi" panose="020B0502040204020203" pitchFamily="34" charset="0"/>
              </a:rPr>
              <a:t>School</a:t>
            </a:r>
            <a:r>
              <a:rPr lang="en-GB" altLang="en-US" sz="4900" b="1" dirty="0">
                <a:latin typeface="Gadugi" panose="020B0502040204020203" pitchFamily="34" charset="0"/>
              </a:rPr>
              <a:t/>
            </a:r>
            <a:br>
              <a:rPr lang="en-GB" altLang="en-US" sz="4900" b="1" dirty="0">
                <a:latin typeface="Gadugi" panose="020B0502040204020203" pitchFamily="34" charset="0"/>
              </a:rPr>
            </a:br>
            <a:r>
              <a:rPr lang="en-GB" altLang="en-US" b="1" dirty="0" smtClean="0">
                <a:solidFill>
                  <a:srgbClr val="0070C0"/>
                </a:solidFill>
                <a:latin typeface="Gadugi" panose="020B0502040204020203" pitchFamily="34" charset="0"/>
              </a:rPr>
              <a:t>How do we promote Positive Mental Health, Emotional Wellbeing and Reduce Anxiety?</a:t>
            </a:r>
            <a:r>
              <a:rPr lang="en-GB" altLang="en-US" b="1" dirty="0" smtClean="0">
                <a:solidFill>
                  <a:srgbClr val="0070C0"/>
                </a:solidFill>
                <a:latin typeface="Kristen ITC" pitchFamily="66" charset="0"/>
              </a:rPr>
              <a:t/>
            </a:r>
            <a:br>
              <a:rPr lang="en-GB" altLang="en-US" b="1" dirty="0" smtClean="0">
                <a:solidFill>
                  <a:srgbClr val="0070C0"/>
                </a:solidFill>
                <a:latin typeface="Kristen ITC" pitchFamily="66" charset="0"/>
              </a:rPr>
            </a:br>
            <a:r>
              <a:rPr lang="en-GB" altLang="en-US" dirty="0" smtClean="0">
                <a:latin typeface="Kristen ITC" pitchFamily="66" charset="0"/>
              </a:rPr>
              <a:t/>
            </a:r>
            <a:br>
              <a:rPr lang="en-GB" altLang="en-US" dirty="0" smtClean="0">
                <a:latin typeface="Kristen ITC" pitchFamily="66" charset="0"/>
              </a:rPr>
            </a:br>
            <a:r>
              <a:rPr lang="en-GB" altLang="en-US" dirty="0">
                <a:latin typeface="Kristen ITC" pitchFamily="66" charset="0"/>
              </a:rPr>
              <a:t/>
            </a:r>
            <a:br>
              <a:rPr lang="en-GB" altLang="en-US" dirty="0">
                <a:latin typeface="Kristen ITC" pitchFamily="66" charset="0"/>
              </a:rPr>
            </a:br>
            <a:r>
              <a:rPr lang="en-GB" altLang="en-US" dirty="0" smtClean="0">
                <a:latin typeface="Kristen ITC" pitchFamily="66" charset="0"/>
              </a:rPr>
              <a:t/>
            </a:r>
            <a:br>
              <a:rPr lang="en-GB" altLang="en-US" dirty="0" smtClean="0">
                <a:latin typeface="Kristen ITC" pitchFamily="66" charset="0"/>
              </a:rPr>
            </a:br>
            <a:endParaRPr lang="en-GB" altLang="en-US" dirty="0" smtClean="0">
              <a:latin typeface="Kristen ITC" pitchFamily="66" charset="0"/>
            </a:endParaRPr>
          </a:p>
        </p:txBody>
      </p:sp>
      <p:pic>
        <p:nvPicPr>
          <p:cNvPr id="1026" name="Picture 2" descr="\\nas\ASH_UserTFr$\ASHOgburnC\Documents\My Pictures\school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314483"/>
            <a:ext cx="1431602" cy="14316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as\ASH_UserTFr$\ASHOgburnC\Documents\My Pictures\aut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653136"/>
            <a:ext cx="14287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s\ASH_UserTFr$\ASHOgburnC\Documents\My Pictures\MAIN_RRSA-Level1-log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7402" y="4786294"/>
            <a:ext cx="1297477" cy="119100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nas\ASH_UserTFr$\ASHOgburnC\Documents\My Pictures\ssca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680953"/>
            <a:ext cx="1080120" cy="119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4769232"/>
            <a:ext cx="2102559" cy="113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nas\ASH_UserTFr$\ASHOgburnC\Documents\My Pictures\safeguarding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468303"/>
            <a:ext cx="1644774" cy="126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59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sz="quarter"/>
          </p:nvPr>
        </p:nvSpPr>
        <p:spPr>
          <a:xfrm>
            <a:off x="683568" y="113151"/>
            <a:ext cx="7704856" cy="1600200"/>
          </a:xfrm>
        </p:spPr>
        <p:txBody>
          <a:bodyPr/>
          <a:lstStyle/>
          <a:p>
            <a:pPr eaLnBrk="1" hangingPunct="1"/>
            <a:r>
              <a:rPr lang="en-GB" altLang="en-US" dirty="0" smtClean="0">
                <a:latin typeface="Kristen ITC" pitchFamily="66" charset="0"/>
              </a:rPr>
              <a:t>Having a Peer Mentor</a:t>
            </a:r>
          </a:p>
        </p:txBody>
      </p:sp>
      <p:sp>
        <p:nvSpPr>
          <p:cNvPr id="4" name="TextBox 3"/>
          <p:cNvSpPr txBox="1"/>
          <p:nvPr/>
        </p:nvSpPr>
        <p:spPr>
          <a:xfrm>
            <a:off x="752330" y="4653135"/>
            <a:ext cx="7852118" cy="1446550"/>
          </a:xfrm>
          <a:prstGeom prst="rect">
            <a:avLst/>
          </a:prstGeom>
          <a:noFill/>
        </p:spPr>
        <p:txBody>
          <a:bodyPr wrap="square" rtlCol="0">
            <a:spAutoFit/>
          </a:bodyPr>
          <a:lstStyle/>
          <a:p>
            <a:pPr algn="ctr"/>
            <a:r>
              <a:rPr lang="en-GB" sz="3200" dirty="0" smtClean="0"/>
              <a:t>‘</a:t>
            </a:r>
            <a:r>
              <a:rPr lang="en-GB" sz="2800" dirty="0" smtClean="0"/>
              <a:t>It’s good to be able to talk to another student who has experienced the same kind of problems as me. My Peer Mentor has helped me deal with things.’</a:t>
            </a:r>
            <a:endParaRPr lang="en-GB"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1628800"/>
            <a:ext cx="3960440" cy="2970330"/>
          </a:xfrm>
          <a:prstGeom prst="rect">
            <a:avLst/>
          </a:prstGeom>
        </p:spPr>
      </p:pic>
    </p:spTree>
    <p:extLst>
      <p:ext uri="{BB962C8B-B14F-4D97-AF65-F5344CB8AC3E}">
        <p14:creationId xmlns:p14="http://schemas.microsoft.com/office/powerpoint/2010/main" val="3684941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sz="quarter"/>
          </p:nvPr>
        </p:nvSpPr>
        <p:spPr>
          <a:xfrm>
            <a:off x="1043608" y="113151"/>
            <a:ext cx="6870700" cy="1600200"/>
          </a:xfrm>
        </p:spPr>
        <p:txBody>
          <a:bodyPr/>
          <a:lstStyle/>
          <a:p>
            <a:pPr eaLnBrk="1" hangingPunct="1"/>
            <a:r>
              <a:rPr lang="en-GB" altLang="en-US" dirty="0" smtClean="0">
                <a:latin typeface="Kristen ITC" pitchFamily="66" charset="0"/>
              </a:rPr>
              <a:t>Having staff you can talk to</a:t>
            </a:r>
          </a:p>
        </p:txBody>
      </p:sp>
      <p:sp>
        <p:nvSpPr>
          <p:cNvPr id="4" name="TextBox 3"/>
          <p:cNvSpPr txBox="1"/>
          <p:nvPr/>
        </p:nvSpPr>
        <p:spPr>
          <a:xfrm>
            <a:off x="1691680" y="4725144"/>
            <a:ext cx="5616624" cy="1877437"/>
          </a:xfrm>
          <a:prstGeom prst="rect">
            <a:avLst/>
          </a:prstGeom>
          <a:noFill/>
        </p:spPr>
        <p:txBody>
          <a:bodyPr wrap="square" rtlCol="0">
            <a:spAutoFit/>
          </a:bodyPr>
          <a:lstStyle/>
          <a:p>
            <a:pPr algn="ctr"/>
            <a:r>
              <a:rPr lang="en-GB" sz="3200" dirty="0" smtClean="0"/>
              <a:t>‘</a:t>
            </a:r>
            <a:r>
              <a:rPr lang="en-GB" sz="2800" dirty="0" smtClean="0"/>
              <a:t>Having emotional support staff in school is really helpful. You can talk to them in private about your problems.’</a:t>
            </a:r>
            <a:endParaRPr lang="en-GB"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844824"/>
            <a:ext cx="2880319" cy="216024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1" y="1535713"/>
            <a:ext cx="1853569" cy="2383160"/>
          </a:xfrm>
          <a:prstGeom prst="rect">
            <a:avLst/>
          </a:prstGeom>
        </p:spPr>
      </p:pic>
      <p:sp>
        <p:nvSpPr>
          <p:cNvPr id="3" name="TextBox 2"/>
          <p:cNvSpPr txBox="1"/>
          <p:nvPr/>
        </p:nvSpPr>
        <p:spPr>
          <a:xfrm>
            <a:off x="1511659" y="4221868"/>
            <a:ext cx="2520280" cy="369332"/>
          </a:xfrm>
          <a:prstGeom prst="rect">
            <a:avLst/>
          </a:prstGeom>
          <a:noFill/>
        </p:spPr>
        <p:txBody>
          <a:bodyPr wrap="square" rtlCol="0">
            <a:spAutoFit/>
          </a:bodyPr>
          <a:lstStyle/>
          <a:p>
            <a:pPr algn="ctr"/>
            <a:r>
              <a:rPr lang="en-GB" dirty="0" smtClean="0"/>
              <a:t>Counsellor</a:t>
            </a:r>
            <a:endParaRPr lang="en-GB" dirty="0"/>
          </a:p>
        </p:txBody>
      </p:sp>
      <p:sp>
        <p:nvSpPr>
          <p:cNvPr id="6" name="TextBox 5"/>
          <p:cNvSpPr txBox="1"/>
          <p:nvPr/>
        </p:nvSpPr>
        <p:spPr>
          <a:xfrm>
            <a:off x="5941790" y="4211820"/>
            <a:ext cx="2160240" cy="369332"/>
          </a:xfrm>
          <a:prstGeom prst="rect">
            <a:avLst/>
          </a:prstGeom>
          <a:noFill/>
        </p:spPr>
        <p:txBody>
          <a:bodyPr wrap="square" rtlCol="0">
            <a:spAutoFit/>
          </a:bodyPr>
          <a:lstStyle/>
          <a:p>
            <a:pPr algn="ctr"/>
            <a:r>
              <a:rPr lang="en-GB" dirty="0" smtClean="0"/>
              <a:t>Emotion Coach</a:t>
            </a:r>
            <a:endParaRPr lang="en-GB" dirty="0"/>
          </a:p>
        </p:txBody>
      </p:sp>
    </p:spTree>
    <p:extLst>
      <p:ext uri="{BB962C8B-B14F-4D97-AF65-F5344CB8AC3E}">
        <p14:creationId xmlns:p14="http://schemas.microsoft.com/office/powerpoint/2010/main" val="3271365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sz="quarter"/>
          </p:nvPr>
        </p:nvSpPr>
        <p:spPr>
          <a:xfrm>
            <a:off x="1043608" y="113151"/>
            <a:ext cx="6870700" cy="1600200"/>
          </a:xfrm>
        </p:spPr>
        <p:txBody>
          <a:bodyPr/>
          <a:lstStyle/>
          <a:p>
            <a:pPr eaLnBrk="1" hangingPunct="1"/>
            <a:r>
              <a:rPr lang="en-GB" altLang="en-US" dirty="0">
                <a:latin typeface="Kristen ITC" pitchFamily="66" charset="0"/>
              </a:rPr>
              <a:t>T</a:t>
            </a:r>
            <a:r>
              <a:rPr lang="en-GB" altLang="en-US" dirty="0" smtClean="0">
                <a:latin typeface="Kristen ITC" pitchFamily="66" charset="0"/>
              </a:rPr>
              <a:t>he Counsellor</a:t>
            </a:r>
          </a:p>
        </p:txBody>
      </p:sp>
      <p:sp>
        <p:nvSpPr>
          <p:cNvPr id="4" name="TextBox 3"/>
          <p:cNvSpPr txBox="1"/>
          <p:nvPr/>
        </p:nvSpPr>
        <p:spPr>
          <a:xfrm>
            <a:off x="951566" y="1412776"/>
            <a:ext cx="7508866" cy="4955203"/>
          </a:xfrm>
          <a:prstGeom prst="rect">
            <a:avLst/>
          </a:prstGeom>
          <a:noFill/>
        </p:spPr>
        <p:txBody>
          <a:bodyPr wrap="square" rtlCol="0">
            <a:spAutoFit/>
          </a:bodyPr>
          <a:lstStyle/>
          <a:p>
            <a:pPr algn="ctr"/>
            <a:r>
              <a:rPr lang="en-GB" sz="2400" dirty="0" smtClean="0">
                <a:solidFill>
                  <a:srgbClr val="FF0000"/>
                </a:solidFill>
              </a:rPr>
              <a:t>‘It’s good to be able to go to the </a:t>
            </a:r>
          </a:p>
          <a:p>
            <a:pPr algn="ctr"/>
            <a:r>
              <a:rPr lang="en-GB" sz="2400" dirty="0" smtClean="0">
                <a:solidFill>
                  <a:srgbClr val="FF0000"/>
                </a:solidFill>
              </a:rPr>
              <a:t>Therapy room and speak freely to her in privacy about all your worries.’</a:t>
            </a:r>
          </a:p>
          <a:p>
            <a:pPr algn="ctr"/>
            <a:endParaRPr lang="en-GB" sz="2400" dirty="0">
              <a:solidFill>
                <a:srgbClr val="FF0000"/>
              </a:solidFill>
            </a:endParaRPr>
          </a:p>
          <a:p>
            <a:pPr algn="ctr"/>
            <a:r>
              <a:rPr lang="en-GB" sz="2400" b="1" dirty="0">
                <a:solidFill>
                  <a:srgbClr val="0070C0"/>
                </a:solidFill>
              </a:rPr>
              <a:t>‘I think Alma has helped me the most because I don’t get as angry now</a:t>
            </a:r>
            <a:r>
              <a:rPr lang="en-GB" sz="2400" b="1" dirty="0" smtClean="0">
                <a:solidFill>
                  <a:srgbClr val="0070C0"/>
                </a:solidFill>
              </a:rPr>
              <a:t>. She’s taught me new strategies.’</a:t>
            </a:r>
          </a:p>
          <a:p>
            <a:pPr algn="ctr"/>
            <a:endParaRPr lang="en-GB" sz="2400" b="1" dirty="0">
              <a:solidFill>
                <a:srgbClr val="0070C0"/>
              </a:solidFill>
            </a:endParaRPr>
          </a:p>
          <a:p>
            <a:pPr algn="ctr"/>
            <a:r>
              <a:rPr lang="en-GB" sz="2400" dirty="0" smtClean="0">
                <a:solidFill>
                  <a:srgbClr val="FF0000"/>
                </a:solidFill>
              </a:rPr>
              <a:t>‘My counselling sessions have helped me become more positive in my thinking.’</a:t>
            </a:r>
          </a:p>
          <a:p>
            <a:pPr algn="ctr"/>
            <a:endParaRPr lang="en-GB" sz="2400" dirty="0"/>
          </a:p>
          <a:p>
            <a:pPr algn="ctr"/>
            <a:r>
              <a:rPr lang="en-GB" sz="2400" b="1" dirty="0" smtClean="0">
                <a:solidFill>
                  <a:srgbClr val="0070C0"/>
                </a:solidFill>
              </a:rPr>
              <a:t>‘I get less wound up and angry because I’m not bottling everything up.’</a:t>
            </a:r>
            <a:endParaRPr lang="en-GB" sz="2400" b="1" dirty="0">
              <a:solidFill>
                <a:srgbClr val="0070C0"/>
              </a:solidFill>
            </a:endParaRPr>
          </a:p>
          <a:p>
            <a:pPr algn="ctr"/>
            <a:endParaRPr lang="en-GB" sz="2800" dirty="0"/>
          </a:p>
        </p:txBody>
      </p:sp>
    </p:spTree>
    <p:extLst>
      <p:ext uri="{BB962C8B-B14F-4D97-AF65-F5344CB8AC3E}">
        <p14:creationId xmlns:p14="http://schemas.microsoft.com/office/powerpoint/2010/main" val="1594690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GB" dirty="0" smtClean="0">
                <a:latin typeface="Kristen ITC" panose="03050502040202030202" pitchFamily="66" charset="0"/>
              </a:rPr>
              <a:t>The Emotion Coach</a:t>
            </a:r>
            <a:endParaRPr lang="en-GB" dirty="0">
              <a:latin typeface="Kristen ITC" panose="03050502040202030202" pitchFamily="66" charset="0"/>
            </a:endParaRPr>
          </a:p>
        </p:txBody>
      </p:sp>
      <p:sp>
        <p:nvSpPr>
          <p:cNvPr id="3" name="Content Placeholder 2"/>
          <p:cNvSpPr>
            <a:spLocks noGrp="1"/>
          </p:cNvSpPr>
          <p:nvPr>
            <p:ph sz="quarter" idx="1"/>
          </p:nvPr>
        </p:nvSpPr>
        <p:spPr>
          <a:xfrm>
            <a:off x="685800" y="1828800"/>
            <a:ext cx="7774632" cy="4336504"/>
          </a:xfrm>
        </p:spPr>
        <p:txBody>
          <a:bodyPr>
            <a:normAutofit/>
          </a:bodyPr>
          <a:lstStyle/>
          <a:p>
            <a:pPr marL="0" indent="0">
              <a:buNone/>
            </a:pPr>
            <a:r>
              <a:rPr lang="en-GB" sz="2800" b="1" dirty="0" smtClean="0">
                <a:solidFill>
                  <a:srgbClr val="00B050"/>
                </a:solidFill>
              </a:rPr>
              <a:t>‘Having someone to talk to about anything is really good. I feel like I can let go of all my problems at once.’</a:t>
            </a:r>
          </a:p>
          <a:p>
            <a:pPr marL="0" indent="0">
              <a:buNone/>
            </a:pPr>
            <a:r>
              <a:rPr lang="en-GB" sz="2800" b="1" dirty="0" smtClean="0">
                <a:solidFill>
                  <a:srgbClr val="FF0000"/>
                </a:solidFill>
              </a:rPr>
              <a:t>‘I feel like I’ve got a voice when I talk to Mrs Pearsall.’</a:t>
            </a:r>
          </a:p>
          <a:p>
            <a:pPr marL="0" indent="0">
              <a:buNone/>
            </a:pPr>
            <a:r>
              <a:rPr lang="en-GB" sz="2800" b="1" dirty="0" smtClean="0">
                <a:solidFill>
                  <a:srgbClr val="0070C0"/>
                </a:solidFill>
              </a:rPr>
              <a:t>‘The sessions have changed the way I’m thinking. It helps me deal with situations.</a:t>
            </a:r>
          </a:p>
          <a:p>
            <a:pPr marL="0" indent="0">
              <a:buNone/>
            </a:pPr>
            <a:r>
              <a:rPr lang="en-GB" sz="2800" b="1" dirty="0" smtClean="0"/>
              <a:t>‘It feels good to know there is someone there to help me with my feelings.’</a:t>
            </a:r>
            <a:endParaRPr lang="en-GB" sz="2800" b="1" dirty="0"/>
          </a:p>
        </p:txBody>
      </p:sp>
    </p:spTree>
    <p:extLst>
      <p:ext uri="{BB962C8B-B14F-4D97-AF65-F5344CB8AC3E}">
        <p14:creationId xmlns:p14="http://schemas.microsoft.com/office/powerpoint/2010/main" val="2541641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2339752" y="188640"/>
            <a:ext cx="6870700" cy="1600200"/>
          </a:xfrm>
        </p:spPr>
        <p:txBody>
          <a:bodyPr/>
          <a:lstStyle/>
          <a:p>
            <a:r>
              <a:rPr lang="en-GB" dirty="0" smtClean="0">
                <a:latin typeface="Kristen ITC" panose="03050502040202030202" pitchFamily="66" charset="0"/>
              </a:rPr>
              <a:t>      Pastoral Staff</a:t>
            </a:r>
            <a:endParaRPr lang="en-GB" dirty="0">
              <a:latin typeface="Kristen ITC" panose="03050502040202030202" pitchFamily="66" charset="0"/>
            </a:endParaRPr>
          </a:p>
        </p:txBody>
      </p:sp>
      <p:sp>
        <p:nvSpPr>
          <p:cNvPr id="3" name="Content Placeholder 2"/>
          <p:cNvSpPr>
            <a:spLocks noGrp="1"/>
          </p:cNvSpPr>
          <p:nvPr>
            <p:ph sz="quarter" idx="1"/>
          </p:nvPr>
        </p:nvSpPr>
        <p:spPr>
          <a:xfrm>
            <a:off x="4211960" y="1556792"/>
            <a:ext cx="4390256" cy="4320480"/>
          </a:xfrm>
        </p:spPr>
        <p:txBody>
          <a:bodyPr>
            <a:normAutofit fontScale="92500" lnSpcReduction="20000"/>
          </a:bodyPr>
          <a:lstStyle/>
          <a:p>
            <a:pPr marL="0" indent="0">
              <a:buNone/>
            </a:pPr>
            <a:r>
              <a:rPr lang="en-GB" dirty="0" smtClean="0">
                <a:solidFill>
                  <a:srgbClr val="0070C0"/>
                </a:solidFill>
              </a:rPr>
              <a:t>‘</a:t>
            </a:r>
            <a:r>
              <a:rPr lang="en-GB" sz="2800" dirty="0" smtClean="0">
                <a:solidFill>
                  <a:srgbClr val="0070C0"/>
                </a:solidFill>
              </a:rPr>
              <a:t>Miss does an emotional check-in with me every morning and at the end of the day. I like it because it gives me a voice.</a:t>
            </a:r>
          </a:p>
          <a:p>
            <a:pPr marL="0" indent="0">
              <a:buNone/>
            </a:pPr>
            <a:r>
              <a:rPr lang="en-GB" sz="2800" dirty="0" smtClean="0">
                <a:solidFill>
                  <a:srgbClr val="FF0000"/>
                </a:solidFill>
              </a:rPr>
              <a:t>‘Emotional check-ins help me reflect on how I’m feeling’.</a:t>
            </a:r>
          </a:p>
          <a:p>
            <a:pPr marL="0" indent="0">
              <a:buNone/>
            </a:pPr>
            <a:r>
              <a:rPr lang="en-GB" sz="2800" dirty="0" smtClean="0">
                <a:solidFill>
                  <a:srgbClr val="0070C0"/>
                </a:solidFill>
              </a:rPr>
              <a:t>‘They help staff pick up on any issues I’m having that might affect my day’. </a:t>
            </a:r>
          </a:p>
          <a:p>
            <a:pPr marL="0" indent="0">
              <a:buNone/>
            </a:pPr>
            <a:r>
              <a:rPr lang="en-GB" sz="2800" dirty="0" smtClean="0">
                <a:solidFill>
                  <a:srgbClr val="FF0000"/>
                </a:solidFill>
              </a:rPr>
              <a:t>‘I feel safe knowing a member of staff is there for me, 1-1.’</a:t>
            </a:r>
          </a:p>
        </p:txBody>
      </p:sp>
      <p:pic>
        <p:nvPicPr>
          <p:cNvPr id="1026" name="Picture 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390457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311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827584" y="332656"/>
            <a:ext cx="6870700" cy="1600200"/>
          </a:xfrm>
        </p:spPr>
        <p:txBody>
          <a:bodyPr>
            <a:normAutofit fontScale="90000"/>
          </a:bodyPr>
          <a:lstStyle/>
          <a:p>
            <a:r>
              <a:rPr lang="en-GB" dirty="0" smtClean="0">
                <a:solidFill>
                  <a:srgbClr val="00B050"/>
                </a:solidFill>
                <a:latin typeface="Kristen ITC" panose="03050502040202030202" pitchFamily="66" charset="0"/>
              </a:rPr>
              <a:t>What would we advise other schools to put in place?</a:t>
            </a:r>
            <a:endParaRPr lang="en-GB" dirty="0">
              <a:solidFill>
                <a:srgbClr val="00B050"/>
              </a:solidFill>
              <a:latin typeface="Kristen ITC" panose="03050502040202030202" pitchFamily="66" charset="0"/>
            </a:endParaRPr>
          </a:p>
        </p:txBody>
      </p:sp>
      <p:sp>
        <p:nvSpPr>
          <p:cNvPr id="3" name="Content Placeholder 2"/>
          <p:cNvSpPr>
            <a:spLocks noGrp="1"/>
          </p:cNvSpPr>
          <p:nvPr>
            <p:ph sz="quarter" idx="1"/>
          </p:nvPr>
        </p:nvSpPr>
        <p:spPr>
          <a:xfrm>
            <a:off x="539552" y="2132856"/>
            <a:ext cx="8064896" cy="4248472"/>
          </a:xfrm>
        </p:spPr>
        <p:txBody>
          <a:bodyPr>
            <a:normAutofit fontScale="77500" lnSpcReduction="20000"/>
          </a:bodyPr>
          <a:lstStyle/>
          <a:p>
            <a:pPr marL="0" indent="0">
              <a:buNone/>
            </a:pPr>
            <a:r>
              <a:rPr lang="en-GB" sz="3000" dirty="0" smtClean="0"/>
              <a:t>‘I’d advise them to introduce rooms similar to the sensory room. A quiet place where you can have time out when you’re feeling angry or anxious.’</a:t>
            </a:r>
          </a:p>
          <a:p>
            <a:pPr marL="0" indent="0">
              <a:buNone/>
            </a:pPr>
            <a:r>
              <a:rPr lang="en-GB" sz="3000" dirty="0" smtClean="0">
                <a:solidFill>
                  <a:srgbClr val="0070C0"/>
                </a:solidFill>
              </a:rPr>
              <a:t>‘ A school counsellor who is trained to help young people with their problems, emotions and anxieties’</a:t>
            </a:r>
          </a:p>
          <a:p>
            <a:pPr marL="0" indent="0">
              <a:buNone/>
            </a:pPr>
            <a:r>
              <a:rPr lang="en-GB" sz="3000" dirty="0" smtClean="0"/>
              <a:t>‘Have staff who have the time to focus on students’ problems and not leave it or ignore it.’</a:t>
            </a:r>
          </a:p>
          <a:p>
            <a:pPr marL="0" indent="0">
              <a:buNone/>
            </a:pPr>
            <a:r>
              <a:rPr lang="en-GB" sz="3000" dirty="0" smtClean="0">
                <a:solidFill>
                  <a:srgbClr val="0070C0"/>
                </a:solidFill>
              </a:rPr>
              <a:t>‘Fidget toys/resources (</a:t>
            </a:r>
            <a:r>
              <a:rPr lang="en-GB" sz="3000" dirty="0" err="1" smtClean="0">
                <a:solidFill>
                  <a:srgbClr val="0070C0"/>
                </a:solidFill>
              </a:rPr>
              <a:t>eg</a:t>
            </a:r>
            <a:r>
              <a:rPr lang="en-GB" sz="3000" dirty="0" smtClean="0">
                <a:solidFill>
                  <a:srgbClr val="0070C0"/>
                </a:solidFill>
              </a:rPr>
              <a:t>. cards, </a:t>
            </a:r>
            <a:r>
              <a:rPr lang="en-GB" sz="3000" dirty="0" err="1" smtClean="0">
                <a:solidFill>
                  <a:srgbClr val="0070C0"/>
                </a:solidFill>
              </a:rPr>
              <a:t>blu</a:t>
            </a:r>
            <a:r>
              <a:rPr lang="en-GB" sz="3000" dirty="0" smtClean="0">
                <a:solidFill>
                  <a:srgbClr val="0070C0"/>
                </a:solidFill>
              </a:rPr>
              <a:t>-tac) to calm children down and help them focus more.’</a:t>
            </a:r>
          </a:p>
          <a:p>
            <a:pPr marL="0" indent="0">
              <a:buNone/>
            </a:pPr>
            <a:r>
              <a:rPr lang="en-GB" sz="3000" dirty="0" smtClean="0"/>
              <a:t>‘Peer mentors - this has helped me because I have been able to talk to another pupil who has experienced similar problems to me. He gives me good advice.’</a:t>
            </a:r>
          </a:p>
          <a:p>
            <a:pPr marL="0" indent="0">
              <a:buNone/>
            </a:pPr>
            <a:r>
              <a:rPr lang="en-GB" sz="3000" dirty="0" smtClean="0">
                <a:solidFill>
                  <a:srgbClr val="0070C0"/>
                </a:solidFill>
              </a:rPr>
              <a:t>‘Every school should have a Mrs Pearsall (Emotion Coach).’</a:t>
            </a:r>
          </a:p>
          <a:p>
            <a:pPr marL="0" indent="0">
              <a:buNone/>
            </a:pPr>
            <a:endParaRPr lang="en-GB" dirty="0"/>
          </a:p>
        </p:txBody>
      </p:sp>
    </p:spTree>
    <p:extLst>
      <p:ext uri="{BB962C8B-B14F-4D97-AF65-F5344CB8AC3E}">
        <p14:creationId xmlns:p14="http://schemas.microsoft.com/office/powerpoint/2010/main" val="1189155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5616" y="2492896"/>
            <a:ext cx="6870700" cy="1600200"/>
          </a:xfrm>
        </p:spPr>
        <p:txBody>
          <a:bodyPr>
            <a:normAutofit fontScale="90000"/>
          </a:bodyPr>
          <a:lstStyle/>
          <a:p>
            <a:r>
              <a:rPr lang="en-GB" b="1" dirty="0" smtClean="0">
                <a:solidFill>
                  <a:srgbClr val="0070C0"/>
                </a:solidFill>
                <a:latin typeface="Kristen ITC" panose="03050502040202030202" pitchFamily="66" charset="0"/>
              </a:rPr>
              <a:t>Thank you </a:t>
            </a:r>
            <a:br>
              <a:rPr lang="en-GB" b="1" dirty="0" smtClean="0">
                <a:solidFill>
                  <a:srgbClr val="0070C0"/>
                </a:solidFill>
                <a:latin typeface="Kristen ITC" panose="03050502040202030202" pitchFamily="66" charset="0"/>
              </a:rPr>
            </a:br>
            <a:r>
              <a:rPr lang="en-GB" b="1" dirty="0" smtClean="0">
                <a:solidFill>
                  <a:srgbClr val="0070C0"/>
                </a:solidFill>
                <a:latin typeface="Kristen ITC" panose="03050502040202030202" pitchFamily="66" charset="0"/>
              </a:rPr>
              <a:t/>
            </a:r>
            <a:br>
              <a:rPr lang="en-GB" b="1" dirty="0" smtClean="0">
                <a:solidFill>
                  <a:srgbClr val="0070C0"/>
                </a:solidFill>
                <a:latin typeface="Kristen ITC" panose="03050502040202030202" pitchFamily="66" charset="0"/>
              </a:rPr>
            </a:br>
            <a:r>
              <a:rPr lang="en-GB" b="1" dirty="0" smtClean="0">
                <a:solidFill>
                  <a:srgbClr val="0070C0"/>
                </a:solidFill>
                <a:latin typeface="Kristen ITC" panose="03050502040202030202" pitchFamily="66" charset="0"/>
              </a:rPr>
              <a:t>from the pupils of Ashley High School</a:t>
            </a:r>
            <a:endParaRPr lang="en-GB" b="1" dirty="0">
              <a:solidFill>
                <a:srgbClr val="0070C0"/>
              </a:solidFill>
              <a:latin typeface="Kristen ITC" panose="03050502040202030202" pitchFamily="66" charset="0"/>
            </a:endParaRPr>
          </a:p>
        </p:txBody>
      </p:sp>
    </p:spTree>
    <p:extLst>
      <p:ext uri="{BB962C8B-B14F-4D97-AF65-F5344CB8AC3E}">
        <p14:creationId xmlns:p14="http://schemas.microsoft.com/office/powerpoint/2010/main" val="3014477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normAutofit/>
          </a:bodyPr>
          <a:lstStyle/>
          <a:p>
            <a:pPr eaLnBrk="1" hangingPunct="1"/>
            <a:endParaRPr lang="en-GB" altLang="en-US" sz="3200" u="sng" dirty="0" smtClean="0">
              <a:latin typeface="Kristen ITC" pitchFamily="66" charset="0"/>
            </a:endParaRPr>
          </a:p>
        </p:txBody>
      </p:sp>
      <p:sp>
        <p:nvSpPr>
          <p:cNvPr id="61442" name="Rectangle 3"/>
          <p:cNvSpPr>
            <a:spLocks noGrp="1" noChangeArrowheads="1"/>
          </p:cNvSpPr>
          <p:nvPr>
            <p:ph type="body" idx="1"/>
          </p:nvPr>
        </p:nvSpPr>
        <p:spPr>
          <a:xfrm>
            <a:off x="467544" y="908720"/>
            <a:ext cx="8229600" cy="4525963"/>
          </a:xfrm>
        </p:spPr>
        <p:txBody>
          <a:bodyPr>
            <a:normAutofit fontScale="92500" lnSpcReduction="20000"/>
          </a:bodyPr>
          <a:lstStyle/>
          <a:p>
            <a:pPr algn="ctr" eaLnBrk="1" hangingPunct="1">
              <a:buFontTx/>
              <a:buNone/>
            </a:pPr>
            <a:endParaRPr lang="en-GB" altLang="en-US" sz="2400" dirty="0" smtClean="0">
              <a:latin typeface="Kristen ITC" pitchFamily="66" charset="0"/>
            </a:endParaRPr>
          </a:p>
          <a:p>
            <a:pPr marL="0" indent="0" algn="ctr">
              <a:buNone/>
            </a:pPr>
            <a:r>
              <a:rPr lang="en-GB" altLang="en-US" sz="6600" dirty="0" smtClean="0">
                <a:latin typeface="Kristen ITC" pitchFamily="66" charset="0"/>
              </a:rPr>
              <a:t>What is working for the pupils at </a:t>
            </a:r>
          </a:p>
          <a:p>
            <a:pPr marL="0" indent="0" algn="ctr">
              <a:buNone/>
            </a:pPr>
            <a:r>
              <a:rPr lang="en-GB" altLang="en-US" sz="6600" dirty="0" smtClean="0">
                <a:latin typeface="Kristen ITC" pitchFamily="66" charset="0"/>
              </a:rPr>
              <a:t>Ashley </a:t>
            </a:r>
          </a:p>
          <a:p>
            <a:pPr marL="0" indent="0" algn="ctr">
              <a:buNone/>
            </a:pPr>
            <a:r>
              <a:rPr lang="en-GB" altLang="en-US" sz="6600" dirty="0" smtClean="0">
                <a:latin typeface="Kristen ITC" pitchFamily="66" charset="0"/>
              </a:rPr>
              <a:t>High School?</a:t>
            </a:r>
          </a:p>
          <a:p>
            <a:pPr marL="0" indent="0" algn="ctr">
              <a:buNone/>
            </a:pPr>
            <a:r>
              <a:rPr lang="en-GB" altLang="en-US" sz="4300" b="1" dirty="0" smtClean="0">
                <a:solidFill>
                  <a:srgbClr val="FF0000"/>
                </a:solidFill>
                <a:latin typeface="Kristen ITC" pitchFamily="66" charset="0"/>
              </a:rPr>
              <a:t>This is what we said:</a:t>
            </a:r>
          </a:p>
        </p:txBody>
      </p:sp>
    </p:spTree>
    <p:extLst>
      <p:ext uri="{BB962C8B-B14F-4D97-AF65-F5344CB8AC3E}">
        <p14:creationId xmlns:p14="http://schemas.microsoft.com/office/powerpoint/2010/main" val="4215708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normAutofit fontScale="90000"/>
          </a:bodyPr>
          <a:lstStyle/>
          <a:p>
            <a:pPr eaLnBrk="1" hangingPunct="1"/>
            <a:r>
              <a:rPr lang="en-GB" altLang="en-US" sz="3200" b="1" dirty="0" smtClean="0">
                <a:solidFill>
                  <a:srgbClr val="00B050"/>
                </a:solidFill>
                <a:latin typeface="Kristen ITC" pitchFamily="66" charset="0"/>
              </a:rPr>
              <a:t>When we are anxious or stressed, </a:t>
            </a:r>
            <a:br>
              <a:rPr lang="en-GB" altLang="en-US" sz="3200" b="1" dirty="0" smtClean="0">
                <a:solidFill>
                  <a:srgbClr val="00B050"/>
                </a:solidFill>
                <a:latin typeface="Kristen ITC" pitchFamily="66" charset="0"/>
              </a:rPr>
            </a:br>
            <a:r>
              <a:rPr lang="en-GB" altLang="en-US" sz="3200" b="1" dirty="0" smtClean="0">
                <a:solidFill>
                  <a:srgbClr val="00B050"/>
                </a:solidFill>
                <a:latin typeface="Kristen ITC" pitchFamily="66" charset="0"/>
              </a:rPr>
              <a:t>what helps us to calm down and manage our emotions?</a:t>
            </a:r>
          </a:p>
        </p:txBody>
      </p:sp>
      <p:sp>
        <p:nvSpPr>
          <p:cNvPr id="61442" name="Rectangle 3"/>
          <p:cNvSpPr>
            <a:spLocks noGrp="1" noChangeArrowheads="1"/>
          </p:cNvSpPr>
          <p:nvPr>
            <p:ph type="body" idx="1"/>
          </p:nvPr>
        </p:nvSpPr>
        <p:spPr/>
        <p:txBody>
          <a:bodyPr>
            <a:normAutofit fontScale="70000" lnSpcReduction="20000"/>
          </a:bodyPr>
          <a:lstStyle/>
          <a:p>
            <a:pPr algn="ctr" eaLnBrk="1" hangingPunct="1">
              <a:buFontTx/>
              <a:buNone/>
            </a:pPr>
            <a:endParaRPr lang="en-GB" altLang="en-US" sz="2400" dirty="0" smtClean="0">
              <a:latin typeface="Kristen ITC" pitchFamily="66" charset="0"/>
            </a:endParaRPr>
          </a:p>
          <a:p>
            <a:pPr algn="ctr"/>
            <a:r>
              <a:rPr lang="en-GB" altLang="en-US" dirty="0" smtClean="0">
                <a:latin typeface="Kristen ITC" pitchFamily="66" charset="0"/>
              </a:rPr>
              <a:t>Sensory or fidget toys</a:t>
            </a:r>
          </a:p>
          <a:p>
            <a:pPr algn="ctr"/>
            <a:r>
              <a:rPr lang="en-GB" altLang="en-US" dirty="0" smtClean="0">
                <a:latin typeface="Kristen ITC" pitchFamily="66" charset="0"/>
              </a:rPr>
              <a:t>I like a pack of playing </a:t>
            </a:r>
            <a:r>
              <a:rPr lang="en-GB" altLang="en-US" dirty="0">
                <a:latin typeface="Kristen ITC" pitchFamily="66" charset="0"/>
              </a:rPr>
              <a:t>cards to fidget with – these distract me from random thoughts and help me to focus on </a:t>
            </a:r>
            <a:r>
              <a:rPr lang="en-GB" altLang="en-US" dirty="0" smtClean="0">
                <a:latin typeface="Kristen ITC" pitchFamily="66" charset="0"/>
              </a:rPr>
              <a:t>my learning</a:t>
            </a:r>
          </a:p>
          <a:p>
            <a:pPr algn="ctr"/>
            <a:r>
              <a:rPr lang="en-GB" altLang="en-US" dirty="0" smtClean="0">
                <a:latin typeface="Kristen ITC" pitchFamily="66" charset="0"/>
              </a:rPr>
              <a:t>I like to sit on the couch in class, it helps me to relax</a:t>
            </a:r>
          </a:p>
          <a:p>
            <a:pPr algn="ctr"/>
            <a:r>
              <a:rPr lang="en-GB" altLang="en-US" dirty="0" smtClean="0">
                <a:latin typeface="Kristen ITC" pitchFamily="66" charset="0"/>
              </a:rPr>
              <a:t>I need to talk to someone</a:t>
            </a:r>
          </a:p>
          <a:p>
            <a:pPr algn="ctr"/>
            <a:r>
              <a:rPr lang="en-GB" altLang="en-US" dirty="0" smtClean="0">
                <a:latin typeface="Kristen ITC" pitchFamily="66" charset="0"/>
              </a:rPr>
              <a:t>Sitting in a quiet place like the sensory room</a:t>
            </a:r>
          </a:p>
          <a:p>
            <a:pPr algn="ctr"/>
            <a:r>
              <a:rPr lang="en-GB" altLang="en-US" dirty="0" smtClean="0">
                <a:latin typeface="Kristen ITC" pitchFamily="66" charset="0"/>
              </a:rPr>
              <a:t>Watching the fish</a:t>
            </a:r>
          </a:p>
          <a:p>
            <a:pPr algn="ctr"/>
            <a:r>
              <a:rPr lang="en-GB" altLang="en-US" dirty="0" smtClean="0">
                <a:latin typeface="Kristen ITC" pitchFamily="66" charset="0"/>
              </a:rPr>
              <a:t>Going outside on the outdoor equipment</a:t>
            </a:r>
          </a:p>
          <a:p>
            <a:pPr algn="ctr"/>
            <a:r>
              <a:rPr lang="en-GB" altLang="en-US" dirty="0" smtClean="0">
                <a:latin typeface="Kristen ITC" pitchFamily="66" charset="0"/>
              </a:rPr>
              <a:t>Talking to Mrs P, our Emotion Coach</a:t>
            </a:r>
          </a:p>
          <a:p>
            <a:pPr algn="ctr"/>
            <a:r>
              <a:rPr lang="en-GB" altLang="en-US" dirty="0" smtClean="0">
                <a:latin typeface="Kristen ITC" pitchFamily="66" charset="0"/>
              </a:rPr>
              <a:t>Having a reiki session</a:t>
            </a:r>
          </a:p>
          <a:p>
            <a:pPr algn="ctr"/>
            <a:r>
              <a:rPr lang="en-GB" altLang="en-US" dirty="0" smtClean="0">
                <a:latin typeface="Kristen ITC" pitchFamily="66" charset="0"/>
              </a:rPr>
              <a:t>Seeing the counsellor every week helps</a:t>
            </a:r>
          </a:p>
        </p:txBody>
      </p:sp>
    </p:spTree>
    <p:extLst>
      <p:ext uri="{BB962C8B-B14F-4D97-AF65-F5344CB8AC3E}">
        <p14:creationId xmlns:p14="http://schemas.microsoft.com/office/powerpoint/2010/main" val="850014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2987824" y="332656"/>
            <a:ext cx="5182344" cy="1600200"/>
          </a:xfrm>
        </p:spPr>
        <p:txBody>
          <a:bodyPr/>
          <a:lstStyle/>
          <a:p>
            <a:pPr algn="l"/>
            <a:r>
              <a:rPr lang="en-GB" dirty="0" smtClean="0">
                <a:latin typeface="Kristen ITC" panose="03050502040202030202" pitchFamily="66" charset="0"/>
              </a:rPr>
              <a:t>  Inside classrooms </a:t>
            </a:r>
            <a:endParaRPr lang="en-GB" dirty="0">
              <a:latin typeface="Kristen ITC" panose="03050502040202030202" pitchFamily="66" charset="0"/>
            </a:endParaRPr>
          </a:p>
        </p:txBody>
      </p:sp>
      <p:pic>
        <p:nvPicPr>
          <p:cNvPr id="8" name="Content Placeholder 7"/>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rot="5400000">
            <a:off x="-120628" y="920827"/>
            <a:ext cx="3456384" cy="2424057"/>
          </a:xfrm>
        </p:spPr>
      </p:pic>
      <p:pic>
        <p:nvPicPr>
          <p:cNvPr id="9" name="Content Placeholder 8"/>
          <p:cNvPicPr>
            <a:picLocks noGrp="1" noChangeAspect="1"/>
          </p:cNvPicPr>
          <p:nvPr>
            <p:ph sz="quarter" idx="3"/>
          </p:nvPr>
        </p:nvPicPr>
        <p:blipFill>
          <a:blip r:embed="rId3">
            <a:extLst>
              <a:ext uri="{28A0092B-C50C-407E-A947-70E740481C1C}">
                <a14:useLocalDpi xmlns:a14="http://schemas.microsoft.com/office/drawing/2010/main" val="0"/>
              </a:ext>
            </a:extLst>
          </a:blip>
          <a:stretch>
            <a:fillRect/>
          </a:stretch>
        </p:blipFill>
        <p:spPr>
          <a:xfrm rot="5400000">
            <a:off x="6298158" y="550714"/>
            <a:ext cx="2880320" cy="2300188"/>
          </a:xfrm>
        </p:spPr>
      </p:pic>
      <p:sp>
        <p:nvSpPr>
          <p:cNvPr id="6" name="Content Placeholder 5"/>
          <p:cNvSpPr>
            <a:spLocks noGrp="1"/>
          </p:cNvSpPr>
          <p:nvPr>
            <p:ph sz="quarter" idx="4"/>
          </p:nvPr>
        </p:nvSpPr>
        <p:spPr>
          <a:xfrm>
            <a:off x="323528" y="4437112"/>
            <a:ext cx="2880320" cy="2160240"/>
          </a:xfrm>
        </p:spPr>
        <p:txBody>
          <a:bodyPr>
            <a:normAutofit fontScale="62500" lnSpcReduction="20000"/>
          </a:bodyPr>
          <a:lstStyle/>
          <a:p>
            <a:r>
              <a:rPr lang="en-GB" dirty="0" smtClean="0"/>
              <a:t>Couches</a:t>
            </a:r>
          </a:p>
          <a:p>
            <a:r>
              <a:rPr lang="en-GB" dirty="0" smtClean="0"/>
              <a:t>Fish tanks</a:t>
            </a:r>
          </a:p>
          <a:p>
            <a:r>
              <a:rPr lang="en-GB" dirty="0" smtClean="0"/>
              <a:t>Sensory toys</a:t>
            </a:r>
          </a:p>
          <a:p>
            <a:r>
              <a:rPr lang="en-GB" dirty="0" smtClean="0"/>
              <a:t>Stress balls</a:t>
            </a:r>
          </a:p>
          <a:p>
            <a:r>
              <a:rPr lang="en-GB" dirty="0" smtClean="0"/>
              <a:t>Booths to work in on my own if I need to</a:t>
            </a:r>
            <a:endParaRPr lang="en-GB" dirty="0"/>
          </a:p>
        </p:txBody>
      </p:sp>
      <p:pic>
        <p:nvPicPr>
          <p:cNvPr id="5" name="Content Placeholder 4"/>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2843808" y="1988840"/>
            <a:ext cx="3744416" cy="2808312"/>
          </a:xfr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3789040"/>
            <a:ext cx="3240360" cy="243027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864" y="4996794"/>
            <a:ext cx="1547664" cy="1160748"/>
          </a:xfrm>
          <a:prstGeom prst="rect">
            <a:avLst/>
          </a:prstGeom>
        </p:spPr>
      </p:pic>
    </p:spTree>
    <p:extLst>
      <p:ext uri="{BB962C8B-B14F-4D97-AF65-F5344CB8AC3E}">
        <p14:creationId xmlns:p14="http://schemas.microsoft.com/office/powerpoint/2010/main" val="1501783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sz="quarter"/>
          </p:nvPr>
        </p:nvSpPr>
        <p:spPr/>
        <p:txBody>
          <a:bodyPr>
            <a:noAutofit/>
          </a:bodyPr>
          <a:lstStyle/>
          <a:p>
            <a:pPr eaLnBrk="1" hangingPunct="1"/>
            <a:r>
              <a:rPr lang="en-GB" altLang="en-US" dirty="0" smtClean="0">
                <a:latin typeface="Kristen ITC" pitchFamily="66" charset="0"/>
              </a:rPr>
              <a:t>Outside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892860">
            <a:off x="142133" y="1694876"/>
            <a:ext cx="3263686" cy="2447765"/>
          </a:xfrm>
          <a:prstGeom prst="rect">
            <a:avLst/>
          </a:prstGeom>
        </p:spPr>
      </p:pic>
      <p:sp>
        <p:nvSpPr>
          <p:cNvPr id="5" name="Rectangle 4"/>
          <p:cNvSpPr/>
          <p:nvPr/>
        </p:nvSpPr>
        <p:spPr>
          <a:xfrm>
            <a:off x="3203490" y="1472585"/>
            <a:ext cx="2286000" cy="3108543"/>
          </a:xfrm>
          <a:prstGeom prst="rect">
            <a:avLst/>
          </a:prstGeom>
        </p:spPr>
        <p:txBody>
          <a:bodyPr>
            <a:spAutoFit/>
          </a:bodyPr>
          <a:lstStyle/>
          <a:p>
            <a:pPr lvl="0" algn="ctr"/>
            <a:r>
              <a:rPr lang="en-GB" sz="2800" dirty="0">
                <a:solidFill>
                  <a:prstClr val="black"/>
                </a:solidFill>
              </a:rPr>
              <a:t>‘The outdoor exercise machines help me to get rid of my anger and </a:t>
            </a:r>
            <a:r>
              <a:rPr lang="en-GB" sz="2800" dirty="0" smtClean="0">
                <a:solidFill>
                  <a:prstClr val="black"/>
                </a:solidFill>
              </a:rPr>
              <a:t>help </a:t>
            </a:r>
            <a:r>
              <a:rPr lang="en-GB" sz="2800" dirty="0">
                <a:solidFill>
                  <a:prstClr val="black"/>
                </a:solidFill>
              </a:rPr>
              <a:t>me to feel better.’</a:t>
            </a:r>
          </a:p>
        </p:txBody>
      </p:sp>
      <p:sp>
        <p:nvSpPr>
          <p:cNvPr id="6" name="TextBox 5"/>
          <p:cNvSpPr txBox="1"/>
          <p:nvPr/>
        </p:nvSpPr>
        <p:spPr>
          <a:xfrm>
            <a:off x="971600" y="5229200"/>
            <a:ext cx="7272808" cy="830997"/>
          </a:xfrm>
          <a:prstGeom prst="rect">
            <a:avLst/>
          </a:prstGeom>
          <a:noFill/>
        </p:spPr>
        <p:txBody>
          <a:bodyPr wrap="square" rtlCol="0">
            <a:spAutoFit/>
          </a:bodyPr>
          <a:lstStyle/>
          <a:p>
            <a:pPr algn="ctr"/>
            <a:r>
              <a:rPr lang="en-GB" sz="2400" b="1" dirty="0" smtClean="0">
                <a:solidFill>
                  <a:srgbClr val="0070C0"/>
                </a:solidFill>
              </a:rPr>
              <a:t>‘Walking round the field can help me feel less anxious. I can’t talk to anyone until I’m calm.’</a:t>
            </a:r>
            <a:endParaRPr lang="en-GB" sz="2400" b="1" dirty="0">
              <a:solidFill>
                <a:srgbClr val="0070C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514169"/>
            <a:ext cx="2555776" cy="19168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722" y="2886672"/>
            <a:ext cx="2483768" cy="1862826"/>
          </a:xfrm>
          <a:prstGeom prst="rect">
            <a:avLst/>
          </a:prstGeom>
        </p:spPr>
      </p:pic>
    </p:spTree>
    <p:extLst>
      <p:ext uri="{BB962C8B-B14F-4D97-AF65-F5344CB8AC3E}">
        <p14:creationId xmlns:p14="http://schemas.microsoft.com/office/powerpoint/2010/main" val="2614542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sz="quarter"/>
          </p:nvPr>
        </p:nvSpPr>
        <p:spPr>
          <a:xfrm>
            <a:off x="1043608" y="113151"/>
            <a:ext cx="6870700" cy="1600200"/>
          </a:xfrm>
        </p:spPr>
        <p:txBody>
          <a:bodyPr/>
          <a:lstStyle/>
          <a:p>
            <a:pPr eaLnBrk="1" hangingPunct="1"/>
            <a:r>
              <a:rPr lang="en-GB" altLang="en-US" dirty="0" smtClean="0">
                <a:latin typeface="Kristen ITC" pitchFamily="66" charset="0"/>
              </a:rPr>
              <a:t>Other areas around school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641056">
            <a:off x="5193365" y="1572320"/>
            <a:ext cx="3462860" cy="25971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34673">
            <a:off x="105882" y="1743901"/>
            <a:ext cx="4064000" cy="3048000"/>
          </a:xfrm>
          <a:prstGeom prst="rect">
            <a:avLst/>
          </a:prstGeom>
        </p:spPr>
      </p:pic>
      <p:sp>
        <p:nvSpPr>
          <p:cNvPr id="4" name="TextBox 3"/>
          <p:cNvSpPr txBox="1"/>
          <p:nvPr/>
        </p:nvSpPr>
        <p:spPr>
          <a:xfrm>
            <a:off x="3059832" y="5157192"/>
            <a:ext cx="5616624" cy="1446550"/>
          </a:xfrm>
          <a:prstGeom prst="rect">
            <a:avLst/>
          </a:prstGeom>
          <a:noFill/>
        </p:spPr>
        <p:txBody>
          <a:bodyPr wrap="square" rtlCol="0">
            <a:spAutoFit/>
          </a:bodyPr>
          <a:lstStyle/>
          <a:p>
            <a:pPr algn="ctr"/>
            <a:r>
              <a:rPr lang="en-GB" sz="3200" dirty="0" smtClean="0"/>
              <a:t>‘</a:t>
            </a:r>
            <a:r>
              <a:rPr lang="en-GB" sz="2800" dirty="0" smtClean="0"/>
              <a:t>All schools should have a </a:t>
            </a:r>
            <a:r>
              <a:rPr lang="en-GB" sz="2800" b="1" dirty="0" smtClean="0"/>
              <a:t>Sensory Room</a:t>
            </a:r>
            <a:r>
              <a:rPr lang="en-GB" sz="2800" dirty="0" smtClean="0"/>
              <a:t> or a place where you can have time and space to calm down.’</a:t>
            </a:r>
            <a:endParaRPr lang="en-GB" sz="2800" dirty="0"/>
          </a:p>
        </p:txBody>
      </p:sp>
      <p:sp>
        <p:nvSpPr>
          <p:cNvPr id="5" name="TextBox 4"/>
          <p:cNvSpPr txBox="1"/>
          <p:nvPr/>
        </p:nvSpPr>
        <p:spPr>
          <a:xfrm>
            <a:off x="3851920" y="2276872"/>
            <a:ext cx="1584176" cy="1077218"/>
          </a:xfrm>
          <a:prstGeom prst="rect">
            <a:avLst/>
          </a:prstGeom>
          <a:noFill/>
        </p:spPr>
        <p:txBody>
          <a:bodyPr wrap="square" rtlCol="0">
            <a:spAutoFit/>
          </a:bodyPr>
          <a:lstStyle/>
          <a:p>
            <a:pPr algn="ctr"/>
            <a:r>
              <a:rPr lang="en-GB" sz="3200" b="1" dirty="0" smtClean="0"/>
              <a:t>Sensory </a:t>
            </a:r>
          </a:p>
          <a:p>
            <a:pPr algn="ctr"/>
            <a:r>
              <a:rPr lang="en-GB" sz="3200" b="1" dirty="0" smtClean="0"/>
              <a:t>Room</a:t>
            </a:r>
            <a:endParaRPr lang="en-GB" sz="3200" b="1" dirty="0"/>
          </a:p>
        </p:txBody>
      </p:sp>
    </p:spTree>
    <p:extLst>
      <p:ext uri="{BB962C8B-B14F-4D97-AF65-F5344CB8AC3E}">
        <p14:creationId xmlns:p14="http://schemas.microsoft.com/office/powerpoint/2010/main" val="1293178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sz="quarter"/>
          </p:nvPr>
        </p:nvSpPr>
        <p:spPr>
          <a:xfrm>
            <a:off x="1043608" y="113151"/>
            <a:ext cx="6870700" cy="1600200"/>
          </a:xfrm>
        </p:spPr>
        <p:txBody>
          <a:bodyPr/>
          <a:lstStyle/>
          <a:p>
            <a:pPr eaLnBrk="1" hangingPunct="1"/>
            <a:r>
              <a:rPr lang="en-GB" altLang="en-US" dirty="0" smtClean="0">
                <a:latin typeface="Kristen ITC" pitchFamily="66" charset="0"/>
              </a:rPr>
              <a:t>Fish Tanks</a:t>
            </a:r>
          </a:p>
        </p:txBody>
      </p:sp>
      <p:sp>
        <p:nvSpPr>
          <p:cNvPr id="4" name="TextBox 3"/>
          <p:cNvSpPr txBox="1"/>
          <p:nvPr/>
        </p:nvSpPr>
        <p:spPr>
          <a:xfrm>
            <a:off x="899592" y="4608053"/>
            <a:ext cx="6480720" cy="1877437"/>
          </a:xfrm>
          <a:prstGeom prst="rect">
            <a:avLst/>
          </a:prstGeom>
          <a:noFill/>
        </p:spPr>
        <p:txBody>
          <a:bodyPr wrap="square" rtlCol="0">
            <a:spAutoFit/>
          </a:bodyPr>
          <a:lstStyle/>
          <a:p>
            <a:pPr algn="ctr"/>
            <a:r>
              <a:rPr lang="en-GB" sz="3200" dirty="0" smtClean="0"/>
              <a:t>‘</a:t>
            </a:r>
            <a:r>
              <a:rPr lang="en-GB" sz="2800" dirty="0" smtClean="0"/>
              <a:t>It’s good to have different places around school that are always available when you need some time out. Watching the fish helps take my mind off my problems.’</a:t>
            </a:r>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88159"/>
            <a:ext cx="4064000" cy="304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25530" y="1644557"/>
            <a:ext cx="3380272" cy="253520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260648"/>
            <a:ext cx="2075723" cy="1556792"/>
          </a:xfrm>
          <a:prstGeom prst="rect">
            <a:avLst/>
          </a:prstGeom>
        </p:spPr>
      </p:pic>
    </p:spTree>
    <p:extLst>
      <p:ext uri="{BB962C8B-B14F-4D97-AF65-F5344CB8AC3E}">
        <p14:creationId xmlns:p14="http://schemas.microsoft.com/office/powerpoint/2010/main" val="263250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sz="quarter"/>
          </p:nvPr>
        </p:nvSpPr>
        <p:spPr>
          <a:xfrm>
            <a:off x="1043608" y="113151"/>
            <a:ext cx="6870700" cy="1600200"/>
          </a:xfrm>
        </p:spPr>
        <p:txBody>
          <a:bodyPr/>
          <a:lstStyle/>
          <a:p>
            <a:pPr eaLnBrk="1" hangingPunct="1"/>
            <a:r>
              <a:rPr lang="en-GB" altLang="en-US" dirty="0" smtClean="0">
                <a:latin typeface="Kristen ITC" pitchFamily="66" charset="0"/>
              </a:rPr>
              <a:t>Gym</a:t>
            </a:r>
          </a:p>
        </p:txBody>
      </p:sp>
      <p:sp>
        <p:nvSpPr>
          <p:cNvPr id="4" name="TextBox 3"/>
          <p:cNvSpPr txBox="1"/>
          <p:nvPr/>
        </p:nvSpPr>
        <p:spPr>
          <a:xfrm>
            <a:off x="1475656" y="4801791"/>
            <a:ext cx="5616624" cy="1877437"/>
          </a:xfrm>
          <a:prstGeom prst="rect">
            <a:avLst/>
          </a:prstGeom>
          <a:noFill/>
        </p:spPr>
        <p:txBody>
          <a:bodyPr wrap="square" rtlCol="0">
            <a:spAutoFit/>
          </a:bodyPr>
          <a:lstStyle/>
          <a:p>
            <a:pPr algn="ctr"/>
            <a:r>
              <a:rPr lang="en-GB" sz="3200" dirty="0" smtClean="0"/>
              <a:t>‘</a:t>
            </a:r>
            <a:r>
              <a:rPr lang="en-GB" sz="2800" dirty="0" smtClean="0"/>
              <a:t>Going to the gym in the morning helps me if I have had a bad start to the day at home. It can help me get rid of my aggression.’</a:t>
            </a:r>
            <a:endParaRPr lang="en-GB"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484784"/>
            <a:ext cx="3923928" cy="29429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560" y="1484784"/>
            <a:ext cx="3821160" cy="2942946"/>
          </a:xfrm>
          <a:prstGeom prst="rect">
            <a:avLst/>
          </a:prstGeom>
        </p:spPr>
      </p:pic>
    </p:spTree>
    <p:extLst>
      <p:ext uri="{BB962C8B-B14F-4D97-AF65-F5344CB8AC3E}">
        <p14:creationId xmlns:p14="http://schemas.microsoft.com/office/powerpoint/2010/main" val="1777281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sz="quarter"/>
          </p:nvPr>
        </p:nvSpPr>
        <p:spPr>
          <a:xfrm>
            <a:off x="683568" y="113151"/>
            <a:ext cx="7704856" cy="1600200"/>
          </a:xfrm>
        </p:spPr>
        <p:txBody>
          <a:bodyPr/>
          <a:lstStyle/>
          <a:p>
            <a:pPr eaLnBrk="1" hangingPunct="1"/>
            <a:r>
              <a:rPr lang="en-GB" altLang="en-US" dirty="0" smtClean="0">
                <a:latin typeface="Kristen ITC" pitchFamily="66" charset="0"/>
              </a:rPr>
              <a:t>Having school pets/animals</a:t>
            </a:r>
          </a:p>
        </p:txBody>
      </p:sp>
      <p:sp>
        <p:nvSpPr>
          <p:cNvPr id="4" name="TextBox 3"/>
          <p:cNvSpPr txBox="1"/>
          <p:nvPr/>
        </p:nvSpPr>
        <p:spPr>
          <a:xfrm>
            <a:off x="752330" y="4653135"/>
            <a:ext cx="5616624" cy="1877437"/>
          </a:xfrm>
          <a:prstGeom prst="rect">
            <a:avLst/>
          </a:prstGeom>
          <a:noFill/>
        </p:spPr>
        <p:txBody>
          <a:bodyPr wrap="square" rtlCol="0">
            <a:spAutoFit/>
          </a:bodyPr>
          <a:lstStyle/>
          <a:p>
            <a:pPr algn="ctr"/>
            <a:r>
              <a:rPr lang="en-GB" sz="3200" dirty="0" smtClean="0"/>
              <a:t>‘</a:t>
            </a:r>
            <a:r>
              <a:rPr lang="en-GB" sz="2800" dirty="0" smtClean="0"/>
              <a:t>It’s good to have different </a:t>
            </a:r>
          </a:p>
          <a:p>
            <a:pPr algn="ctr"/>
            <a:r>
              <a:rPr lang="en-GB" sz="2800" dirty="0" smtClean="0"/>
              <a:t>animals in school. Handling them and looking after them can take your mind off things.’</a:t>
            </a:r>
            <a:endParaRPr lang="en-GB"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628800"/>
            <a:ext cx="3611853" cy="270737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53463">
            <a:off x="4761455" y="1802334"/>
            <a:ext cx="3527410" cy="2645557"/>
          </a:xfrm>
          <a:prstGeom prst="rect">
            <a:avLst/>
          </a:prstGeom>
        </p:spPr>
      </p:pic>
    </p:spTree>
    <p:extLst>
      <p:ext uri="{BB962C8B-B14F-4D97-AF65-F5344CB8AC3E}">
        <p14:creationId xmlns:p14="http://schemas.microsoft.com/office/powerpoint/2010/main" val="935235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6057</TotalTime>
  <Words>884</Words>
  <Application>Microsoft Office PowerPoint</Application>
  <PresentationFormat>On-screen Show (4:3)</PresentationFormat>
  <Paragraphs>75</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Ashley High  School How do we promote Positive Mental Health, Emotional Wellbeing and Reduce Anxiety?    </vt:lpstr>
      <vt:lpstr>PowerPoint Presentation</vt:lpstr>
      <vt:lpstr>When we are anxious or stressed,  what helps us to calm down and manage our emotions?</vt:lpstr>
      <vt:lpstr>  Inside classrooms </vt:lpstr>
      <vt:lpstr>Outside</vt:lpstr>
      <vt:lpstr>Other areas around school</vt:lpstr>
      <vt:lpstr>Fish Tanks</vt:lpstr>
      <vt:lpstr>Gym</vt:lpstr>
      <vt:lpstr>Having school pets/animals</vt:lpstr>
      <vt:lpstr>Having a Peer Mentor</vt:lpstr>
      <vt:lpstr>Having staff you can talk to</vt:lpstr>
      <vt:lpstr>The Counsellor</vt:lpstr>
      <vt:lpstr>The Emotion Coach</vt:lpstr>
      <vt:lpstr>      Pastoral Staff</vt:lpstr>
      <vt:lpstr>What would we advise other schools to put in place?</vt:lpstr>
      <vt:lpstr>Thank you   from the pupils of Ashley High School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Friendly Spaces</dc:title>
  <dc:creator>Evans, Marie</dc:creator>
  <cp:lastModifiedBy>Clare Ogburn</cp:lastModifiedBy>
  <cp:revision>59</cp:revision>
  <dcterms:created xsi:type="dcterms:W3CDTF">2017-11-13T21:16:28Z</dcterms:created>
  <dcterms:modified xsi:type="dcterms:W3CDTF">2018-07-04T20:14:22Z</dcterms:modified>
</cp:coreProperties>
</file>