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E93"/>
    <a:srgbClr val="0069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5" autoAdjust="0"/>
    <p:restoredTop sz="94663"/>
  </p:normalViewPr>
  <p:slideViewPr>
    <p:cSldViewPr>
      <p:cViewPr varScale="1">
        <p:scale>
          <a:sx n="50" d="100"/>
          <a:sy n="50" d="100"/>
        </p:scale>
        <p:origin x="2616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525E93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525E93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525E93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525E93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525E93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525E93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525E93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525E93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525E93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525E93"/>
                </a:solidFill>
                <a:latin typeface="Lato"/>
                <a:cs typeface="Lato"/>
              </a:rPr>
              <a:t>work.</a:t>
            </a:r>
            <a:endParaRPr sz="2000" dirty="0">
              <a:solidFill>
                <a:srgbClr val="525E93"/>
              </a:solidFill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525E93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525E93"/>
                </a:solidFill>
                <a:latin typeface="Lato"/>
                <a:cs typeface="Lato"/>
              </a:rPr>
              <a:t> Statement</a:t>
            </a:r>
            <a:endParaRPr sz="1400" dirty="0">
              <a:solidFill>
                <a:srgbClr val="525E93"/>
              </a:solidFill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26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525E93"/>
                </a:solidFill>
                <a:latin typeface="Lato"/>
                <a:cs typeface="Lato"/>
              </a:rPr>
              <a:t>Contact:</a:t>
            </a:r>
            <a:endParaRPr sz="1400" dirty="0">
              <a:solidFill>
                <a:srgbClr val="525E93"/>
              </a:solidFill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525E93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525E93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525E93"/>
                </a:solidFill>
                <a:latin typeface="Lato"/>
                <a:cs typeface="Lato"/>
              </a:rPr>
              <a:t>elephone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: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bject 16">
            <a:extLst>
              <a:ext uri="{FF2B5EF4-FFF2-40B4-BE49-F238E27FC236}">
                <a16:creationId xmlns:a16="http://schemas.microsoft.com/office/drawing/2014/main" id="{56BAD015-23B7-1643-8ADB-DD4EF003AB43}"/>
              </a:ext>
            </a:extLst>
          </p:cNvPr>
          <p:cNvSpPr txBox="1"/>
          <p:nvPr userDrawn="1"/>
        </p:nvSpPr>
        <p:spPr>
          <a:xfrm>
            <a:off x="1377228" y="3636939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12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55" name="object 17">
            <a:extLst>
              <a:ext uri="{FF2B5EF4-FFF2-40B4-BE49-F238E27FC236}">
                <a16:creationId xmlns:a16="http://schemas.microsoft.com/office/drawing/2014/main" id="{DA2A1C6E-FDDE-6645-8893-5C1C50B67D53}"/>
              </a:ext>
            </a:extLst>
          </p:cNvPr>
          <p:cNvSpPr txBox="1"/>
          <p:nvPr userDrawn="1"/>
        </p:nvSpPr>
        <p:spPr>
          <a:xfrm>
            <a:off x="1469369" y="877956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A8A8"/>
                </a:solidFill>
                <a:latin typeface="Lato"/>
                <a:cs typeface="Lato"/>
              </a:rPr>
              <a:t>1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3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56" name="object 18">
            <a:extLst>
              <a:ext uri="{FF2B5EF4-FFF2-40B4-BE49-F238E27FC236}">
                <a16:creationId xmlns:a16="http://schemas.microsoft.com/office/drawing/2014/main" id="{24DD9A92-A337-AD43-AA49-2E9AE008869D}"/>
              </a:ext>
            </a:extLst>
          </p:cNvPr>
          <p:cNvSpPr txBox="1"/>
          <p:nvPr userDrawn="1"/>
        </p:nvSpPr>
        <p:spPr>
          <a:xfrm>
            <a:off x="7997103" y="3636939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6992"/>
                </a:solidFill>
                <a:latin typeface="Lato"/>
                <a:cs typeface="Lato"/>
              </a:rPr>
              <a:t>12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57" name="object 19">
            <a:extLst>
              <a:ext uri="{FF2B5EF4-FFF2-40B4-BE49-F238E27FC236}">
                <a16:creationId xmlns:a16="http://schemas.microsoft.com/office/drawing/2014/main" id="{6325916D-8B4F-1740-86CB-BCF9A9C2D314}"/>
              </a:ext>
            </a:extLst>
          </p:cNvPr>
          <p:cNvSpPr txBox="1"/>
          <p:nvPr userDrawn="1"/>
        </p:nvSpPr>
        <p:spPr>
          <a:xfrm>
            <a:off x="8060705" y="8784271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6992"/>
                </a:solidFill>
                <a:latin typeface="Lato"/>
                <a:cs typeface="Lato"/>
              </a:rPr>
              <a:t>1</a:t>
            </a:r>
            <a:r>
              <a:rPr lang="en-GB" sz="3000" b="1" spc="30" dirty="0">
                <a:solidFill>
                  <a:srgbClr val="006992"/>
                </a:solidFill>
                <a:latin typeface="Lato"/>
                <a:cs typeface="Lato"/>
              </a:rPr>
              <a:t>3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58" name="Text Placeholder 39">
            <a:extLst>
              <a:ext uri="{FF2B5EF4-FFF2-40B4-BE49-F238E27FC236}">
                <a16:creationId xmlns:a16="http://schemas.microsoft.com/office/drawing/2014/main" id="{6BA6F9CE-6274-5743-AB98-D4EB56438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620799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59" name="object 15">
            <a:extLst>
              <a:ext uri="{FF2B5EF4-FFF2-40B4-BE49-F238E27FC236}">
                <a16:creationId xmlns:a16="http://schemas.microsoft.com/office/drawing/2014/main" id="{3D40DDFA-BFD1-9D4F-A689-C3D39290922C}"/>
              </a:ext>
            </a:extLst>
          </p:cNvPr>
          <p:cNvSpPr txBox="1"/>
          <p:nvPr userDrawn="1"/>
        </p:nvSpPr>
        <p:spPr>
          <a:xfrm>
            <a:off x="27272" y="4256035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Milestones and Learning</a:t>
            </a:r>
            <a:r>
              <a:rPr sz="1400" b="1" spc="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Outcomes</a:t>
            </a:r>
            <a:r>
              <a:rPr lang="en-GB" sz="1400" b="1" spc="10" dirty="0">
                <a:solidFill>
                  <a:srgbClr val="00A8A8"/>
                </a:solidFill>
                <a:latin typeface="Lato"/>
                <a:cs typeface="Lato"/>
              </a:rPr>
              <a:t> 1</a:t>
            </a:r>
            <a:endParaRPr sz="1400" dirty="0">
              <a:solidFill>
                <a:srgbClr val="00A8A8"/>
              </a:solidFill>
              <a:latin typeface="Lato"/>
              <a:cs typeface="Lato"/>
            </a:endParaRPr>
          </a:p>
        </p:txBody>
      </p:sp>
      <p:sp>
        <p:nvSpPr>
          <p:cNvPr id="60" name="object 15">
            <a:extLst>
              <a:ext uri="{FF2B5EF4-FFF2-40B4-BE49-F238E27FC236}">
                <a16:creationId xmlns:a16="http://schemas.microsoft.com/office/drawing/2014/main" id="{9694C896-2F3A-E749-9EE6-E911578669E4}"/>
              </a:ext>
            </a:extLst>
          </p:cNvPr>
          <p:cNvSpPr txBox="1"/>
          <p:nvPr userDrawn="1"/>
        </p:nvSpPr>
        <p:spPr>
          <a:xfrm>
            <a:off x="0" y="6440279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Milestones and Learning</a:t>
            </a:r>
            <a:r>
              <a:rPr sz="1400" b="1" spc="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Outcomes</a:t>
            </a:r>
            <a:r>
              <a:rPr lang="en-GB" sz="1400" b="1" spc="10" dirty="0">
                <a:solidFill>
                  <a:srgbClr val="00A8A8"/>
                </a:solidFill>
                <a:latin typeface="Lato"/>
                <a:cs typeface="Lato"/>
              </a:rPr>
              <a:t> 2</a:t>
            </a:r>
            <a:endParaRPr sz="1400" dirty="0">
              <a:solidFill>
                <a:srgbClr val="00A8A8"/>
              </a:solidFill>
              <a:latin typeface="Lato"/>
              <a:cs typeface="Lato"/>
            </a:endParaRPr>
          </a:p>
        </p:txBody>
      </p:sp>
      <p:sp>
        <p:nvSpPr>
          <p:cNvPr id="61" name="Text Placeholder 39">
            <a:extLst>
              <a:ext uri="{FF2B5EF4-FFF2-40B4-BE49-F238E27FC236}">
                <a16:creationId xmlns:a16="http://schemas.microsoft.com/office/drawing/2014/main" id="{B5A4975D-FFEE-074E-8B2F-4ADC8F8B52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3465" y="6863879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7DF6CBB3-272E-2A44-86D1-98C6561D2D1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92405" y="9782547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63" name="object 15">
            <a:extLst>
              <a:ext uri="{FF2B5EF4-FFF2-40B4-BE49-F238E27FC236}">
                <a16:creationId xmlns:a16="http://schemas.microsoft.com/office/drawing/2014/main" id="{A2F8BBA0-AEAD-E64E-8633-31E723B99A1F}"/>
              </a:ext>
            </a:extLst>
          </p:cNvPr>
          <p:cNvSpPr txBox="1"/>
          <p:nvPr userDrawn="1"/>
        </p:nvSpPr>
        <p:spPr>
          <a:xfrm>
            <a:off x="36212" y="9417783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Milestones and Learning</a:t>
            </a:r>
            <a:r>
              <a:rPr sz="1400" b="1" spc="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Outcomes</a:t>
            </a:r>
            <a:r>
              <a:rPr lang="en-GB" sz="1400" b="1" spc="10" dirty="0">
                <a:solidFill>
                  <a:srgbClr val="00A8A8"/>
                </a:solidFill>
                <a:latin typeface="Lato"/>
                <a:cs typeface="Lato"/>
              </a:rPr>
              <a:t> 1</a:t>
            </a:r>
            <a:endParaRPr sz="1400" dirty="0">
              <a:solidFill>
                <a:srgbClr val="00A8A8"/>
              </a:solidFill>
              <a:latin typeface="Lato"/>
              <a:cs typeface="Lato"/>
            </a:endParaRPr>
          </a:p>
        </p:txBody>
      </p:sp>
      <p:sp>
        <p:nvSpPr>
          <p:cNvPr id="64" name="object 15">
            <a:extLst>
              <a:ext uri="{FF2B5EF4-FFF2-40B4-BE49-F238E27FC236}">
                <a16:creationId xmlns:a16="http://schemas.microsoft.com/office/drawing/2014/main" id="{BA32CD5A-C0AD-6E4F-8781-1D9976573B71}"/>
              </a:ext>
            </a:extLst>
          </p:cNvPr>
          <p:cNvSpPr txBox="1"/>
          <p:nvPr userDrawn="1"/>
        </p:nvSpPr>
        <p:spPr>
          <a:xfrm>
            <a:off x="8940" y="11602027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Milestones and Learning</a:t>
            </a:r>
            <a:r>
              <a:rPr sz="1400" b="1" spc="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1400" b="1" spc="10" dirty="0">
                <a:solidFill>
                  <a:srgbClr val="00A8A8"/>
                </a:solidFill>
                <a:latin typeface="Lato"/>
                <a:cs typeface="Lato"/>
              </a:rPr>
              <a:t>Outcomes</a:t>
            </a:r>
            <a:r>
              <a:rPr lang="en-GB" sz="1400" b="1" spc="10" dirty="0">
                <a:solidFill>
                  <a:srgbClr val="00A8A8"/>
                </a:solidFill>
                <a:latin typeface="Lato"/>
                <a:cs typeface="Lato"/>
              </a:rPr>
              <a:t> 2</a:t>
            </a:r>
            <a:endParaRPr sz="1400" dirty="0">
              <a:solidFill>
                <a:srgbClr val="00A8A8"/>
              </a:solidFill>
              <a:latin typeface="Lato"/>
              <a:cs typeface="Lato"/>
            </a:endParaRPr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39927D22-6D3D-8A46-BB25-5D890D2FBE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92405" y="12025627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62DCC184-8ED2-734D-A268-AF3D43FF9F3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04905" y="4623169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67" name="object 15">
            <a:extLst>
              <a:ext uri="{FF2B5EF4-FFF2-40B4-BE49-F238E27FC236}">
                <a16:creationId xmlns:a16="http://schemas.microsoft.com/office/drawing/2014/main" id="{26CFB1E9-3955-8746-BE8D-224B48F101B7}"/>
              </a:ext>
            </a:extLst>
          </p:cNvPr>
          <p:cNvSpPr txBox="1"/>
          <p:nvPr userDrawn="1"/>
        </p:nvSpPr>
        <p:spPr>
          <a:xfrm>
            <a:off x="6648712" y="4258405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lang="en-GB" sz="1400" b="1" spc="10" dirty="0">
                <a:solidFill>
                  <a:srgbClr val="006992"/>
                </a:solidFill>
                <a:latin typeface="Lato"/>
                <a:cs typeface="Lato"/>
              </a:rPr>
              <a:t>Key Events and Experiences 1</a:t>
            </a:r>
            <a:endParaRPr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68" name="object 15">
            <a:extLst>
              <a:ext uri="{FF2B5EF4-FFF2-40B4-BE49-F238E27FC236}">
                <a16:creationId xmlns:a16="http://schemas.microsoft.com/office/drawing/2014/main" id="{BD77A95C-8FDD-FF41-B5E7-E2CCD7654C3E}"/>
              </a:ext>
            </a:extLst>
          </p:cNvPr>
          <p:cNvSpPr txBox="1"/>
          <p:nvPr userDrawn="1"/>
        </p:nvSpPr>
        <p:spPr>
          <a:xfrm>
            <a:off x="6621440" y="6442649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lang="en-GB" sz="1400" b="1" spc="10" dirty="0">
                <a:solidFill>
                  <a:srgbClr val="006992"/>
                </a:solidFill>
                <a:latin typeface="Lato"/>
                <a:cs typeface="Lato"/>
              </a:rPr>
              <a:t>Key Events and Experiences 2</a:t>
            </a:r>
            <a:endParaRPr lang="en-GB"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DB091DFA-3382-7E4E-B533-987F56EB00D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104905" y="6866249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70" name="Text Placeholder 39">
            <a:extLst>
              <a:ext uri="{FF2B5EF4-FFF2-40B4-BE49-F238E27FC236}">
                <a16:creationId xmlns:a16="http://schemas.microsoft.com/office/drawing/2014/main" id="{69B7F3D0-2A59-3841-9520-D58BDC27F44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13845" y="9784917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71" name="object 15">
            <a:extLst>
              <a:ext uri="{FF2B5EF4-FFF2-40B4-BE49-F238E27FC236}">
                <a16:creationId xmlns:a16="http://schemas.microsoft.com/office/drawing/2014/main" id="{505E0C33-F1AF-FB4E-9B15-D086A153CC7E}"/>
              </a:ext>
            </a:extLst>
          </p:cNvPr>
          <p:cNvSpPr txBox="1"/>
          <p:nvPr userDrawn="1"/>
        </p:nvSpPr>
        <p:spPr>
          <a:xfrm>
            <a:off x="6657652" y="9420153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lang="en-GB" sz="1400" b="1" spc="10" dirty="0">
                <a:solidFill>
                  <a:srgbClr val="006992"/>
                </a:solidFill>
                <a:latin typeface="Lato"/>
                <a:cs typeface="Lato"/>
              </a:rPr>
              <a:t>Key Events and Experiences 1</a:t>
            </a:r>
            <a:endParaRPr lang="en-GB"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72" name="object 15">
            <a:extLst>
              <a:ext uri="{FF2B5EF4-FFF2-40B4-BE49-F238E27FC236}">
                <a16:creationId xmlns:a16="http://schemas.microsoft.com/office/drawing/2014/main" id="{635D5792-CC31-1F49-BF6B-60675ED9DE3D}"/>
              </a:ext>
            </a:extLst>
          </p:cNvPr>
          <p:cNvSpPr txBox="1"/>
          <p:nvPr userDrawn="1"/>
        </p:nvSpPr>
        <p:spPr>
          <a:xfrm>
            <a:off x="6630380" y="11604397"/>
            <a:ext cx="657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lang="en-GB" sz="1400" b="1" spc="10" dirty="0">
                <a:solidFill>
                  <a:srgbClr val="006992"/>
                </a:solidFill>
                <a:latin typeface="Lato"/>
                <a:cs typeface="Lato"/>
              </a:rPr>
              <a:t>Key Events and Experiences 2</a:t>
            </a:r>
            <a:endParaRPr lang="en-GB" sz="1400" dirty="0">
              <a:solidFill>
                <a:srgbClr val="006992"/>
              </a:solidFill>
              <a:latin typeface="Lato"/>
              <a:cs typeface="Lato"/>
            </a:endParaRPr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6D35AE2F-75DB-5041-8677-E1EA3DC771C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13845" y="12027997"/>
            <a:ext cx="3105150" cy="162414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</a:t>
            </a:r>
            <a:endParaRPr lang="en-US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BC6611E-9891-0F4F-A267-7742B98BAB2F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75112D4-F704-D941-98F9-CF67C239CC13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0514835-5BDC-5143-A6D0-3611F110450C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C3D28EC-6C45-D64F-B463-9E3A07074CDF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99F56CD-060A-9048-A32B-00C5C49607F9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3F1157E-0FEB-3C40-AC4D-0883D8BF1059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CC8EEBD-4AF7-7F4F-92CD-695B7617FAFD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CA90876-F499-5940-ACA9-6D9A70ACC052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7D0B75F-357C-B54D-8E56-6A65ED8BC60C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27AE8D1-0C45-614E-ADDB-054F74A0E753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77985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45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006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11986"/>
            <a:ext cx="10692130" cy="1566545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525E93">
              <a:alpha val="4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7D4AEF-4B21-324F-87EA-25D8E187A2A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1" y="2125789"/>
            <a:ext cx="4556560" cy="430887"/>
          </a:xfrm>
        </p:spPr>
        <p:txBody>
          <a:bodyPr/>
          <a:lstStyle/>
          <a:p>
            <a:r>
              <a:rPr lang="en-US" sz="1400" dirty="0" smtClean="0"/>
              <a:t>To enable our students to gain the skills, qualifications and experience that prepares them for a fulfilling adult life</a:t>
            </a:r>
            <a:endParaRPr lang="en-US" sz="1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7F750-A226-ED45-BA8E-F0701D267D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Vicki Banks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3157C-D86A-1546-BCE2-500A6B34D7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18500" y="2073530"/>
            <a:ext cx="1581730" cy="307777"/>
          </a:xfrm>
        </p:spPr>
        <p:txBody>
          <a:bodyPr/>
          <a:lstStyle/>
          <a:p>
            <a:r>
              <a:rPr lang="en-US" dirty="0" err="1" smtClean="0"/>
              <a:t>VickiBanks</a:t>
            </a:r>
            <a:r>
              <a:rPr lang="en-US" smtClean="0"/>
              <a:t>@</a:t>
            </a:r>
          </a:p>
          <a:p>
            <a:r>
              <a:rPr lang="en-US" smtClean="0"/>
              <a:t>ashleyhighschool.co.uk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04CCED-8FE3-F14E-BF1B-69B5CC7F762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smtClean="0"/>
              <a:t>0151 424 4892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5C2537-AA55-3343-A0D1-4DB71D4B33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620799"/>
            <a:ext cx="3105150" cy="769441"/>
          </a:xfrm>
        </p:spPr>
        <p:txBody>
          <a:bodyPr/>
          <a:lstStyle/>
          <a:p>
            <a:r>
              <a:rPr lang="en-US" dirty="0" smtClean="0"/>
              <a:t>Students </a:t>
            </a:r>
            <a:r>
              <a:rPr lang="en-US" dirty="0"/>
              <a:t>will understand that they need to grow </a:t>
            </a:r>
            <a:endParaRPr lang="en-US" dirty="0" smtClean="0"/>
          </a:p>
          <a:p>
            <a:r>
              <a:rPr lang="en-US" dirty="0" smtClean="0"/>
              <a:t>throughout </a:t>
            </a:r>
            <a:r>
              <a:rPr lang="en-US" dirty="0"/>
              <a:t>life by learning </a:t>
            </a:r>
            <a:r>
              <a:rPr lang="en-US" dirty="0" smtClean="0"/>
              <a:t>and </a:t>
            </a:r>
            <a:r>
              <a:rPr lang="en-US" dirty="0"/>
              <a:t>reflecting on themselves, their background and their </a:t>
            </a:r>
            <a:r>
              <a:rPr lang="en-US" dirty="0" smtClean="0"/>
              <a:t>strengths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33ED99-6582-854E-BBBE-FD5B0F12770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3875" y="6681509"/>
            <a:ext cx="3165128" cy="1719541"/>
          </a:xfrm>
        </p:spPr>
        <p:txBody>
          <a:bodyPr/>
          <a:lstStyle/>
          <a:p>
            <a:r>
              <a:rPr lang="en-US" dirty="0"/>
              <a:t>Students will explore the full range of possibilities open to them and learn about recruitment processes and </a:t>
            </a:r>
            <a:r>
              <a:rPr lang="en-US" dirty="0" smtClean="0"/>
              <a:t>the culture of different workplaces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Students will create opportunities by being proactive and building positive relationships with </a:t>
            </a:r>
            <a:r>
              <a:rPr lang="en-US" dirty="0" smtClean="0"/>
              <a:t>others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E3C939-6F30-F54E-AC61-B5C18D8355F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92405" y="9782547"/>
            <a:ext cx="3105150" cy="615553"/>
          </a:xfrm>
        </p:spPr>
        <p:txBody>
          <a:bodyPr/>
          <a:lstStyle/>
          <a:p>
            <a:r>
              <a:rPr lang="en-US" dirty="0"/>
              <a:t>Students will manage their career actively, make the most of opportunities and learn from </a:t>
            </a:r>
            <a:r>
              <a:rPr lang="en-US" dirty="0" smtClean="0"/>
              <a:t>setbacks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351D2F-68B6-A04F-B2CE-DFA4D7C485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92405" y="12025627"/>
            <a:ext cx="3105150" cy="2000548"/>
          </a:xfrm>
        </p:spPr>
        <p:txBody>
          <a:bodyPr/>
          <a:lstStyle/>
          <a:p>
            <a:r>
              <a:rPr lang="en-US" dirty="0"/>
              <a:t>Students will understand the need to balance their life as a worker and/or entrepreneur with their wellbeing, other interests and their involvement with their family </a:t>
            </a:r>
            <a:r>
              <a:rPr lang="en-US" dirty="0" smtClean="0"/>
              <a:t>and community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Students </a:t>
            </a:r>
            <a:r>
              <a:rPr lang="en-US" dirty="0"/>
              <a:t>will see the big picture by paying attention to how economy, politics and society connect with their own life and career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7CC5D0-09D7-044E-8DC2-394F476835A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04905" y="4623169"/>
            <a:ext cx="3105150" cy="1384995"/>
          </a:xfrm>
        </p:spPr>
        <p:txBody>
          <a:bodyPr/>
          <a:lstStyle/>
          <a:p>
            <a:r>
              <a:rPr lang="en-US" dirty="0" smtClean="0"/>
              <a:t>Vocational Tasters </a:t>
            </a:r>
          </a:p>
          <a:p>
            <a:r>
              <a:rPr lang="en-US" dirty="0" smtClean="0"/>
              <a:t>Vocational profiles</a:t>
            </a:r>
          </a:p>
          <a:p>
            <a:r>
              <a:rPr lang="en-US" dirty="0" smtClean="0"/>
              <a:t>Session with DWP </a:t>
            </a:r>
          </a:p>
          <a:p>
            <a:r>
              <a:rPr lang="en-US" dirty="0" smtClean="0"/>
              <a:t>Visits to local colleges and training providers</a:t>
            </a:r>
          </a:p>
          <a:p>
            <a:r>
              <a:rPr lang="en-US" dirty="0" smtClean="0"/>
              <a:t>Talks on colleges, apprenticeships and  supported internships</a:t>
            </a:r>
          </a:p>
          <a:p>
            <a:r>
              <a:rPr lang="en-US" dirty="0" smtClean="0"/>
              <a:t>Guidance interviews for potential leavers</a:t>
            </a:r>
          </a:p>
          <a:p>
            <a:r>
              <a:rPr lang="en-US" dirty="0" smtClean="0"/>
              <a:t>Producing a careers progression plan</a:t>
            </a:r>
          </a:p>
          <a:p>
            <a:r>
              <a:rPr lang="en-US" dirty="0" smtClean="0"/>
              <a:t>Employability Qualification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20DD0A-2198-0642-86DE-B0C74B7C8F5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104905" y="6866249"/>
            <a:ext cx="3105150" cy="1384995"/>
          </a:xfrm>
        </p:spPr>
        <p:txBody>
          <a:bodyPr/>
          <a:lstStyle/>
          <a:p>
            <a:r>
              <a:rPr lang="en-US" dirty="0" smtClean="0"/>
              <a:t>Vocational Tasters</a:t>
            </a:r>
          </a:p>
          <a:p>
            <a:r>
              <a:rPr lang="en-US" dirty="0" smtClean="0"/>
              <a:t>Visits </a:t>
            </a:r>
            <a:r>
              <a:rPr lang="en-US" dirty="0"/>
              <a:t>to various workplaces to compare and contrast different working </a:t>
            </a:r>
            <a:r>
              <a:rPr lang="en-US" dirty="0" smtClean="0"/>
              <a:t>environments</a:t>
            </a:r>
          </a:p>
          <a:p>
            <a:r>
              <a:rPr lang="en-US" dirty="0" smtClean="0"/>
              <a:t>Work placements (individual or group)</a:t>
            </a:r>
          </a:p>
          <a:p>
            <a:r>
              <a:rPr lang="en-US" dirty="0" smtClean="0"/>
              <a:t>Mock interviews</a:t>
            </a:r>
          </a:p>
          <a:p>
            <a:r>
              <a:rPr lang="en-US" dirty="0" smtClean="0"/>
              <a:t>Undertaking voluntary work in the community</a:t>
            </a:r>
          </a:p>
          <a:p>
            <a:r>
              <a:rPr lang="en-US" dirty="0" smtClean="0"/>
              <a:t>Transition events for leavers</a:t>
            </a:r>
          </a:p>
          <a:p>
            <a:r>
              <a:rPr lang="en-US" dirty="0" smtClean="0"/>
              <a:t>Guidance interviews</a:t>
            </a:r>
          </a:p>
          <a:p>
            <a:r>
              <a:rPr lang="en-US" dirty="0" smtClean="0"/>
              <a:t>Employability Qualification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1AA370F-1AC5-714A-94AC-B7BB98648A6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13845" y="9784917"/>
            <a:ext cx="3105150" cy="1692771"/>
          </a:xfrm>
        </p:spPr>
        <p:txBody>
          <a:bodyPr/>
          <a:lstStyle/>
          <a:p>
            <a:r>
              <a:rPr lang="en-US" dirty="0" smtClean="0"/>
              <a:t>Vocational Tasters</a:t>
            </a:r>
          </a:p>
          <a:p>
            <a:r>
              <a:rPr lang="en-US" dirty="0" smtClean="0"/>
              <a:t>Update vocational profiles</a:t>
            </a:r>
          </a:p>
          <a:p>
            <a:r>
              <a:rPr lang="en-US" dirty="0" smtClean="0"/>
              <a:t>Visits to local colleges and training providers</a:t>
            </a:r>
          </a:p>
          <a:p>
            <a:r>
              <a:rPr lang="en-US" dirty="0"/>
              <a:t>Talks on colleges, apprenticeships and  supported internships</a:t>
            </a:r>
          </a:p>
          <a:p>
            <a:r>
              <a:rPr lang="en-US" dirty="0"/>
              <a:t>Guidance interviews for potential </a:t>
            </a:r>
            <a:r>
              <a:rPr lang="en-US" dirty="0" smtClean="0"/>
              <a:t>leavers</a:t>
            </a:r>
          </a:p>
          <a:p>
            <a:r>
              <a:rPr lang="en-US" dirty="0" smtClean="0"/>
              <a:t>Work Experience (individual or group)</a:t>
            </a:r>
          </a:p>
          <a:p>
            <a:r>
              <a:rPr lang="en-US" dirty="0" smtClean="0"/>
              <a:t>Employability Qualification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EC36B35-315E-264B-81D1-2330F14115F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13845" y="12027997"/>
            <a:ext cx="3105150" cy="1692771"/>
          </a:xfrm>
        </p:spPr>
        <p:txBody>
          <a:bodyPr/>
          <a:lstStyle/>
          <a:p>
            <a:r>
              <a:rPr lang="en-US" dirty="0"/>
              <a:t>Vocational </a:t>
            </a:r>
            <a:r>
              <a:rPr lang="en-US" dirty="0" smtClean="0"/>
              <a:t>Tasters</a:t>
            </a:r>
          </a:p>
          <a:p>
            <a:r>
              <a:rPr lang="en-US" dirty="0" smtClean="0"/>
              <a:t>Work </a:t>
            </a:r>
            <a:r>
              <a:rPr lang="en-US" dirty="0"/>
              <a:t>placements (individual or group)</a:t>
            </a:r>
          </a:p>
          <a:p>
            <a:r>
              <a:rPr lang="en-US" dirty="0"/>
              <a:t>Mock </a:t>
            </a:r>
            <a:r>
              <a:rPr lang="en-US" dirty="0" smtClean="0"/>
              <a:t>interviews- chance to improve skills</a:t>
            </a:r>
            <a:endParaRPr lang="en-US" dirty="0"/>
          </a:p>
          <a:p>
            <a:r>
              <a:rPr lang="en-US" dirty="0"/>
              <a:t>Undertaking voluntary work in the community</a:t>
            </a:r>
          </a:p>
          <a:p>
            <a:r>
              <a:rPr lang="en-US" dirty="0"/>
              <a:t>Transition events for leavers</a:t>
            </a:r>
          </a:p>
          <a:p>
            <a:r>
              <a:rPr lang="en-US" dirty="0"/>
              <a:t>Guidance </a:t>
            </a:r>
            <a:r>
              <a:rPr lang="en-US" dirty="0" smtClean="0"/>
              <a:t>interviews</a:t>
            </a:r>
          </a:p>
          <a:p>
            <a:r>
              <a:rPr lang="en-US" dirty="0" smtClean="0"/>
              <a:t>Employability Qualification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Continuation of activities into Year 14 for those students remaining at the 6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Form</a:t>
            </a:r>
          </a:p>
          <a:p>
            <a:endParaRPr lang="en-US" dirty="0"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8C13B289-B275-FD4D-A843-01B1520AEC57}"/>
              </a:ext>
            </a:extLst>
          </p:cNvPr>
          <p:cNvSpPr txBox="1"/>
          <p:nvPr/>
        </p:nvSpPr>
        <p:spPr>
          <a:xfrm>
            <a:off x="444500" y="319515"/>
            <a:ext cx="6838950" cy="1037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3000" b="1" spc="15" dirty="0">
                <a:solidFill>
                  <a:srgbClr val="525E93"/>
                </a:solidFill>
                <a:latin typeface="Lato"/>
                <a:cs typeface="Lato"/>
              </a:rPr>
              <a:t>Careers </a:t>
            </a:r>
            <a:r>
              <a:rPr lang="en-GB" sz="3000" b="1" spc="10" dirty="0">
                <a:solidFill>
                  <a:srgbClr val="525E93"/>
                </a:solidFill>
                <a:latin typeface="Lato"/>
                <a:cs typeface="Lato"/>
              </a:rPr>
              <a:t>Programme </a:t>
            </a:r>
            <a:r>
              <a:rPr lang="en-GB" sz="3000" b="1" spc="15" dirty="0">
                <a:solidFill>
                  <a:srgbClr val="525E93"/>
                </a:solidFill>
                <a:latin typeface="Lato"/>
                <a:cs typeface="Lato"/>
              </a:rPr>
              <a:t>Overview </a:t>
            </a:r>
            <a:r>
              <a:rPr lang="en-GB" sz="3000" b="1" spc="10" dirty="0" smtClean="0">
                <a:solidFill>
                  <a:srgbClr val="525E93"/>
                </a:solidFill>
                <a:latin typeface="Lato"/>
                <a:cs typeface="Lato"/>
              </a:rPr>
              <a:t>Ashley </a:t>
            </a:r>
            <a:r>
              <a:rPr lang="en-GB" sz="3000" b="1" spc="10" smtClean="0">
                <a:solidFill>
                  <a:srgbClr val="525E93"/>
                </a:solidFill>
                <a:latin typeface="Lato"/>
                <a:cs typeface="Lato"/>
              </a:rPr>
              <a:t>6</a:t>
            </a:r>
            <a:r>
              <a:rPr lang="en-GB" sz="3000" b="1" spc="10" baseline="30000" smtClean="0">
                <a:solidFill>
                  <a:srgbClr val="525E93"/>
                </a:solidFill>
                <a:latin typeface="Lato"/>
                <a:cs typeface="Lato"/>
              </a:rPr>
              <a:t>th</a:t>
            </a:r>
            <a:r>
              <a:rPr lang="en-GB" sz="3000" b="1" spc="10" smtClean="0">
                <a:solidFill>
                  <a:srgbClr val="525E93"/>
                </a:solidFill>
                <a:latin typeface="Lato"/>
                <a:cs typeface="Lato"/>
              </a:rPr>
              <a:t> Form</a:t>
            </a:r>
            <a:endParaRPr lang="en-GB" sz="3000" dirty="0">
              <a:solidFill>
                <a:srgbClr val="525E93"/>
              </a:solidFill>
              <a:latin typeface="Lato"/>
              <a:cs typeface="Lato"/>
            </a:endParaRPr>
          </a:p>
        </p:txBody>
      </p:sp>
      <p:sp>
        <p:nvSpPr>
          <p:cNvPr id="15" name="AutoShape 2" descr="New Career Development Frame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4" descr="New Career Development Framew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4045419"/>
            <a:ext cx="838200" cy="838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36" y="5243822"/>
            <a:ext cx="813401" cy="8134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3" t="37113" r="-56924" b="21650"/>
          <a:stretch/>
        </p:blipFill>
        <p:spPr>
          <a:xfrm>
            <a:off x="3801428" y="6485249"/>
            <a:ext cx="1219200" cy="762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36" y="7121957"/>
            <a:ext cx="755323" cy="6632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60" y="12506088"/>
            <a:ext cx="890477" cy="8904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60" y="10180936"/>
            <a:ext cx="980583" cy="9805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16" y="8225627"/>
            <a:ext cx="655884" cy="65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95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305</Words>
  <Application>Microsoft Office PowerPoint</Application>
  <PresentationFormat>Custom</PresentationFormat>
  <Paragraphs>57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Dillon</dc:creator>
  <cp:lastModifiedBy>Angela Ivins</cp:lastModifiedBy>
  <cp:revision>23</cp:revision>
  <dcterms:created xsi:type="dcterms:W3CDTF">2020-04-16T08:53:31Z</dcterms:created>
  <dcterms:modified xsi:type="dcterms:W3CDTF">2023-06-26T07:43:37Z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</Properties>
</file>