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media/image3.jpg" ContentType="image/jpeg"/>
  <Override PartName="/ppt/media/image4.jpg" ContentType="image/jpeg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2.jpg" ContentType="image/jpeg"/>
  <Override PartName="/ppt/media/image17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10693400" cy="15125700"/>
  <p:notesSz cx="10693400" cy="15125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5E93"/>
    <a:srgbClr val="006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65" autoAdjust="0"/>
    <p:restoredTop sz="94663"/>
  </p:normalViewPr>
  <p:slideViewPr>
    <p:cSldViewPr>
      <p:cViewPr varScale="1">
        <p:scale>
          <a:sx n="50" d="100"/>
          <a:sy n="50" d="100"/>
        </p:scale>
        <p:origin x="2616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428096F0-A236-F042-A955-F91E8CA8F893}"/>
              </a:ext>
            </a:extLst>
          </p:cNvPr>
          <p:cNvSpPr txBox="1"/>
          <p:nvPr userDrawn="1"/>
        </p:nvSpPr>
        <p:spPr>
          <a:xfrm>
            <a:off x="6954290" y="14093721"/>
            <a:ext cx="3370579" cy="6096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40"/>
              </a:spcBef>
            </a:pPr>
            <a:r>
              <a:rPr sz="2000" b="1" spc="-5" dirty="0">
                <a:solidFill>
                  <a:srgbClr val="525E93"/>
                </a:solidFill>
                <a:latin typeface="Lato"/>
                <a:cs typeface="Lato"/>
              </a:rPr>
              <a:t>Inspiring and preparing</a:t>
            </a:r>
            <a:r>
              <a:rPr sz="2000" b="1" spc="-75" dirty="0">
                <a:solidFill>
                  <a:srgbClr val="525E93"/>
                </a:solidFill>
                <a:latin typeface="Lato"/>
                <a:cs typeface="Lato"/>
              </a:rPr>
              <a:t> </a:t>
            </a:r>
            <a:r>
              <a:rPr sz="2000" b="1" spc="-15" dirty="0">
                <a:solidFill>
                  <a:srgbClr val="525E93"/>
                </a:solidFill>
                <a:latin typeface="Lato"/>
                <a:cs typeface="Lato"/>
              </a:rPr>
              <a:t>young  </a:t>
            </a:r>
            <a:r>
              <a:rPr sz="2000" b="1" dirty="0">
                <a:solidFill>
                  <a:srgbClr val="525E93"/>
                </a:solidFill>
                <a:latin typeface="Lato"/>
                <a:cs typeface="Lato"/>
              </a:rPr>
              <a:t>people </a:t>
            </a:r>
            <a:r>
              <a:rPr sz="2000" b="1" spc="-10" dirty="0">
                <a:solidFill>
                  <a:srgbClr val="525E93"/>
                </a:solidFill>
                <a:latin typeface="Lato"/>
                <a:cs typeface="Lato"/>
              </a:rPr>
              <a:t>for </a:t>
            </a:r>
            <a:r>
              <a:rPr sz="2000" b="1" dirty="0">
                <a:solidFill>
                  <a:srgbClr val="525E93"/>
                </a:solidFill>
                <a:latin typeface="Lato"/>
                <a:cs typeface="Lato"/>
              </a:rPr>
              <a:t>the </a:t>
            </a:r>
            <a:r>
              <a:rPr sz="2000" b="1" spc="-10" dirty="0">
                <a:solidFill>
                  <a:srgbClr val="525E93"/>
                </a:solidFill>
                <a:latin typeface="Lato"/>
                <a:cs typeface="Lato"/>
              </a:rPr>
              <a:t>world </a:t>
            </a:r>
            <a:r>
              <a:rPr sz="2000" b="1" spc="-15" dirty="0">
                <a:solidFill>
                  <a:srgbClr val="525E93"/>
                </a:solidFill>
                <a:latin typeface="Lato"/>
                <a:cs typeface="Lato"/>
              </a:rPr>
              <a:t>of</a:t>
            </a:r>
            <a:r>
              <a:rPr sz="2000" b="1" spc="-215" dirty="0">
                <a:solidFill>
                  <a:srgbClr val="525E93"/>
                </a:solidFill>
                <a:latin typeface="Lato"/>
                <a:cs typeface="Lato"/>
              </a:rPr>
              <a:t> </a:t>
            </a:r>
            <a:r>
              <a:rPr sz="2000" b="1" spc="-10" dirty="0">
                <a:solidFill>
                  <a:srgbClr val="525E93"/>
                </a:solidFill>
                <a:latin typeface="Lato"/>
                <a:cs typeface="Lato"/>
              </a:rPr>
              <a:t>work.</a:t>
            </a:r>
            <a:endParaRPr sz="2000" dirty="0">
              <a:solidFill>
                <a:srgbClr val="525E93"/>
              </a:solidFill>
              <a:latin typeface="Lato"/>
              <a:cs typeface="Lato"/>
            </a:endParaRP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8DDACBDB-6D4B-7E46-92A1-D678733C5166}"/>
              </a:ext>
            </a:extLst>
          </p:cNvPr>
          <p:cNvSpPr/>
          <p:nvPr userDrawn="1"/>
        </p:nvSpPr>
        <p:spPr>
          <a:xfrm>
            <a:off x="7994519" y="457184"/>
            <a:ext cx="2119366" cy="859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E7924D7A-B8F8-254B-817B-278BAACD5E40}"/>
              </a:ext>
            </a:extLst>
          </p:cNvPr>
          <p:cNvSpPr txBox="1"/>
          <p:nvPr userDrawn="1"/>
        </p:nvSpPr>
        <p:spPr>
          <a:xfrm>
            <a:off x="615999" y="1681312"/>
            <a:ext cx="4676775" cy="351378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60"/>
              </a:spcBef>
            </a:pPr>
            <a:r>
              <a:rPr sz="1400" b="1" spc="-5" dirty="0">
                <a:solidFill>
                  <a:srgbClr val="525E93"/>
                </a:solidFill>
                <a:latin typeface="Lato"/>
                <a:cs typeface="Lato"/>
              </a:rPr>
              <a:t>Vision</a:t>
            </a:r>
            <a:r>
              <a:rPr sz="1400" b="1" spc="-10" dirty="0">
                <a:solidFill>
                  <a:srgbClr val="525E93"/>
                </a:solidFill>
                <a:latin typeface="Lato"/>
                <a:cs typeface="Lato"/>
              </a:rPr>
              <a:t> Statement</a:t>
            </a:r>
            <a:endParaRPr sz="1400" dirty="0">
              <a:solidFill>
                <a:srgbClr val="525E93"/>
              </a:solidFill>
              <a:latin typeface="Lato"/>
              <a:cs typeface="Lato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5F2FBBE9-386E-404A-A160-83460E8DA111}"/>
              </a:ext>
            </a:extLst>
          </p:cNvPr>
          <p:cNvSpPr/>
          <p:nvPr userDrawn="1"/>
        </p:nvSpPr>
        <p:spPr>
          <a:xfrm>
            <a:off x="488950" y="1914164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0"/>
                </a:moveTo>
                <a:lnTo>
                  <a:pt x="0" y="818756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E3FF1E5F-EA17-674F-B636-6F36327B8D6B}"/>
              </a:ext>
            </a:extLst>
          </p:cNvPr>
          <p:cNvSpPr/>
          <p:nvPr userDrawn="1"/>
        </p:nvSpPr>
        <p:spPr>
          <a:xfrm>
            <a:off x="708113" y="2878898"/>
            <a:ext cx="4638675" cy="0"/>
          </a:xfrm>
          <a:custGeom>
            <a:avLst/>
            <a:gdLst/>
            <a:ahLst/>
            <a:cxnLst/>
            <a:rect l="l" t="t" r="r" b="b"/>
            <a:pathLst>
              <a:path w="4638675">
                <a:moveTo>
                  <a:pt x="0" y="0"/>
                </a:moveTo>
                <a:lnTo>
                  <a:pt x="4638294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58B1C4B-4686-8D4C-9C4A-A7127A9AF675}"/>
              </a:ext>
            </a:extLst>
          </p:cNvPr>
          <p:cNvSpPr/>
          <p:nvPr userDrawn="1"/>
        </p:nvSpPr>
        <p:spPr>
          <a:xfrm>
            <a:off x="5503104" y="1857050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818756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000C49C9-5A8D-A34D-A97C-BE2A2064162F}"/>
              </a:ext>
            </a:extLst>
          </p:cNvPr>
          <p:cNvSpPr/>
          <p:nvPr userDrawn="1"/>
        </p:nvSpPr>
        <p:spPr>
          <a:xfrm>
            <a:off x="645646" y="1711072"/>
            <a:ext cx="4638675" cy="0"/>
          </a:xfrm>
          <a:custGeom>
            <a:avLst/>
            <a:gdLst/>
            <a:ahLst/>
            <a:cxnLst/>
            <a:rect l="l" t="t" r="r" b="b"/>
            <a:pathLst>
              <a:path w="4638675">
                <a:moveTo>
                  <a:pt x="4638294" y="0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0">
            <a:extLst>
              <a:ext uri="{FF2B5EF4-FFF2-40B4-BE49-F238E27FC236}">
                <a16:creationId xmlns:a16="http://schemas.microsoft.com/office/drawing/2014/main" id="{7670E8E9-DAC9-3145-A679-6897061A7D8D}"/>
              </a:ext>
            </a:extLst>
          </p:cNvPr>
          <p:cNvSpPr/>
          <p:nvPr userDrawn="1"/>
        </p:nvSpPr>
        <p:spPr>
          <a:xfrm>
            <a:off x="488950" y="2790035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5" h="88900">
                <a:moveTo>
                  <a:pt x="0" y="0"/>
                </a:moveTo>
                <a:lnTo>
                  <a:pt x="0" y="88861"/>
                </a:lnTo>
                <a:lnTo>
                  <a:pt x="94221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E26E02A2-F3E4-EE4B-AB62-C1E87863D051}"/>
              </a:ext>
            </a:extLst>
          </p:cNvPr>
          <p:cNvSpPr/>
          <p:nvPr userDrawn="1"/>
        </p:nvSpPr>
        <p:spPr>
          <a:xfrm>
            <a:off x="5408879" y="2790035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4" h="88900">
                <a:moveTo>
                  <a:pt x="0" y="88861"/>
                </a:moveTo>
                <a:lnTo>
                  <a:pt x="94221" y="88861"/>
                </a:lnTo>
                <a:lnTo>
                  <a:pt x="94221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CD2B2700-CEA8-B84C-8B04-80664C4527BD}"/>
              </a:ext>
            </a:extLst>
          </p:cNvPr>
          <p:cNvSpPr/>
          <p:nvPr userDrawn="1"/>
        </p:nvSpPr>
        <p:spPr>
          <a:xfrm>
            <a:off x="5408879" y="1711069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4" h="88900">
                <a:moveTo>
                  <a:pt x="94221" y="88861"/>
                </a:moveTo>
                <a:lnTo>
                  <a:pt x="94221" y="0"/>
                </a:ln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09C6D168-F1B0-F543-8DA3-38535AACFF5B}"/>
              </a:ext>
            </a:extLst>
          </p:cNvPr>
          <p:cNvSpPr/>
          <p:nvPr userDrawn="1"/>
        </p:nvSpPr>
        <p:spPr>
          <a:xfrm>
            <a:off x="488950" y="1711069"/>
            <a:ext cx="94615" cy="88900"/>
          </a:xfrm>
          <a:custGeom>
            <a:avLst/>
            <a:gdLst/>
            <a:ahLst/>
            <a:cxnLst/>
            <a:rect l="l" t="t" r="r" b="b"/>
            <a:pathLst>
              <a:path w="94615" h="88900">
                <a:moveTo>
                  <a:pt x="94221" y="0"/>
                </a:moveTo>
                <a:lnTo>
                  <a:pt x="0" y="0"/>
                </a:lnTo>
                <a:lnTo>
                  <a:pt x="0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4">
            <a:extLst>
              <a:ext uri="{FF2B5EF4-FFF2-40B4-BE49-F238E27FC236}">
                <a16:creationId xmlns:a16="http://schemas.microsoft.com/office/drawing/2014/main" id="{7ACB79AF-354E-4247-A9A6-AAC2012E1987}"/>
              </a:ext>
            </a:extLst>
          </p:cNvPr>
          <p:cNvSpPr txBox="1"/>
          <p:nvPr userDrawn="1"/>
        </p:nvSpPr>
        <p:spPr>
          <a:xfrm>
            <a:off x="6743827" y="3120520"/>
            <a:ext cx="394842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51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FFFFFF"/>
                </a:solidFill>
                <a:latin typeface="Lato"/>
                <a:cs typeface="Lato"/>
              </a:rPr>
              <a:t>Key </a:t>
            </a:r>
            <a:r>
              <a:rPr sz="2000" b="1" dirty="0">
                <a:solidFill>
                  <a:srgbClr val="FFFFFF"/>
                </a:solidFill>
                <a:latin typeface="Lato"/>
                <a:cs typeface="Lato"/>
              </a:rPr>
              <a:t>Events </a:t>
            </a:r>
            <a:r>
              <a:rPr sz="2000" b="1" spc="10" dirty="0">
                <a:solidFill>
                  <a:srgbClr val="FFFFFF"/>
                </a:solidFill>
                <a:latin typeface="Lato"/>
                <a:cs typeface="Lato"/>
              </a:rPr>
              <a:t>and</a:t>
            </a:r>
            <a:r>
              <a:rPr sz="2000" b="1" spc="7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2000" b="1" spc="15" dirty="0">
                <a:solidFill>
                  <a:srgbClr val="FFFFFF"/>
                </a:solidFill>
                <a:latin typeface="Lato"/>
                <a:cs typeface="Lato"/>
              </a:rPr>
              <a:t>Experiences</a:t>
            </a:r>
            <a:endParaRPr sz="2000">
              <a:latin typeface="Lato"/>
              <a:cs typeface="Lato"/>
            </a:endParaRPr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47761EC7-FF61-124A-8F2D-F7976065E936}"/>
              </a:ext>
            </a:extLst>
          </p:cNvPr>
          <p:cNvSpPr txBox="1"/>
          <p:nvPr userDrawn="1"/>
        </p:nvSpPr>
        <p:spPr>
          <a:xfrm>
            <a:off x="0" y="3099184"/>
            <a:ext cx="65798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sz="2000" b="1" spc="10" dirty="0">
                <a:solidFill>
                  <a:srgbClr val="FFFFFF"/>
                </a:solidFill>
                <a:latin typeface="Lato"/>
                <a:cs typeface="Lato"/>
              </a:rPr>
              <a:t>Milestones and Learning</a:t>
            </a:r>
            <a:r>
              <a:rPr sz="2000" b="1" spc="85" dirty="0">
                <a:solidFill>
                  <a:srgbClr val="FFFFFF"/>
                </a:solidFill>
                <a:latin typeface="Lato"/>
                <a:cs typeface="Lato"/>
              </a:rPr>
              <a:t> </a:t>
            </a:r>
            <a:r>
              <a:rPr sz="2000" b="1" spc="10" dirty="0">
                <a:solidFill>
                  <a:srgbClr val="FFFFFF"/>
                </a:solidFill>
                <a:latin typeface="Lato"/>
                <a:cs typeface="Lato"/>
              </a:rPr>
              <a:t>Outcomes</a:t>
            </a:r>
            <a:endParaRPr sz="2000" dirty="0">
              <a:latin typeface="Lato"/>
              <a:cs typeface="Lato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1A0E5446-9813-E845-9137-779166FD706C}"/>
              </a:ext>
            </a:extLst>
          </p:cNvPr>
          <p:cNvSpPr txBox="1"/>
          <p:nvPr userDrawn="1"/>
        </p:nvSpPr>
        <p:spPr>
          <a:xfrm>
            <a:off x="7701982" y="1803449"/>
            <a:ext cx="889635" cy="926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525E93"/>
                </a:solidFill>
                <a:latin typeface="Lato"/>
                <a:cs typeface="Lato"/>
              </a:rPr>
              <a:t>Contact:</a:t>
            </a:r>
            <a:endParaRPr sz="1400" dirty="0">
              <a:solidFill>
                <a:srgbClr val="525E93"/>
              </a:solidFill>
              <a:latin typeface="Lato"/>
              <a:cs typeface="Lato"/>
            </a:endParaRPr>
          </a:p>
          <a:p>
            <a:pPr marL="12700" marR="5080">
              <a:lnSpc>
                <a:spcPct val="174700"/>
              </a:lnSpc>
            </a:pPr>
            <a:r>
              <a:rPr sz="1400" b="1" spc="-10" dirty="0">
                <a:solidFill>
                  <a:srgbClr val="525E93"/>
                </a:solidFill>
                <a:latin typeface="Lato"/>
                <a:cs typeface="Lato"/>
              </a:rPr>
              <a:t>Email:  </a:t>
            </a:r>
            <a:r>
              <a:rPr sz="1400" b="1" spc="-170" dirty="0">
                <a:solidFill>
                  <a:srgbClr val="525E93"/>
                </a:solidFill>
                <a:latin typeface="Lato"/>
                <a:cs typeface="Lato"/>
              </a:rPr>
              <a:t>T</a:t>
            </a:r>
            <a:r>
              <a:rPr sz="1400" b="1" dirty="0">
                <a:solidFill>
                  <a:srgbClr val="525E93"/>
                </a:solidFill>
                <a:latin typeface="Lato"/>
                <a:cs typeface="Lato"/>
              </a:rPr>
              <a:t>elephone</a:t>
            </a:r>
            <a:r>
              <a:rPr sz="1400" b="1" dirty="0">
                <a:solidFill>
                  <a:srgbClr val="00A8A8"/>
                </a:solidFill>
                <a:latin typeface="Lato"/>
                <a:cs typeface="Lato"/>
              </a:rPr>
              <a:t>:</a:t>
            </a:r>
            <a:endParaRPr sz="1400" dirty="0">
              <a:latin typeface="Lato"/>
              <a:cs typeface="Lato"/>
            </a:endParaRPr>
          </a:p>
        </p:txBody>
      </p:sp>
      <p:sp>
        <p:nvSpPr>
          <p:cNvPr id="30" name="object 27">
            <a:extLst>
              <a:ext uri="{FF2B5EF4-FFF2-40B4-BE49-F238E27FC236}">
                <a16:creationId xmlns:a16="http://schemas.microsoft.com/office/drawing/2014/main" id="{0AB46DDF-55E9-9A4D-9BA7-0A9A3395099D}"/>
              </a:ext>
            </a:extLst>
          </p:cNvPr>
          <p:cNvSpPr/>
          <p:nvPr userDrawn="1"/>
        </p:nvSpPr>
        <p:spPr>
          <a:xfrm>
            <a:off x="7574932" y="1914164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0"/>
                </a:moveTo>
                <a:lnTo>
                  <a:pt x="0" y="818756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28">
            <a:extLst>
              <a:ext uri="{FF2B5EF4-FFF2-40B4-BE49-F238E27FC236}">
                <a16:creationId xmlns:a16="http://schemas.microsoft.com/office/drawing/2014/main" id="{0F7521D8-CA1F-B044-ACDE-F84E803FF8D6}"/>
              </a:ext>
            </a:extLst>
          </p:cNvPr>
          <p:cNvSpPr/>
          <p:nvPr userDrawn="1"/>
        </p:nvSpPr>
        <p:spPr>
          <a:xfrm>
            <a:off x="7805442" y="2878900"/>
            <a:ext cx="2233930" cy="0"/>
          </a:xfrm>
          <a:custGeom>
            <a:avLst/>
            <a:gdLst/>
            <a:ahLst/>
            <a:cxnLst/>
            <a:rect l="l" t="t" r="r" b="b"/>
            <a:pathLst>
              <a:path w="2233929">
                <a:moveTo>
                  <a:pt x="0" y="0"/>
                </a:moveTo>
                <a:lnTo>
                  <a:pt x="2233345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29">
            <a:extLst>
              <a:ext uri="{FF2B5EF4-FFF2-40B4-BE49-F238E27FC236}">
                <a16:creationId xmlns:a16="http://schemas.microsoft.com/office/drawing/2014/main" id="{F9DF9EC5-765B-8B4C-BB4E-837A951A0061}"/>
              </a:ext>
            </a:extLst>
          </p:cNvPr>
          <p:cNvSpPr/>
          <p:nvPr userDrawn="1"/>
        </p:nvSpPr>
        <p:spPr>
          <a:xfrm>
            <a:off x="10203050" y="1857050"/>
            <a:ext cx="0" cy="819150"/>
          </a:xfrm>
          <a:custGeom>
            <a:avLst/>
            <a:gdLst/>
            <a:ahLst/>
            <a:cxnLst/>
            <a:rect l="l" t="t" r="r" b="b"/>
            <a:pathLst>
              <a:path h="819150">
                <a:moveTo>
                  <a:pt x="0" y="818756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0">
            <a:extLst>
              <a:ext uri="{FF2B5EF4-FFF2-40B4-BE49-F238E27FC236}">
                <a16:creationId xmlns:a16="http://schemas.microsoft.com/office/drawing/2014/main" id="{914C3517-02D7-1341-9FA3-B04AD04528E7}"/>
              </a:ext>
            </a:extLst>
          </p:cNvPr>
          <p:cNvSpPr/>
          <p:nvPr userDrawn="1"/>
        </p:nvSpPr>
        <p:spPr>
          <a:xfrm>
            <a:off x="7739193" y="1711072"/>
            <a:ext cx="2233930" cy="0"/>
          </a:xfrm>
          <a:custGeom>
            <a:avLst/>
            <a:gdLst/>
            <a:ahLst/>
            <a:cxnLst/>
            <a:rect l="l" t="t" r="r" b="b"/>
            <a:pathLst>
              <a:path w="2233929">
                <a:moveTo>
                  <a:pt x="2233345" y="0"/>
                </a:move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1">
            <a:extLst>
              <a:ext uri="{FF2B5EF4-FFF2-40B4-BE49-F238E27FC236}">
                <a16:creationId xmlns:a16="http://schemas.microsoft.com/office/drawing/2014/main" id="{52DA543E-D60B-8244-8363-3DE2EEB3267E}"/>
              </a:ext>
            </a:extLst>
          </p:cNvPr>
          <p:cNvSpPr/>
          <p:nvPr userDrawn="1"/>
        </p:nvSpPr>
        <p:spPr>
          <a:xfrm>
            <a:off x="7574932" y="2790035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0" y="0"/>
                </a:moveTo>
                <a:lnTo>
                  <a:pt x="0" y="88861"/>
                </a:lnTo>
                <a:lnTo>
                  <a:pt x="98005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2">
            <a:extLst>
              <a:ext uri="{FF2B5EF4-FFF2-40B4-BE49-F238E27FC236}">
                <a16:creationId xmlns:a16="http://schemas.microsoft.com/office/drawing/2014/main" id="{3FD5DE39-AE5C-884E-BBE4-BA8EE2D9295D}"/>
              </a:ext>
            </a:extLst>
          </p:cNvPr>
          <p:cNvSpPr/>
          <p:nvPr userDrawn="1"/>
        </p:nvSpPr>
        <p:spPr>
          <a:xfrm>
            <a:off x="10105052" y="2790035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0" y="88861"/>
                </a:moveTo>
                <a:lnTo>
                  <a:pt x="97993" y="88861"/>
                </a:lnTo>
                <a:lnTo>
                  <a:pt x="97993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3">
            <a:extLst>
              <a:ext uri="{FF2B5EF4-FFF2-40B4-BE49-F238E27FC236}">
                <a16:creationId xmlns:a16="http://schemas.microsoft.com/office/drawing/2014/main" id="{10932660-EA21-B840-9D12-FA2607AF8DBA}"/>
              </a:ext>
            </a:extLst>
          </p:cNvPr>
          <p:cNvSpPr/>
          <p:nvPr userDrawn="1"/>
        </p:nvSpPr>
        <p:spPr>
          <a:xfrm>
            <a:off x="10105052" y="1711069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97993" y="88861"/>
                </a:moveTo>
                <a:lnTo>
                  <a:pt x="97993" y="0"/>
                </a:lnTo>
                <a:lnTo>
                  <a:pt x="0" y="0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4">
            <a:extLst>
              <a:ext uri="{FF2B5EF4-FFF2-40B4-BE49-F238E27FC236}">
                <a16:creationId xmlns:a16="http://schemas.microsoft.com/office/drawing/2014/main" id="{C296ED71-5553-2A46-A284-7A502BDFF6B2}"/>
              </a:ext>
            </a:extLst>
          </p:cNvPr>
          <p:cNvSpPr/>
          <p:nvPr userDrawn="1"/>
        </p:nvSpPr>
        <p:spPr>
          <a:xfrm>
            <a:off x="7574932" y="1711069"/>
            <a:ext cx="98425" cy="88900"/>
          </a:xfrm>
          <a:custGeom>
            <a:avLst/>
            <a:gdLst/>
            <a:ahLst/>
            <a:cxnLst/>
            <a:rect l="l" t="t" r="r" b="b"/>
            <a:pathLst>
              <a:path w="98425" h="88900">
                <a:moveTo>
                  <a:pt x="98005" y="0"/>
                </a:moveTo>
                <a:lnTo>
                  <a:pt x="0" y="0"/>
                </a:lnTo>
                <a:lnTo>
                  <a:pt x="0" y="88861"/>
                </a:lnTo>
              </a:path>
            </a:pathLst>
          </a:custGeom>
          <a:ln w="635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5">
            <a:extLst>
              <a:ext uri="{FF2B5EF4-FFF2-40B4-BE49-F238E27FC236}">
                <a16:creationId xmlns:a16="http://schemas.microsoft.com/office/drawing/2014/main" id="{2BD1DFF3-9864-DC41-965F-D4925DAEA062}"/>
              </a:ext>
            </a:extLst>
          </p:cNvPr>
          <p:cNvSpPr/>
          <p:nvPr userDrawn="1"/>
        </p:nvSpPr>
        <p:spPr>
          <a:xfrm>
            <a:off x="3819256" y="1199490"/>
            <a:ext cx="3104281" cy="142381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4A9AE2FF-71D1-C543-A641-0CCEC237D45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7740" y="2125789"/>
            <a:ext cx="4646575" cy="617389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05EC7F9A-3A65-6440-A94C-115BAEC1686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671628" y="1875320"/>
            <a:ext cx="1505530" cy="15388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2E36C075-057D-514E-8E2E-DE54F47EFB9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72238" y="2173358"/>
            <a:ext cx="1505530" cy="15388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</a:t>
            </a:r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E39C1BD3-A5B3-7B44-8846-FBEE60C3B4F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72238" y="2552887"/>
            <a:ext cx="1505530" cy="15388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</a:t>
            </a:r>
          </a:p>
        </p:txBody>
      </p:sp>
      <p:sp>
        <p:nvSpPr>
          <p:cNvPr id="54" name="object 16">
            <a:extLst>
              <a:ext uri="{FF2B5EF4-FFF2-40B4-BE49-F238E27FC236}">
                <a16:creationId xmlns:a16="http://schemas.microsoft.com/office/drawing/2014/main" id="{56BAD015-23B7-1643-8ADB-DD4EF003AB43}"/>
              </a:ext>
            </a:extLst>
          </p:cNvPr>
          <p:cNvSpPr txBox="1"/>
          <p:nvPr userDrawn="1"/>
        </p:nvSpPr>
        <p:spPr>
          <a:xfrm>
            <a:off x="1377228" y="3636939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A8A8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lang="en-GB" sz="3000" b="1" spc="30" dirty="0">
                <a:solidFill>
                  <a:srgbClr val="00A8A8"/>
                </a:solidFill>
                <a:latin typeface="Lato"/>
                <a:cs typeface="Lato"/>
              </a:rPr>
              <a:t>12</a:t>
            </a:r>
            <a:endParaRPr sz="3000" dirty="0">
              <a:latin typeface="Lato"/>
              <a:cs typeface="Lato"/>
            </a:endParaRPr>
          </a:p>
        </p:txBody>
      </p:sp>
      <p:sp>
        <p:nvSpPr>
          <p:cNvPr id="55" name="object 17">
            <a:extLst>
              <a:ext uri="{FF2B5EF4-FFF2-40B4-BE49-F238E27FC236}">
                <a16:creationId xmlns:a16="http://schemas.microsoft.com/office/drawing/2014/main" id="{DA2A1C6E-FDDE-6645-8893-5C1C50B67D53}"/>
              </a:ext>
            </a:extLst>
          </p:cNvPr>
          <p:cNvSpPr txBox="1"/>
          <p:nvPr userDrawn="1"/>
        </p:nvSpPr>
        <p:spPr>
          <a:xfrm>
            <a:off x="1469369" y="8779566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A8A8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3000" b="1" spc="30" dirty="0">
                <a:solidFill>
                  <a:srgbClr val="00A8A8"/>
                </a:solidFill>
                <a:latin typeface="Lato"/>
                <a:cs typeface="Lato"/>
              </a:rPr>
              <a:t>1</a:t>
            </a:r>
            <a:r>
              <a:rPr lang="en-GB" sz="3000" b="1" spc="30" dirty="0">
                <a:solidFill>
                  <a:srgbClr val="00A8A8"/>
                </a:solidFill>
                <a:latin typeface="Lato"/>
                <a:cs typeface="Lato"/>
              </a:rPr>
              <a:t>3</a:t>
            </a:r>
            <a:endParaRPr sz="3000" dirty="0">
              <a:latin typeface="Lato"/>
              <a:cs typeface="Lato"/>
            </a:endParaRPr>
          </a:p>
        </p:txBody>
      </p:sp>
      <p:sp>
        <p:nvSpPr>
          <p:cNvPr id="56" name="object 18">
            <a:extLst>
              <a:ext uri="{FF2B5EF4-FFF2-40B4-BE49-F238E27FC236}">
                <a16:creationId xmlns:a16="http://schemas.microsoft.com/office/drawing/2014/main" id="{24DD9A92-A337-AD43-AA49-2E9AE008869D}"/>
              </a:ext>
            </a:extLst>
          </p:cNvPr>
          <p:cNvSpPr txBox="1"/>
          <p:nvPr userDrawn="1"/>
        </p:nvSpPr>
        <p:spPr>
          <a:xfrm>
            <a:off x="7997103" y="3636939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6992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6992"/>
                </a:solidFill>
                <a:latin typeface="Lato"/>
                <a:cs typeface="Lato"/>
              </a:rPr>
              <a:t> </a:t>
            </a:r>
            <a:r>
              <a:rPr lang="en-GB" sz="3000" b="1" spc="30" dirty="0">
                <a:solidFill>
                  <a:srgbClr val="006992"/>
                </a:solidFill>
                <a:latin typeface="Lato"/>
                <a:cs typeface="Lato"/>
              </a:rPr>
              <a:t>12</a:t>
            </a:r>
            <a:endParaRPr sz="3000" dirty="0">
              <a:latin typeface="Lato"/>
              <a:cs typeface="Lato"/>
            </a:endParaRPr>
          </a:p>
        </p:txBody>
      </p:sp>
      <p:sp>
        <p:nvSpPr>
          <p:cNvPr id="57" name="object 19">
            <a:extLst>
              <a:ext uri="{FF2B5EF4-FFF2-40B4-BE49-F238E27FC236}">
                <a16:creationId xmlns:a16="http://schemas.microsoft.com/office/drawing/2014/main" id="{6325916D-8B4F-1740-86CB-BCF9A9C2D314}"/>
              </a:ext>
            </a:extLst>
          </p:cNvPr>
          <p:cNvSpPr txBox="1"/>
          <p:nvPr userDrawn="1"/>
        </p:nvSpPr>
        <p:spPr>
          <a:xfrm>
            <a:off x="8060705" y="8784271"/>
            <a:ext cx="13214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65" dirty="0">
                <a:solidFill>
                  <a:srgbClr val="006992"/>
                </a:solidFill>
                <a:latin typeface="Lato"/>
                <a:cs typeface="Lato"/>
              </a:rPr>
              <a:t>Year</a:t>
            </a:r>
            <a:r>
              <a:rPr sz="3000" b="1" spc="-85" dirty="0">
                <a:solidFill>
                  <a:srgbClr val="006992"/>
                </a:solidFill>
                <a:latin typeface="Lato"/>
                <a:cs typeface="Lato"/>
              </a:rPr>
              <a:t> </a:t>
            </a:r>
            <a:r>
              <a:rPr sz="3000" b="1" spc="30" dirty="0">
                <a:solidFill>
                  <a:srgbClr val="006992"/>
                </a:solidFill>
                <a:latin typeface="Lato"/>
                <a:cs typeface="Lato"/>
              </a:rPr>
              <a:t>1</a:t>
            </a:r>
            <a:r>
              <a:rPr lang="en-GB" sz="3000" b="1" spc="30" dirty="0">
                <a:solidFill>
                  <a:srgbClr val="006992"/>
                </a:solidFill>
                <a:latin typeface="Lato"/>
                <a:cs typeface="Lato"/>
              </a:rPr>
              <a:t>3</a:t>
            </a:r>
            <a:endParaRPr sz="3000" dirty="0">
              <a:latin typeface="Lato"/>
              <a:cs typeface="Lato"/>
            </a:endParaRPr>
          </a:p>
        </p:txBody>
      </p:sp>
      <p:sp>
        <p:nvSpPr>
          <p:cNvPr id="58" name="Text Placeholder 39">
            <a:extLst>
              <a:ext uri="{FF2B5EF4-FFF2-40B4-BE49-F238E27FC236}">
                <a16:creationId xmlns:a16="http://schemas.microsoft.com/office/drawing/2014/main" id="{6BA6F9CE-6274-5743-AB98-D4EB564387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3465" y="4620799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59" name="object 15">
            <a:extLst>
              <a:ext uri="{FF2B5EF4-FFF2-40B4-BE49-F238E27FC236}">
                <a16:creationId xmlns:a16="http://schemas.microsoft.com/office/drawing/2014/main" id="{3D40DDFA-BFD1-9D4F-A689-C3D39290922C}"/>
              </a:ext>
            </a:extLst>
          </p:cNvPr>
          <p:cNvSpPr txBox="1"/>
          <p:nvPr userDrawn="1"/>
        </p:nvSpPr>
        <p:spPr>
          <a:xfrm>
            <a:off x="27272" y="4256035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Milestones and Learning</a:t>
            </a:r>
            <a:r>
              <a:rPr sz="1400" b="1" spc="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Outcomes</a:t>
            </a:r>
            <a:r>
              <a:rPr lang="en-GB" sz="1400" b="1" spc="10" dirty="0">
                <a:solidFill>
                  <a:srgbClr val="00A8A8"/>
                </a:solidFill>
                <a:latin typeface="Lato"/>
                <a:cs typeface="Lato"/>
              </a:rPr>
              <a:t> 1</a:t>
            </a:r>
            <a:endParaRPr sz="1400" dirty="0">
              <a:solidFill>
                <a:srgbClr val="00A8A8"/>
              </a:solidFill>
              <a:latin typeface="Lato"/>
              <a:cs typeface="Lato"/>
            </a:endParaRPr>
          </a:p>
        </p:txBody>
      </p:sp>
      <p:sp>
        <p:nvSpPr>
          <p:cNvPr id="60" name="object 15">
            <a:extLst>
              <a:ext uri="{FF2B5EF4-FFF2-40B4-BE49-F238E27FC236}">
                <a16:creationId xmlns:a16="http://schemas.microsoft.com/office/drawing/2014/main" id="{9694C896-2F3A-E749-9EE6-E911578669E4}"/>
              </a:ext>
            </a:extLst>
          </p:cNvPr>
          <p:cNvSpPr txBox="1"/>
          <p:nvPr userDrawn="1"/>
        </p:nvSpPr>
        <p:spPr>
          <a:xfrm>
            <a:off x="0" y="6440279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Milestones and Learning</a:t>
            </a:r>
            <a:r>
              <a:rPr sz="1400" b="1" spc="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Outcomes</a:t>
            </a:r>
            <a:r>
              <a:rPr lang="en-GB" sz="1400" b="1" spc="10" dirty="0">
                <a:solidFill>
                  <a:srgbClr val="00A8A8"/>
                </a:solidFill>
                <a:latin typeface="Lato"/>
                <a:cs typeface="Lato"/>
              </a:rPr>
              <a:t> 2</a:t>
            </a:r>
            <a:endParaRPr sz="1400" dirty="0">
              <a:solidFill>
                <a:srgbClr val="00A8A8"/>
              </a:solidFill>
              <a:latin typeface="Lato"/>
              <a:cs typeface="Lato"/>
            </a:endParaRPr>
          </a:p>
        </p:txBody>
      </p:sp>
      <p:sp>
        <p:nvSpPr>
          <p:cNvPr id="61" name="Text Placeholder 39">
            <a:extLst>
              <a:ext uri="{FF2B5EF4-FFF2-40B4-BE49-F238E27FC236}">
                <a16:creationId xmlns:a16="http://schemas.microsoft.com/office/drawing/2014/main" id="{B5A4975D-FFEE-074E-8B2F-4ADC8F8B525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3465" y="6863879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62" name="Text Placeholder 39">
            <a:extLst>
              <a:ext uri="{FF2B5EF4-FFF2-40B4-BE49-F238E27FC236}">
                <a16:creationId xmlns:a16="http://schemas.microsoft.com/office/drawing/2014/main" id="{7DF6CBB3-272E-2A44-86D1-98C6561D2D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92405" y="9782547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63" name="object 15">
            <a:extLst>
              <a:ext uri="{FF2B5EF4-FFF2-40B4-BE49-F238E27FC236}">
                <a16:creationId xmlns:a16="http://schemas.microsoft.com/office/drawing/2014/main" id="{A2F8BBA0-AEAD-E64E-8633-31E723B99A1F}"/>
              </a:ext>
            </a:extLst>
          </p:cNvPr>
          <p:cNvSpPr txBox="1"/>
          <p:nvPr userDrawn="1"/>
        </p:nvSpPr>
        <p:spPr>
          <a:xfrm>
            <a:off x="36212" y="9417783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Milestones and Learning</a:t>
            </a:r>
            <a:r>
              <a:rPr sz="1400" b="1" spc="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Outcomes</a:t>
            </a:r>
            <a:r>
              <a:rPr lang="en-GB" sz="1400" b="1" spc="10" dirty="0">
                <a:solidFill>
                  <a:srgbClr val="00A8A8"/>
                </a:solidFill>
                <a:latin typeface="Lato"/>
                <a:cs typeface="Lato"/>
              </a:rPr>
              <a:t> 1</a:t>
            </a:r>
            <a:endParaRPr sz="1400" dirty="0">
              <a:solidFill>
                <a:srgbClr val="00A8A8"/>
              </a:solidFill>
              <a:latin typeface="Lato"/>
              <a:cs typeface="Lato"/>
            </a:endParaRPr>
          </a:p>
        </p:txBody>
      </p:sp>
      <p:sp>
        <p:nvSpPr>
          <p:cNvPr id="64" name="object 15">
            <a:extLst>
              <a:ext uri="{FF2B5EF4-FFF2-40B4-BE49-F238E27FC236}">
                <a16:creationId xmlns:a16="http://schemas.microsoft.com/office/drawing/2014/main" id="{BA32CD5A-C0AD-6E4F-8781-1D9976573B71}"/>
              </a:ext>
            </a:extLst>
          </p:cNvPr>
          <p:cNvSpPr txBox="1"/>
          <p:nvPr userDrawn="1"/>
        </p:nvSpPr>
        <p:spPr>
          <a:xfrm>
            <a:off x="8940" y="11602027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Milestones and Learning</a:t>
            </a:r>
            <a:r>
              <a:rPr sz="1400" b="1" spc="85" dirty="0">
                <a:solidFill>
                  <a:srgbClr val="00A8A8"/>
                </a:solidFill>
                <a:latin typeface="Lato"/>
                <a:cs typeface="Lato"/>
              </a:rPr>
              <a:t> </a:t>
            </a:r>
            <a:r>
              <a:rPr sz="1400" b="1" spc="10" dirty="0">
                <a:solidFill>
                  <a:srgbClr val="00A8A8"/>
                </a:solidFill>
                <a:latin typeface="Lato"/>
                <a:cs typeface="Lato"/>
              </a:rPr>
              <a:t>Outcomes</a:t>
            </a:r>
            <a:r>
              <a:rPr lang="en-GB" sz="1400" b="1" spc="10" dirty="0">
                <a:solidFill>
                  <a:srgbClr val="00A8A8"/>
                </a:solidFill>
                <a:latin typeface="Lato"/>
                <a:cs typeface="Lato"/>
              </a:rPr>
              <a:t> 2</a:t>
            </a:r>
            <a:endParaRPr sz="1400" dirty="0">
              <a:solidFill>
                <a:srgbClr val="00A8A8"/>
              </a:solidFill>
              <a:latin typeface="Lato"/>
              <a:cs typeface="Lato"/>
            </a:endParaRPr>
          </a:p>
        </p:txBody>
      </p:sp>
      <p:sp>
        <p:nvSpPr>
          <p:cNvPr id="65" name="Text Placeholder 39">
            <a:extLst>
              <a:ext uri="{FF2B5EF4-FFF2-40B4-BE49-F238E27FC236}">
                <a16:creationId xmlns:a16="http://schemas.microsoft.com/office/drawing/2014/main" id="{39927D22-6D3D-8A46-BB25-5D890D2FBE6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92405" y="12025627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66" name="Text Placeholder 39">
            <a:extLst>
              <a:ext uri="{FF2B5EF4-FFF2-40B4-BE49-F238E27FC236}">
                <a16:creationId xmlns:a16="http://schemas.microsoft.com/office/drawing/2014/main" id="{62DCC184-8ED2-734D-A268-AF3D43FF9F3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104905" y="4623169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67" name="object 15">
            <a:extLst>
              <a:ext uri="{FF2B5EF4-FFF2-40B4-BE49-F238E27FC236}">
                <a16:creationId xmlns:a16="http://schemas.microsoft.com/office/drawing/2014/main" id="{26CFB1E9-3955-8746-BE8D-224B48F101B7}"/>
              </a:ext>
            </a:extLst>
          </p:cNvPr>
          <p:cNvSpPr txBox="1"/>
          <p:nvPr userDrawn="1"/>
        </p:nvSpPr>
        <p:spPr>
          <a:xfrm>
            <a:off x="6648712" y="4258405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lang="en-GB" sz="1400" b="1" spc="10" dirty="0">
                <a:solidFill>
                  <a:srgbClr val="006992"/>
                </a:solidFill>
                <a:latin typeface="Lato"/>
                <a:cs typeface="Lato"/>
              </a:rPr>
              <a:t>Key Events and Experiences 1</a:t>
            </a:r>
            <a:endParaRPr sz="1400" dirty="0">
              <a:solidFill>
                <a:srgbClr val="006992"/>
              </a:solidFill>
              <a:latin typeface="Lato"/>
              <a:cs typeface="Lato"/>
            </a:endParaRPr>
          </a:p>
        </p:txBody>
      </p:sp>
      <p:sp>
        <p:nvSpPr>
          <p:cNvPr id="68" name="object 15">
            <a:extLst>
              <a:ext uri="{FF2B5EF4-FFF2-40B4-BE49-F238E27FC236}">
                <a16:creationId xmlns:a16="http://schemas.microsoft.com/office/drawing/2014/main" id="{BD77A95C-8FDD-FF41-B5E7-E2CCD7654C3E}"/>
              </a:ext>
            </a:extLst>
          </p:cNvPr>
          <p:cNvSpPr txBox="1"/>
          <p:nvPr userDrawn="1"/>
        </p:nvSpPr>
        <p:spPr>
          <a:xfrm>
            <a:off x="6621440" y="6442649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lang="en-GB" sz="1400" b="1" spc="10" dirty="0">
                <a:solidFill>
                  <a:srgbClr val="006992"/>
                </a:solidFill>
                <a:latin typeface="Lato"/>
                <a:cs typeface="Lato"/>
              </a:rPr>
              <a:t>Key Events and Experiences 2</a:t>
            </a:r>
            <a:endParaRPr lang="en-GB" sz="1400" dirty="0">
              <a:solidFill>
                <a:srgbClr val="006992"/>
              </a:solidFill>
              <a:latin typeface="Lato"/>
              <a:cs typeface="Lato"/>
            </a:endParaRPr>
          </a:p>
        </p:txBody>
      </p:sp>
      <p:sp>
        <p:nvSpPr>
          <p:cNvPr id="69" name="Text Placeholder 39">
            <a:extLst>
              <a:ext uri="{FF2B5EF4-FFF2-40B4-BE49-F238E27FC236}">
                <a16:creationId xmlns:a16="http://schemas.microsoft.com/office/drawing/2014/main" id="{DB091DFA-3382-7E4E-B533-987F56EB00D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104905" y="6866249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70" name="Text Placeholder 39">
            <a:extLst>
              <a:ext uri="{FF2B5EF4-FFF2-40B4-BE49-F238E27FC236}">
                <a16:creationId xmlns:a16="http://schemas.microsoft.com/office/drawing/2014/main" id="{69B7F3D0-2A59-3841-9520-D58BDC27F44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113845" y="9784917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71" name="object 15">
            <a:extLst>
              <a:ext uri="{FF2B5EF4-FFF2-40B4-BE49-F238E27FC236}">
                <a16:creationId xmlns:a16="http://schemas.microsoft.com/office/drawing/2014/main" id="{505E0C33-F1AF-FB4E-9B15-D086A153CC7E}"/>
              </a:ext>
            </a:extLst>
          </p:cNvPr>
          <p:cNvSpPr txBox="1"/>
          <p:nvPr userDrawn="1"/>
        </p:nvSpPr>
        <p:spPr>
          <a:xfrm>
            <a:off x="6657652" y="9420153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lang="en-GB" sz="1400" b="1" spc="10" dirty="0">
                <a:solidFill>
                  <a:srgbClr val="006992"/>
                </a:solidFill>
                <a:latin typeface="Lato"/>
                <a:cs typeface="Lato"/>
              </a:rPr>
              <a:t>Key Events and Experiences 1</a:t>
            </a:r>
            <a:endParaRPr lang="en-GB" sz="1400" dirty="0">
              <a:solidFill>
                <a:srgbClr val="006992"/>
              </a:solidFill>
              <a:latin typeface="Lato"/>
              <a:cs typeface="Lato"/>
            </a:endParaRPr>
          </a:p>
        </p:txBody>
      </p:sp>
      <p:sp>
        <p:nvSpPr>
          <p:cNvPr id="72" name="object 15">
            <a:extLst>
              <a:ext uri="{FF2B5EF4-FFF2-40B4-BE49-F238E27FC236}">
                <a16:creationId xmlns:a16="http://schemas.microsoft.com/office/drawing/2014/main" id="{635D5792-CC31-1F49-BF6B-60675ED9DE3D}"/>
              </a:ext>
            </a:extLst>
          </p:cNvPr>
          <p:cNvSpPr txBox="1"/>
          <p:nvPr userDrawn="1"/>
        </p:nvSpPr>
        <p:spPr>
          <a:xfrm>
            <a:off x="6630380" y="11604397"/>
            <a:ext cx="65798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100"/>
              </a:spcBef>
            </a:pPr>
            <a:r>
              <a:rPr lang="en-GB" sz="1400" b="1" spc="10" dirty="0">
                <a:solidFill>
                  <a:srgbClr val="006992"/>
                </a:solidFill>
                <a:latin typeface="Lato"/>
                <a:cs typeface="Lato"/>
              </a:rPr>
              <a:t>Key Events and Experiences 2</a:t>
            </a:r>
            <a:endParaRPr lang="en-GB" sz="1400" dirty="0">
              <a:solidFill>
                <a:srgbClr val="006992"/>
              </a:solidFill>
              <a:latin typeface="Lato"/>
              <a:cs typeface="Lato"/>
            </a:endParaRPr>
          </a:p>
        </p:txBody>
      </p:sp>
      <p:sp>
        <p:nvSpPr>
          <p:cNvPr id="73" name="Text Placeholder 39">
            <a:extLst>
              <a:ext uri="{FF2B5EF4-FFF2-40B4-BE49-F238E27FC236}">
                <a16:creationId xmlns:a16="http://schemas.microsoft.com/office/drawing/2014/main" id="{6D35AE2F-75DB-5041-8677-E1EA3DC771C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113845" y="12027997"/>
            <a:ext cx="3105150" cy="1624148"/>
          </a:xfrm>
        </p:spPr>
        <p:txBody>
          <a:bodyPr/>
          <a:lstStyle>
            <a:lvl1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 sz="1000" b="0" i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  </a:t>
            </a:r>
            <a:endParaRPr lang="en-US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BC6611E-9891-0F4F-A267-7742B98BAB2F}"/>
              </a:ext>
            </a:extLst>
          </p:cNvPr>
          <p:cNvSpPr/>
          <p:nvPr userDrawn="1"/>
        </p:nvSpPr>
        <p:spPr>
          <a:xfrm>
            <a:off x="4447528" y="4179520"/>
            <a:ext cx="820268" cy="820268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75112D4-F704-D941-98F9-CF67C239CC13}"/>
              </a:ext>
            </a:extLst>
          </p:cNvPr>
          <p:cNvSpPr/>
          <p:nvPr userDrawn="1"/>
        </p:nvSpPr>
        <p:spPr>
          <a:xfrm>
            <a:off x="5454554" y="5210777"/>
            <a:ext cx="828073" cy="828073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0514835-5BDC-5143-A6D0-3611F110450C}"/>
              </a:ext>
            </a:extLst>
          </p:cNvPr>
          <p:cNvSpPr/>
          <p:nvPr userDrawn="1"/>
        </p:nvSpPr>
        <p:spPr>
          <a:xfrm>
            <a:off x="4441663" y="6155469"/>
            <a:ext cx="820268" cy="820268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C3D28EC-6C45-D64F-B463-9E3A07074CDF}"/>
              </a:ext>
            </a:extLst>
          </p:cNvPr>
          <p:cNvSpPr/>
          <p:nvPr userDrawn="1"/>
        </p:nvSpPr>
        <p:spPr>
          <a:xfrm>
            <a:off x="5454554" y="7151420"/>
            <a:ext cx="828073" cy="828073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99F56CD-060A-9048-A32B-00C5C49607F9}"/>
              </a:ext>
            </a:extLst>
          </p:cNvPr>
          <p:cNvSpPr/>
          <p:nvPr userDrawn="1"/>
        </p:nvSpPr>
        <p:spPr>
          <a:xfrm>
            <a:off x="4476664" y="8169752"/>
            <a:ext cx="820268" cy="820268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3F1157E-0FEB-3C40-AC4D-0883D8BF1059}"/>
              </a:ext>
            </a:extLst>
          </p:cNvPr>
          <p:cNvSpPr/>
          <p:nvPr userDrawn="1"/>
        </p:nvSpPr>
        <p:spPr>
          <a:xfrm>
            <a:off x="5470310" y="9145585"/>
            <a:ext cx="828073" cy="828073"/>
          </a:xfrm>
          <a:prstGeom prst="ellipse">
            <a:avLst/>
          </a:prstGeom>
          <a:blipFill>
            <a:blip r:embed="rId9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BCC8EEBD-4AF7-7F4F-92CD-695B7617FAFD}"/>
              </a:ext>
            </a:extLst>
          </p:cNvPr>
          <p:cNvSpPr/>
          <p:nvPr userDrawn="1"/>
        </p:nvSpPr>
        <p:spPr>
          <a:xfrm>
            <a:off x="4485010" y="10124099"/>
            <a:ext cx="820988" cy="820988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6CA90876-F499-5940-ACA9-6D9A70ACC052}"/>
              </a:ext>
            </a:extLst>
          </p:cNvPr>
          <p:cNvSpPr/>
          <p:nvPr userDrawn="1"/>
        </p:nvSpPr>
        <p:spPr>
          <a:xfrm>
            <a:off x="5475537" y="11131682"/>
            <a:ext cx="828073" cy="828073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7D0B75F-357C-B54D-8E56-6A65ED8BC60C}"/>
              </a:ext>
            </a:extLst>
          </p:cNvPr>
          <p:cNvSpPr/>
          <p:nvPr userDrawn="1"/>
        </p:nvSpPr>
        <p:spPr>
          <a:xfrm>
            <a:off x="4476664" y="12121908"/>
            <a:ext cx="820988" cy="820988"/>
          </a:xfrm>
          <a:prstGeom prst="ellipse">
            <a:avLst/>
          </a:prstGeom>
          <a:blipFill>
            <a:blip r:embed="rId1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F27AE8D1-0C45-614E-ADDB-054F74A0E753}"/>
              </a:ext>
            </a:extLst>
          </p:cNvPr>
          <p:cNvSpPr/>
          <p:nvPr userDrawn="1"/>
        </p:nvSpPr>
        <p:spPr>
          <a:xfrm>
            <a:off x="5503104" y="13117779"/>
            <a:ext cx="846182" cy="846182"/>
          </a:xfrm>
          <a:prstGeom prst="ellipse">
            <a:avLst/>
          </a:prstGeom>
          <a:blipFill>
            <a:blip r:embed="rId1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077985"/>
            <a:ext cx="6579870" cy="414020"/>
          </a:xfrm>
          <a:custGeom>
            <a:avLst/>
            <a:gdLst/>
            <a:ahLst/>
            <a:cxnLst/>
            <a:rect l="l" t="t" r="r" b="b"/>
            <a:pathLst>
              <a:path w="6579870" h="414020">
                <a:moveTo>
                  <a:pt x="0" y="413994"/>
                </a:moveTo>
                <a:lnTo>
                  <a:pt x="6579501" y="413994"/>
                </a:lnTo>
                <a:lnTo>
                  <a:pt x="6579501" y="0"/>
                </a:lnTo>
                <a:lnTo>
                  <a:pt x="0" y="0"/>
                </a:lnTo>
                <a:lnTo>
                  <a:pt x="0" y="413994"/>
                </a:lnTo>
                <a:close/>
              </a:path>
            </a:pathLst>
          </a:custGeom>
          <a:solidFill>
            <a:srgbClr val="45BA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743827" y="3077985"/>
            <a:ext cx="3948429" cy="414020"/>
          </a:xfrm>
          <a:custGeom>
            <a:avLst/>
            <a:gdLst/>
            <a:ahLst/>
            <a:cxnLst/>
            <a:rect l="l" t="t" r="r" b="b"/>
            <a:pathLst>
              <a:path w="3948429" h="414020">
                <a:moveTo>
                  <a:pt x="0" y="413994"/>
                </a:moveTo>
                <a:lnTo>
                  <a:pt x="3948176" y="413994"/>
                </a:lnTo>
                <a:lnTo>
                  <a:pt x="3948176" y="0"/>
                </a:lnTo>
                <a:lnTo>
                  <a:pt x="0" y="0"/>
                </a:lnTo>
                <a:lnTo>
                  <a:pt x="0" y="413994"/>
                </a:lnTo>
                <a:close/>
              </a:path>
            </a:pathLst>
          </a:custGeom>
          <a:solidFill>
            <a:srgbClr val="0069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1511986"/>
            <a:ext cx="10692130" cy="1566545"/>
          </a:xfrm>
          <a:custGeom>
            <a:avLst/>
            <a:gdLst/>
            <a:ahLst/>
            <a:cxnLst/>
            <a:rect l="l" t="t" r="r" b="b"/>
            <a:pathLst>
              <a:path w="10692130" h="1566545">
                <a:moveTo>
                  <a:pt x="0" y="1565998"/>
                </a:moveTo>
                <a:lnTo>
                  <a:pt x="10692003" y="1565998"/>
                </a:lnTo>
                <a:lnTo>
                  <a:pt x="10692003" y="0"/>
                </a:lnTo>
                <a:lnTo>
                  <a:pt x="0" y="0"/>
                </a:lnTo>
                <a:lnTo>
                  <a:pt x="0" y="1565998"/>
                </a:lnTo>
                <a:close/>
              </a:path>
            </a:pathLst>
          </a:custGeom>
          <a:solidFill>
            <a:srgbClr val="525E93">
              <a:alpha val="4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605028"/>
            <a:ext cx="9624060" cy="242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3478911"/>
            <a:ext cx="9624060" cy="99829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6901"/>
            <a:ext cx="3421888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6901"/>
            <a:ext cx="2459482" cy="7562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7D4AEF-4B21-324F-87EA-25D8E187A2A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7741" y="2125789"/>
            <a:ext cx="4556560" cy="430887"/>
          </a:xfrm>
        </p:spPr>
        <p:txBody>
          <a:bodyPr/>
          <a:lstStyle/>
          <a:p>
            <a:r>
              <a:rPr lang="en-US" sz="1400" dirty="0" smtClean="0"/>
              <a:t>To enable our students to gain the skills, qualifications and experience that prepares them for a fulfilling adult life</a:t>
            </a:r>
            <a:endParaRPr lang="en-US" sz="1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7F750-A226-ED45-BA8E-F0701D267D0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Vicki Banks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43157C-D86A-1546-BCE2-500A6B34D7C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18500" y="2073530"/>
            <a:ext cx="1581730" cy="307777"/>
          </a:xfrm>
        </p:spPr>
        <p:txBody>
          <a:bodyPr/>
          <a:lstStyle/>
          <a:p>
            <a:r>
              <a:rPr lang="en-US" dirty="0" err="1" smtClean="0"/>
              <a:t>VickiBanks</a:t>
            </a:r>
            <a:r>
              <a:rPr lang="en-US" smtClean="0"/>
              <a:t>@</a:t>
            </a:r>
          </a:p>
          <a:p>
            <a:r>
              <a:rPr lang="en-US" smtClean="0"/>
              <a:t>ashleyhighschool.co.uk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04CCED-8FE3-F14E-BF1B-69B5CC7F762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0151 424 4892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5C2537-AA55-3343-A0D1-4DB71D4B33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3465" y="4620799"/>
            <a:ext cx="3105150" cy="769441"/>
          </a:xfrm>
        </p:spPr>
        <p:txBody>
          <a:bodyPr/>
          <a:lstStyle/>
          <a:p>
            <a:r>
              <a:rPr lang="en-US" dirty="0" smtClean="0"/>
              <a:t>Students </a:t>
            </a:r>
            <a:r>
              <a:rPr lang="en-US" dirty="0"/>
              <a:t>will understand that they need to grow </a:t>
            </a:r>
            <a:endParaRPr lang="en-US" dirty="0" smtClean="0"/>
          </a:p>
          <a:p>
            <a:r>
              <a:rPr lang="en-US" dirty="0" smtClean="0"/>
              <a:t>throughout </a:t>
            </a:r>
            <a:r>
              <a:rPr lang="en-US" dirty="0"/>
              <a:t>life by learning </a:t>
            </a:r>
            <a:r>
              <a:rPr lang="en-US" dirty="0" smtClean="0"/>
              <a:t>and </a:t>
            </a:r>
            <a:r>
              <a:rPr lang="en-US" dirty="0"/>
              <a:t>reflecting on themselves, their background and their </a:t>
            </a:r>
            <a:r>
              <a:rPr lang="en-US" dirty="0" smtClean="0"/>
              <a:t>strengths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533ED99-6582-854E-BBBE-FD5B0F12770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23875" y="6681509"/>
            <a:ext cx="3165128" cy="1719541"/>
          </a:xfrm>
        </p:spPr>
        <p:txBody>
          <a:bodyPr/>
          <a:lstStyle/>
          <a:p>
            <a:r>
              <a:rPr lang="en-US" dirty="0"/>
              <a:t>Students will explore the full range of possibilities open to them and learn about recruitment processes and </a:t>
            </a:r>
            <a:r>
              <a:rPr lang="en-US" dirty="0" smtClean="0"/>
              <a:t>the culture of different workplaces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Students will create opportunities by being proactive and building positive relationships with </a:t>
            </a:r>
            <a:r>
              <a:rPr lang="en-US" dirty="0" smtClean="0"/>
              <a:t>others</a:t>
            </a:r>
            <a:endParaRPr lang="en-US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E3C939-6F30-F54E-AC61-B5C18D8355F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92405" y="9782547"/>
            <a:ext cx="3105150" cy="615553"/>
          </a:xfrm>
        </p:spPr>
        <p:txBody>
          <a:bodyPr/>
          <a:lstStyle/>
          <a:p>
            <a:r>
              <a:rPr lang="en-US" dirty="0"/>
              <a:t>Students will manage their career actively, make the most of opportunities and learn from </a:t>
            </a:r>
            <a:r>
              <a:rPr lang="en-US" dirty="0" smtClean="0"/>
              <a:t>setbacks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351D2F-68B6-A04F-B2CE-DFA4D7C485C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92405" y="12025627"/>
            <a:ext cx="3105150" cy="2000548"/>
          </a:xfrm>
        </p:spPr>
        <p:txBody>
          <a:bodyPr/>
          <a:lstStyle/>
          <a:p>
            <a:r>
              <a:rPr lang="en-US" dirty="0"/>
              <a:t>Students will understand the need to balance their life as a worker and/or entrepreneur with their wellbeing, other interests and their involvement with their family </a:t>
            </a:r>
            <a:r>
              <a:rPr lang="en-US" dirty="0" smtClean="0"/>
              <a:t>and community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Students </a:t>
            </a:r>
            <a:r>
              <a:rPr lang="en-US" dirty="0"/>
              <a:t>will see the big picture by paying attention to how economy, politics and society connect with their own life and career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97CC5D0-09D7-044E-8DC2-394F476835A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104905" y="4623169"/>
            <a:ext cx="3105150" cy="1384995"/>
          </a:xfrm>
        </p:spPr>
        <p:txBody>
          <a:bodyPr/>
          <a:lstStyle/>
          <a:p>
            <a:r>
              <a:rPr lang="en-US" dirty="0" smtClean="0"/>
              <a:t>Vocational Tasters </a:t>
            </a:r>
          </a:p>
          <a:p>
            <a:r>
              <a:rPr lang="en-US" dirty="0" smtClean="0"/>
              <a:t>Vocational profiles</a:t>
            </a:r>
          </a:p>
          <a:p>
            <a:r>
              <a:rPr lang="en-US" dirty="0" smtClean="0"/>
              <a:t>Session with DWP </a:t>
            </a:r>
          </a:p>
          <a:p>
            <a:r>
              <a:rPr lang="en-US" dirty="0" smtClean="0"/>
              <a:t>Visits to local colleges and training providers</a:t>
            </a:r>
          </a:p>
          <a:p>
            <a:r>
              <a:rPr lang="en-US" dirty="0" smtClean="0"/>
              <a:t>Talks on colleges, apprenticeships and  supported internships</a:t>
            </a:r>
          </a:p>
          <a:p>
            <a:r>
              <a:rPr lang="en-US" dirty="0" smtClean="0"/>
              <a:t>Guidance interviews for potential leavers</a:t>
            </a:r>
          </a:p>
          <a:p>
            <a:r>
              <a:rPr lang="en-US" dirty="0" smtClean="0"/>
              <a:t>Producing a careers progression plan</a:t>
            </a:r>
          </a:p>
          <a:p>
            <a:r>
              <a:rPr lang="en-US" dirty="0" smtClean="0"/>
              <a:t>Employability Qualification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F20DD0A-2198-0642-86DE-B0C74B7C8F5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104905" y="6866249"/>
            <a:ext cx="3105150" cy="1384995"/>
          </a:xfrm>
        </p:spPr>
        <p:txBody>
          <a:bodyPr/>
          <a:lstStyle/>
          <a:p>
            <a:r>
              <a:rPr lang="en-US" dirty="0" smtClean="0"/>
              <a:t>Vocational Tasters</a:t>
            </a:r>
          </a:p>
          <a:p>
            <a:r>
              <a:rPr lang="en-US" dirty="0" smtClean="0"/>
              <a:t>Visits </a:t>
            </a:r>
            <a:r>
              <a:rPr lang="en-US" dirty="0"/>
              <a:t>to various workplaces to compare and contrast different working </a:t>
            </a:r>
            <a:r>
              <a:rPr lang="en-US" dirty="0" smtClean="0"/>
              <a:t>environments</a:t>
            </a:r>
          </a:p>
          <a:p>
            <a:r>
              <a:rPr lang="en-US" dirty="0" smtClean="0"/>
              <a:t>Work placements (individual or group)</a:t>
            </a:r>
          </a:p>
          <a:p>
            <a:r>
              <a:rPr lang="en-US" dirty="0" smtClean="0"/>
              <a:t>Mock interviews</a:t>
            </a:r>
          </a:p>
          <a:p>
            <a:r>
              <a:rPr lang="en-US" dirty="0" smtClean="0"/>
              <a:t>Undertaking voluntary work in the community</a:t>
            </a:r>
          </a:p>
          <a:p>
            <a:r>
              <a:rPr lang="en-US" dirty="0" smtClean="0"/>
              <a:t>Transition events for leavers</a:t>
            </a:r>
          </a:p>
          <a:p>
            <a:r>
              <a:rPr lang="en-US" dirty="0" smtClean="0"/>
              <a:t>Guidance interviews</a:t>
            </a:r>
          </a:p>
          <a:p>
            <a:r>
              <a:rPr lang="en-US" dirty="0" smtClean="0"/>
              <a:t>Employability Qualification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1AA370F-1AC5-714A-94AC-B7BB98648A6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113845" y="9784917"/>
            <a:ext cx="3105150" cy="1692771"/>
          </a:xfrm>
        </p:spPr>
        <p:txBody>
          <a:bodyPr/>
          <a:lstStyle/>
          <a:p>
            <a:r>
              <a:rPr lang="en-US" dirty="0" smtClean="0"/>
              <a:t>Vocational Tasters</a:t>
            </a:r>
          </a:p>
          <a:p>
            <a:r>
              <a:rPr lang="en-US" dirty="0" smtClean="0"/>
              <a:t>Update vocational profiles</a:t>
            </a:r>
          </a:p>
          <a:p>
            <a:r>
              <a:rPr lang="en-US" dirty="0" smtClean="0"/>
              <a:t>Visits to local colleges and training providers</a:t>
            </a:r>
          </a:p>
          <a:p>
            <a:r>
              <a:rPr lang="en-US" dirty="0"/>
              <a:t>Talks on colleges, apprenticeships and  supported internships</a:t>
            </a:r>
          </a:p>
          <a:p>
            <a:r>
              <a:rPr lang="en-US" dirty="0"/>
              <a:t>Guidance interviews for potential </a:t>
            </a:r>
            <a:r>
              <a:rPr lang="en-US" dirty="0" smtClean="0"/>
              <a:t>leavers</a:t>
            </a:r>
          </a:p>
          <a:p>
            <a:r>
              <a:rPr lang="en-US" dirty="0" smtClean="0"/>
              <a:t>Work Experience (individual or group)</a:t>
            </a:r>
          </a:p>
          <a:p>
            <a:r>
              <a:rPr lang="en-US" dirty="0" smtClean="0"/>
              <a:t>Employability Qualification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C36B35-315E-264B-81D1-2330F14115F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113845" y="12027997"/>
            <a:ext cx="3105150" cy="1692771"/>
          </a:xfrm>
        </p:spPr>
        <p:txBody>
          <a:bodyPr/>
          <a:lstStyle/>
          <a:p>
            <a:r>
              <a:rPr lang="en-US" dirty="0"/>
              <a:t>Vocational </a:t>
            </a:r>
            <a:r>
              <a:rPr lang="en-US" dirty="0" smtClean="0"/>
              <a:t>Tasters</a:t>
            </a:r>
          </a:p>
          <a:p>
            <a:r>
              <a:rPr lang="en-US" dirty="0" smtClean="0"/>
              <a:t>Work </a:t>
            </a:r>
            <a:r>
              <a:rPr lang="en-US" dirty="0"/>
              <a:t>placements (individual or group)</a:t>
            </a:r>
          </a:p>
          <a:p>
            <a:r>
              <a:rPr lang="en-US" dirty="0"/>
              <a:t>Mock </a:t>
            </a:r>
            <a:r>
              <a:rPr lang="en-US" dirty="0" smtClean="0"/>
              <a:t>interviews- chance to improve skills</a:t>
            </a:r>
            <a:endParaRPr lang="en-US" dirty="0"/>
          </a:p>
          <a:p>
            <a:r>
              <a:rPr lang="en-US" dirty="0"/>
              <a:t>Undertaking voluntary work in the community</a:t>
            </a:r>
          </a:p>
          <a:p>
            <a:r>
              <a:rPr lang="en-US" dirty="0"/>
              <a:t>Transition events for leavers</a:t>
            </a:r>
          </a:p>
          <a:p>
            <a:r>
              <a:rPr lang="en-US" dirty="0"/>
              <a:t>Guidance </a:t>
            </a:r>
            <a:r>
              <a:rPr lang="en-US" dirty="0" smtClean="0"/>
              <a:t>interviews</a:t>
            </a:r>
          </a:p>
          <a:p>
            <a:r>
              <a:rPr lang="en-US" dirty="0" smtClean="0"/>
              <a:t>Employability Qualification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Continuation of activities into Year 14 for those students remaining at the 6</a:t>
            </a:r>
            <a:r>
              <a:rPr lang="en-US" b="1" baseline="30000" dirty="0" smtClean="0">
                <a:solidFill>
                  <a:srgbClr val="FF0000"/>
                </a:solidFill>
              </a:rPr>
              <a:t>th</a:t>
            </a:r>
            <a:r>
              <a:rPr lang="en-US" b="1" dirty="0" smtClean="0">
                <a:solidFill>
                  <a:srgbClr val="FF0000"/>
                </a:solidFill>
              </a:rPr>
              <a:t> Form</a:t>
            </a:r>
          </a:p>
          <a:p>
            <a:endParaRPr lang="en-US" dirty="0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8C13B289-B275-FD4D-A843-01B1520AEC57}"/>
              </a:ext>
            </a:extLst>
          </p:cNvPr>
          <p:cNvSpPr txBox="1"/>
          <p:nvPr/>
        </p:nvSpPr>
        <p:spPr>
          <a:xfrm>
            <a:off x="444500" y="319515"/>
            <a:ext cx="6838950" cy="1037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0"/>
              </a:spcBef>
            </a:pPr>
            <a:r>
              <a:rPr lang="en-GB" sz="3000" b="1" spc="15" dirty="0">
                <a:solidFill>
                  <a:srgbClr val="525E93"/>
                </a:solidFill>
                <a:latin typeface="Lato"/>
                <a:cs typeface="Lato"/>
              </a:rPr>
              <a:t>Careers </a:t>
            </a:r>
            <a:r>
              <a:rPr lang="en-GB" sz="3000" b="1" spc="10" dirty="0">
                <a:solidFill>
                  <a:srgbClr val="525E93"/>
                </a:solidFill>
                <a:latin typeface="Lato"/>
                <a:cs typeface="Lato"/>
              </a:rPr>
              <a:t>Programme </a:t>
            </a:r>
            <a:r>
              <a:rPr lang="en-GB" sz="3000" b="1" spc="15" dirty="0">
                <a:solidFill>
                  <a:srgbClr val="525E93"/>
                </a:solidFill>
                <a:latin typeface="Lato"/>
                <a:cs typeface="Lato"/>
              </a:rPr>
              <a:t>Overview </a:t>
            </a:r>
            <a:r>
              <a:rPr lang="en-GB" sz="3000" b="1" spc="10" dirty="0" smtClean="0">
                <a:solidFill>
                  <a:srgbClr val="525E93"/>
                </a:solidFill>
                <a:latin typeface="Lato"/>
                <a:cs typeface="Lato"/>
              </a:rPr>
              <a:t>Ashley </a:t>
            </a:r>
            <a:r>
              <a:rPr lang="en-GB" sz="3000" b="1" spc="10" smtClean="0">
                <a:solidFill>
                  <a:srgbClr val="525E93"/>
                </a:solidFill>
                <a:latin typeface="Lato"/>
                <a:cs typeface="Lato"/>
              </a:rPr>
              <a:t>6</a:t>
            </a:r>
            <a:r>
              <a:rPr lang="en-GB" sz="3000" b="1" spc="10" baseline="30000" smtClean="0">
                <a:solidFill>
                  <a:srgbClr val="525E93"/>
                </a:solidFill>
                <a:latin typeface="Lato"/>
                <a:cs typeface="Lato"/>
              </a:rPr>
              <a:t>th</a:t>
            </a:r>
            <a:r>
              <a:rPr lang="en-GB" sz="3000" b="1" spc="10" smtClean="0">
                <a:solidFill>
                  <a:srgbClr val="525E93"/>
                </a:solidFill>
                <a:latin typeface="Lato"/>
                <a:cs typeface="Lato"/>
              </a:rPr>
              <a:t> Form</a:t>
            </a:r>
            <a:endParaRPr lang="en-GB" sz="3000" dirty="0">
              <a:solidFill>
                <a:srgbClr val="525E93"/>
              </a:solidFill>
              <a:latin typeface="Lato"/>
              <a:cs typeface="Lato"/>
            </a:endParaRPr>
          </a:p>
        </p:txBody>
      </p:sp>
      <p:sp>
        <p:nvSpPr>
          <p:cNvPr id="15" name="AutoShape 2" descr="New Career Development Framewor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AutoShape 4" descr="New Career Development Framewor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500" y="14045419"/>
            <a:ext cx="838200" cy="838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836" y="5243822"/>
            <a:ext cx="813401" cy="8134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93" t="37113" r="-56924" b="21650"/>
          <a:stretch/>
        </p:blipFill>
        <p:spPr>
          <a:xfrm>
            <a:off x="3801428" y="6485249"/>
            <a:ext cx="1219200" cy="762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336" y="7121957"/>
            <a:ext cx="755323" cy="66322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60" y="12506088"/>
            <a:ext cx="890477" cy="89047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760" y="10180936"/>
            <a:ext cx="980583" cy="98058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816" y="8225627"/>
            <a:ext cx="655884" cy="65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95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</TotalTime>
  <Words>305</Words>
  <Application>Microsoft Office PowerPoint</Application>
  <PresentationFormat>Custom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Lato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Dillon</dc:creator>
  <cp:lastModifiedBy>Angela Ivins</cp:lastModifiedBy>
  <cp:revision>23</cp:revision>
  <dcterms:created xsi:type="dcterms:W3CDTF">2020-04-16T08:53:31Z</dcterms:created>
  <dcterms:modified xsi:type="dcterms:W3CDTF">2023-06-26T07:43:37Z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2020-04-16T00:00:00Z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2020-04-16T00:00:00Z</vt:filetime>
  </property>
</Properties>
</file>