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50.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7556500" cy="106934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388" autoAdjust="0"/>
  </p:normalViewPr>
  <p:slideViewPr>
    <p:cSldViewPr>
      <p:cViewPr varScale="1">
        <p:scale>
          <a:sx n="53" d="100"/>
          <a:sy n="53" d="100"/>
        </p:scale>
        <p:origin x="2670"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945" cy="10692765"/>
          </a:xfrm>
          <a:custGeom>
            <a:avLst/>
            <a:gdLst/>
            <a:ahLst/>
            <a:cxnLst/>
            <a:rect l="l" t="t" r="r" b="b"/>
            <a:pathLst>
              <a:path w="7560945" h="10692765">
                <a:moveTo>
                  <a:pt x="7560564" y="0"/>
                </a:moveTo>
                <a:lnTo>
                  <a:pt x="0" y="0"/>
                </a:lnTo>
                <a:lnTo>
                  <a:pt x="0" y="10692380"/>
                </a:lnTo>
                <a:lnTo>
                  <a:pt x="7560564" y="10692380"/>
                </a:lnTo>
                <a:lnTo>
                  <a:pt x="7560564" y="0"/>
                </a:lnTo>
                <a:close/>
              </a:path>
            </a:pathLst>
          </a:custGeom>
          <a:solidFill>
            <a:srgbClr val="FFE67E"/>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691128" y="6455663"/>
            <a:ext cx="3518916" cy="3895344"/>
          </a:xfrm>
          <a:prstGeom prst="rect">
            <a:avLst/>
          </a:prstGeom>
        </p:spPr>
      </p:pic>
      <p:sp>
        <p:nvSpPr>
          <p:cNvPr id="18" name="bg object 18"/>
          <p:cNvSpPr/>
          <p:nvPr/>
        </p:nvSpPr>
        <p:spPr>
          <a:xfrm>
            <a:off x="3648583" y="6412483"/>
            <a:ext cx="3454400" cy="3830320"/>
          </a:xfrm>
          <a:custGeom>
            <a:avLst/>
            <a:gdLst/>
            <a:ahLst/>
            <a:cxnLst/>
            <a:rect l="l" t="t" r="r" b="b"/>
            <a:pathLst>
              <a:path w="3454400" h="3830320">
                <a:moveTo>
                  <a:pt x="3453891" y="0"/>
                </a:moveTo>
                <a:lnTo>
                  <a:pt x="0" y="0"/>
                </a:lnTo>
                <a:lnTo>
                  <a:pt x="0" y="3829900"/>
                </a:lnTo>
                <a:lnTo>
                  <a:pt x="3022218" y="3829900"/>
                </a:lnTo>
                <a:lnTo>
                  <a:pt x="3453891" y="3351161"/>
                </a:lnTo>
                <a:lnTo>
                  <a:pt x="3453891" y="0"/>
                </a:lnTo>
                <a:close/>
              </a:path>
            </a:pathLst>
          </a:custGeom>
          <a:solidFill>
            <a:srgbClr val="FFFF66"/>
          </a:solidFill>
        </p:spPr>
        <p:txBody>
          <a:bodyPr wrap="square" lIns="0" tIns="0" rIns="0" bIns="0" rtlCol="0"/>
          <a:lstStyle/>
          <a:p>
            <a:endParaRPr/>
          </a:p>
        </p:txBody>
      </p:sp>
      <p:sp>
        <p:nvSpPr>
          <p:cNvPr id="19" name="bg object 19"/>
          <p:cNvSpPr/>
          <p:nvPr/>
        </p:nvSpPr>
        <p:spPr>
          <a:xfrm>
            <a:off x="6670802" y="9763645"/>
            <a:ext cx="431800" cy="478790"/>
          </a:xfrm>
          <a:custGeom>
            <a:avLst/>
            <a:gdLst/>
            <a:ahLst/>
            <a:cxnLst/>
            <a:rect l="l" t="t" r="r" b="b"/>
            <a:pathLst>
              <a:path w="431800" h="478790">
                <a:moveTo>
                  <a:pt x="431673" y="0"/>
                </a:moveTo>
                <a:lnTo>
                  <a:pt x="373244" y="29468"/>
                </a:lnTo>
                <a:lnTo>
                  <a:pt x="319500" y="50718"/>
                </a:lnTo>
                <a:lnTo>
                  <a:pt x="270733" y="63939"/>
                </a:lnTo>
                <a:lnTo>
                  <a:pt x="227234" y="69322"/>
                </a:lnTo>
                <a:lnTo>
                  <a:pt x="189296" y="67060"/>
                </a:lnTo>
                <a:lnTo>
                  <a:pt x="157210" y="57342"/>
                </a:lnTo>
                <a:lnTo>
                  <a:pt x="131267" y="40361"/>
                </a:lnTo>
                <a:lnTo>
                  <a:pt x="111759" y="16306"/>
                </a:lnTo>
                <a:lnTo>
                  <a:pt x="0" y="478739"/>
                </a:lnTo>
                <a:lnTo>
                  <a:pt x="431673" y="0"/>
                </a:lnTo>
                <a:close/>
              </a:path>
            </a:pathLst>
          </a:custGeom>
          <a:solidFill>
            <a:srgbClr val="CDCD52"/>
          </a:solidFill>
        </p:spPr>
        <p:txBody>
          <a:bodyPr wrap="square" lIns="0" tIns="0" rIns="0" bIns="0" rtlCol="0"/>
          <a:lstStyle/>
          <a:p>
            <a:endParaRPr/>
          </a:p>
        </p:txBody>
      </p:sp>
      <p:sp>
        <p:nvSpPr>
          <p:cNvPr id="20" name="bg object 20"/>
          <p:cNvSpPr/>
          <p:nvPr/>
        </p:nvSpPr>
        <p:spPr>
          <a:xfrm>
            <a:off x="3648583" y="6412483"/>
            <a:ext cx="3454400" cy="3830320"/>
          </a:xfrm>
          <a:custGeom>
            <a:avLst/>
            <a:gdLst/>
            <a:ahLst/>
            <a:cxnLst/>
            <a:rect l="l" t="t" r="r" b="b"/>
            <a:pathLst>
              <a:path w="3454400" h="3830320">
                <a:moveTo>
                  <a:pt x="0" y="0"/>
                </a:moveTo>
                <a:lnTo>
                  <a:pt x="0" y="3829900"/>
                </a:lnTo>
                <a:lnTo>
                  <a:pt x="3022218" y="3829900"/>
                </a:lnTo>
                <a:lnTo>
                  <a:pt x="3453891" y="3351161"/>
                </a:lnTo>
                <a:lnTo>
                  <a:pt x="3453891" y="0"/>
                </a:lnTo>
                <a:lnTo>
                  <a:pt x="0" y="0"/>
                </a:lnTo>
                <a:close/>
              </a:path>
              <a:path w="3454400" h="3830320">
                <a:moveTo>
                  <a:pt x="3022218" y="3829900"/>
                </a:moveTo>
                <a:lnTo>
                  <a:pt x="3133978" y="3367468"/>
                </a:lnTo>
                <a:lnTo>
                  <a:pt x="3153486" y="3391522"/>
                </a:lnTo>
                <a:lnTo>
                  <a:pt x="3179429" y="3408504"/>
                </a:lnTo>
                <a:lnTo>
                  <a:pt x="3211515" y="3418222"/>
                </a:lnTo>
                <a:lnTo>
                  <a:pt x="3249453" y="3420484"/>
                </a:lnTo>
                <a:lnTo>
                  <a:pt x="3292952" y="3415100"/>
                </a:lnTo>
                <a:lnTo>
                  <a:pt x="3341719" y="3401879"/>
                </a:lnTo>
                <a:lnTo>
                  <a:pt x="3395463" y="3380630"/>
                </a:lnTo>
                <a:lnTo>
                  <a:pt x="3453891" y="3351161"/>
                </a:lnTo>
              </a:path>
            </a:pathLst>
          </a:custGeom>
          <a:ln w="63500">
            <a:solidFill>
              <a:srgbClr val="1E1B5D"/>
            </a:solidFill>
          </a:ln>
        </p:spPr>
        <p:txBody>
          <a:bodyPr wrap="square" lIns="0" tIns="0" rIns="0" bIns="0" rtlCol="0"/>
          <a:lstStyle/>
          <a:p>
            <a:endParaRPr/>
          </a:p>
        </p:txBody>
      </p:sp>
      <p:sp>
        <p:nvSpPr>
          <p:cNvPr id="21" name="bg object 21"/>
          <p:cNvSpPr/>
          <p:nvPr/>
        </p:nvSpPr>
        <p:spPr>
          <a:xfrm>
            <a:off x="3785743" y="6675373"/>
            <a:ext cx="3148330" cy="815975"/>
          </a:xfrm>
          <a:custGeom>
            <a:avLst/>
            <a:gdLst/>
            <a:ahLst/>
            <a:cxnLst/>
            <a:rect l="l" t="t" r="r" b="b"/>
            <a:pathLst>
              <a:path w="3148329" h="815975">
                <a:moveTo>
                  <a:pt x="2740152" y="0"/>
                </a:moveTo>
                <a:lnTo>
                  <a:pt x="407797" y="0"/>
                </a:lnTo>
                <a:lnTo>
                  <a:pt x="360248" y="2742"/>
                </a:lnTo>
                <a:lnTo>
                  <a:pt x="314308" y="10766"/>
                </a:lnTo>
                <a:lnTo>
                  <a:pt x="270283" y="23765"/>
                </a:lnTo>
                <a:lnTo>
                  <a:pt x="228479" y="41435"/>
                </a:lnTo>
                <a:lnTo>
                  <a:pt x="189203" y="63469"/>
                </a:lnTo>
                <a:lnTo>
                  <a:pt x="152761" y="89563"/>
                </a:lnTo>
                <a:lnTo>
                  <a:pt x="119459" y="119411"/>
                </a:lnTo>
                <a:lnTo>
                  <a:pt x="89603" y="152708"/>
                </a:lnTo>
                <a:lnTo>
                  <a:pt x="63501" y="189147"/>
                </a:lnTo>
                <a:lnTo>
                  <a:pt x="41457" y="228424"/>
                </a:lnTo>
                <a:lnTo>
                  <a:pt x="23779" y="270232"/>
                </a:lnTo>
                <a:lnTo>
                  <a:pt x="10772" y="314268"/>
                </a:lnTo>
                <a:lnTo>
                  <a:pt x="2744" y="360224"/>
                </a:lnTo>
                <a:lnTo>
                  <a:pt x="0" y="407796"/>
                </a:lnTo>
                <a:lnTo>
                  <a:pt x="2744" y="455343"/>
                </a:lnTo>
                <a:lnTo>
                  <a:pt x="10772" y="501278"/>
                </a:lnTo>
                <a:lnTo>
                  <a:pt x="23779" y="545295"/>
                </a:lnTo>
                <a:lnTo>
                  <a:pt x="41457" y="587089"/>
                </a:lnTo>
                <a:lnTo>
                  <a:pt x="63501" y="626353"/>
                </a:lnTo>
                <a:lnTo>
                  <a:pt x="89603" y="662782"/>
                </a:lnTo>
                <a:lnTo>
                  <a:pt x="119459" y="696071"/>
                </a:lnTo>
                <a:lnTo>
                  <a:pt x="152761" y="725913"/>
                </a:lnTo>
                <a:lnTo>
                  <a:pt x="189203" y="752002"/>
                </a:lnTo>
                <a:lnTo>
                  <a:pt x="228479" y="774034"/>
                </a:lnTo>
                <a:lnTo>
                  <a:pt x="270283" y="791702"/>
                </a:lnTo>
                <a:lnTo>
                  <a:pt x="314308" y="804701"/>
                </a:lnTo>
                <a:lnTo>
                  <a:pt x="360248" y="812724"/>
                </a:lnTo>
                <a:lnTo>
                  <a:pt x="407797" y="815466"/>
                </a:lnTo>
                <a:lnTo>
                  <a:pt x="2740152" y="815466"/>
                </a:lnTo>
                <a:lnTo>
                  <a:pt x="2787700" y="812724"/>
                </a:lnTo>
                <a:lnTo>
                  <a:pt x="2833640" y="804701"/>
                </a:lnTo>
                <a:lnTo>
                  <a:pt x="2877665" y="791702"/>
                </a:lnTo>
                <a:lnTo>
                  <a:pt x="2919469" y="774034"/>
                </a:lnTo>
                <a:lnTo>
                  <a:pt x="2958745" y="752002"/>
                </a:lnTo>
                <a:lnTo>
                  <a:pt x="2995187" y="725913"/>
                </a:lnTo>
                <a:lnTo>
                  <a:pt x="3028489" y="696071"/>
                </a:lnTo>
                <a:lnTo>
                  <a:pt x="3058345" y="662782"/>
                </a:lnTo>
                <a:lnTo>
                  <a:pt x="3084447" y="626353"/>
                </a:lnTo>
                <a:lnTo>
                  <a:pt x="3106491" y="587089"/>
                </a:lnTo>
                <a:lnTo>
                  <a:pt x="3124169" y="545295"/>
                </a:lnTo>
                <a:lnTo>
                  <a:pt x="3137176" y="501278"/>
                </a:lnTo>
                <a:lnTo>
                  <a:pt x="3145204" y="455343"/>
                </a:lnTo>
                <a:lnTo>
                  <a:pt x="3147949" y="407796"/>
                </a:lnTo>
                <a:lnTo>
                  <a:pt x="3145204" y="360224"/>
                </a:lnTo>
                <a:lnTo>
                  <a:pt x="3137176" y="314268"/>
                </a:lnTo>
                <a:lnTo>
                  <a:pt x="3124169" y="270232"/>
                </a:lnTo>
                <a:lnTo>
                  <a:pt x="3106491" y="228424"/>
                </a:lnTo>
                <a:lnTo>
                  <a:pt x="3084447" y="189147"/>
                </a:lnTo>
                <a:lnTo>
                  <a:pt x="3058345" y="152708"/>
                </a:lnTo>
                <a:lnTo>
                  <a:pt x="3028489" y="119411"/>
                </a:lnTo>
                <a:lnTo>
                  <a:pt x="2995187" y="89563"/>
                </a:lnTo>
                <a:lnTo>
                  <a:pt x="2958745" y="63469"/>
                </a:lnTo>
                <a:lnTo>
                  <a:pt x="2919469" y="41435"/>
                </a:lnTo>
                <a:lnTo>
                  <a:pt x="2877665" y="23765"/>
                </a:lnTo>
                <a:lnTo>
                  <a:pt x="2833640" y="10766"/>
                </a:lnTo>
                <a:lnTo>
                  <a:pt x="2787700" y="2742"/>
                </a:lnTo>
                <a:lnTo>
                  <a:pt x="2740152" y="0"/>
                </a:lnTo>
                <a:close/>
              </a:path>
            </a:pathLst>
          </a:custGeom>
          <a:solidFill>
            <a:srgbClr val="FFFFFF"/>
          </a:solidFill>
        </p:spPr>
        <p:txBody>
          <a:bodyPr wrap="square" lIns="0" tIns="0" rIns="0" bIns="0" rtlCol="0"/>
          <a:lstStyle/>
          <a:p>
            <a:endParaRPr/>
          </a:p>
        </p:txBody>
      </p:sp>
      <p:sp>
        <p:nvSpPr>
          <p:cNvPr id="22" name="bg object 22"/>
          <p:cNvSpPr/>
          <p:nvPr/>
        </p:nvSpPr>
        <p:spPr>
          <a:xfrm>
            <a:off x="3785743" y="6675373"/>
            <a:ext cx="3148330" cy="815975"/>
          </a:xfrm>
          <a:custGeom>
            <a:avLst/>
            <a:gdLst/>
            <a:ahLst/>
            <a:cxnLst/>
            <a:rect l="l" t="t" r="r" b="b"/>
            <a:pathLst>
              <a:path w="3148329" h="815975">
                <a:moveTo>
                  <a:pt x="407797" y="0"/>
                </a:moveTo>
                <a:lnTo>
                  <a:pt x="360248" y="2742"/>
                </a:lnTo>
                <a:lnTo>
                  <a:pt x="314308" y="10766"/>
                </a:lnTo>
                <a:lnTo>
                  <a:pt x="270283" y="23765"/>
                </a:lnTo>
                <a:lnTo>
                  <a:pt x="228479" y="41435"/>
                </a:lnTo>
                <a:lnTo>
                  <a:pt x="189203" y="63469"/>
                </a:lnTo>
                <a:lnTo>
                  <a:pt x="152761" y="89563"/>
                </a:lnTo>
                <a:lnTo>
                  <a:pt x="119459" y="119411"/>
                </a:lnTo>
                <a:lnTo>
                  <a:pt x="89603" y="152708"/>
                </a:lnTo>
                <a:lnTo>
                  <a:pt x="63501" y="189147"/>
                </a:lnTo>
                <a:lnTo>
                  <a:pt x="41457" y="228424"/>
                </a:lnTo>
                <a:lnTo>
                  <a:pt x="23779" y="270232"/>
                </a:lnTo>
                <a:lnTo>
                  <a:pt x="10772" y="314268"/>
                </a:lnTo>
                <a:lnTo>
                  <a:pt x="2744" y="360224"/>
                </a:lnTo>
                <a:lnTo>
                  <a:pt x="0" y="407796"/>
                </a:lnTo>
                <a:lnTo>
                  <a:pt x="2744" y="455343"/>
                </a:lnTo>
                <a:lnTo>
                  <a:pt x="10772" y="501278"/>
                </a:lnTo>
                <a:lnTo>
                  <a:pt x="23779" y="545295"/>
                </a:lnTo>
                <a:lnTo>
                  <a:pt x="41457" y="587089"/>
                </a:lnTo>
                <a:lnTo>
                  <a:pt x="63501" y="626353"/>
                </a:lnTo>
                <a:lnTo>
                  <a:pt x="89603" y="662782"/>
                </a:lnTo>
                <a:lnTo>
                  <a:pt x="119459" y="696071"/>
                </a:lnTo>
                <a:lnTo>
                  <a:pt x="152761" y="725913"/>
                </a:lnTo>
                <a:lnTo>
                  <a:pt x="189203" y="752002"/>
                </a:lnTo>
                <a:lnTo>
                  <a:pt x="228479" y="774034"/>
                </a:lnTo>
                <a:lnTo>
                  <a:pt x="270283" y="791702"/>
                </a:lnTo>
                <a:lnTo>
                  <a:pt x="314308" y="804701"/>
                </a:lnTo>
                <a:lnTo>
                  <a:pt x="360248" y="812724"/>
                </a:lnTo>
                <a:lnTo>
                  <a:pt x="407797" y="815466"/>
                </a:lnTo>
                <a:lnTo>
                  <a:pt x="2740152" y="815466"/>
                </a:lnTo>
                <a:lnTo>
                  <a:pt x="2787700" y="812724"/>
                </a:lnTo>
                <a:lnTo>
                  <a:pt x="2833640" y="804701"/>
                </a:lnTo>
                <a:lnTo>
                  <a:pt x="2877665" y="791702"/>
                </a:lnTo>
                <a:lnTo>
                  <a:pt x="2919469" y="774034"/>
                </a:lnTo>
                <a:lnTo>
                  <a:pt x="2958745" y="752002"/>
                </a:lnTo>
                <a:lnTo>
                  <a:pt x="2995187" y="725913"/>
                </a:lnTo>
                <a:lnTo>
                  <a:pt x="3028489" y="696071"/>
                </a:lnTo>
                <a:lnTo>
                  <a:pt x="3058345" y="662782"/>
                </a:lnTo>
                <a:lnTo>
                  <a:pt x="3084447" y="626353"/>
                </a:lnTo>
                <a:lnTo>
                  <a:pt x="3106491" y="587089"/>
                </a:lnTo>
                <a:lnTo>
                  <a:pt x="3124169" y="545295"/>
                </a:lnTo>
                <a:lnTo>
                  <a:pt x="3137176" y="501278"/>
                </a:lnTo>
                <a:lnTo>
                  <a:pt x="3145204" y="455343"/>
                </a:lnTo>
                <a:lnTo>
                  <a:pt x="3147949" y="407796"/>
                </a:lnTo>
                <a:lnTo>
                  <a:pt x="3145204" y="360224"/>
                </a:lnTo>
                <a:lnTo>
                  <a:pt x="3137176" y="314268"/>
                </a:lnTo>
                <a:lnTo>
                  <a:pt x="3124169" y="270232"/>
                </a:lnTo>
                <a:lnTo>
                  <a:pt x="3106491" y="228424"/>
                </a:lnTo>
                <a:lnTo>
                  <a:pt x="3084447" y="189147"/>
                </a:lnTo>
                <a:lnTo>
                  <a:pt x="3058345" y="152708"/>
                </a:lnTo>
                <a:lnTo>
                  <a:pt x="3028489" y="119411"/>
                </a:lnTo>
                <a:lnTo>
                  <a:pt x="2995187" y="89563"/>
                </a:lnTo>
                <a:lnTo>
                  <a:pt x="2958745" y="63469"/>
                </a:lnTo>
                <a:lnTo>
                  <a:pt x="2919469" y="41435"/>
                </a:lnTo>
                <a:lnTo>
                  <a:pt x="2877665" y="23765"/>
                </a:lnTo>
                <a:lnTo>
                  <a:pt x="2833640" y="10766"/>
                </a:lnTo>
                <a:lnTo>
                  <a:pt x="2787700" y="2742"/>
                </a:lnTo>
                <a:lnTo>
                  <a:pt x="2740152" y="0"/>
                </a:lnTo>
                <a:lnTo>
                  <a:pt x="407797" y="0"/>
                </a:lnTo>
              </a:path>
            </a:pathLst>
          </a:custGeom>
          <a:ln w="31750">
            <a:solidFill>
              <a:srgbClr val="663300"/>
            </a:solidFill>
          </a:ln>
        </p:spPr>
        <p:txBody>
          <a:bodyPr wrap="square" lIns="0" tIns="0" rIns="0" bIns="0" rtlCol="0"/>
          <a:lstStyle/>
          <a:p>
            <a:endParaRPr/>
          </a:p>
        </p:txBody>
      </p:sp>
      <p:pic>
        <p:nvPicPr>
          <p:cNvPr id="23" name="bg object 23"/>
          <p:cNvPicPr/>
          <p:nvPr/>
        </p:nvPicPr>
        <p:blipFill>
          <a:blip r:embed="rId3" cstate="print"/>
          <a:stretch>
            <a:fillRect/>
          </a:stretch>
        </p:blipFill>
        <p:spPr>
          <a:xfrm>
            <a:off x="4094734" y="6942683"/>
            <a:ext cx="180098" cy="233959"/>
          </a:xfrm>
          <a:prstGeom prst="rect">
            <a:avLst/>
          </a:prstGeom>
        </p:spPr>
      </p:pic>
      <p:pic>
        <p:nvPicPr>
          <p:cNvPr id="24" name="bg object 24"/>
          <p:cNvPicPr/>
          <p:nvPr/>
        </p:nvPicPr>
        <p:blipFill>
          <a:blip r:embed="rId4" cstate="print"/>
          <a:stretch>
            <a:fillRect/>
          </a:stretch>
        </p:blipFill>
        <p:spPr>
          <a:xfrm>
            <a:off x="3691127" y="701039"/>
            <a:ext cx="3509771" cy="5298948"/>
          </a:xfrm>
          <a:prstGeom prst="rect">
            <a:avLst/>
          </a:prstGeom>
        </p:spPr>
      </p:pic>
      <p:sp>
        <p:nvSpPr>
          <p:cNvPr id="25" name="bg object 25"/>
          <p:cNvSpPr/>
          <p:nvPr/>
        </p:nvSpPr>
        <p:spPr>
          <a:xfrm>
            <a:off x="3648455" y="657986"/>
            <a:ext cx="3445510" cy="5234305"/>
          </a:xfrm>
          <a:custGeom>
            <a:avLst/>
            <a:gdLst/>
            <a:ahLst/>
            <a:cxnLst/>
            <a:rect l="l" t="t" r="r" b="b"/>
            <a:pathLst>
              <a:path w="3445509" h="5234305">
                <a:moveTo>
                  <a:pt x="3445002" y="0"/>
                </a:moveTo>
                <a:lnTo>
                  <a:pt x="0" y="0"/>
                </a:lnTo>
                <a:lnTo>
                  <a:pt x="0" y="5233924"/>
                </a:lnTo>
                <a:lnTo>
                  <a:pt x="3014345" y="5233924"/>
                </a:lnTo>
                <a:lnTo>
                  <a:pt x="3445002" y="4579620"/>
                </a:lnTo>
                <a:lnTo>
                  <a:pt x="3445002" y="0"/>
                </a:lnTo>
                <a:close/>
              </a:path>
            </a:pathLst>
          </a:custGeom>
          <a:solidFill>
            <a:srgbClr val="FFFF66"/>
          </a:solidFill>
        </p:spPr>
        <p:txBody>
          <a:bodyPr wrap="square" lIns="0" tIns="0" rIns="0" bIns="0" rtlCol="0"/>
          <a:lstStyle/>
          <a:p>
            <a:endParaRPr/>
          </a:p>
        </p:txBody>
      </p:sp>
      <p:sp>
        <p:nvSpPr>
          <p:cNvPr id="26" name="bg object 26"/>
          <p:cNvSpPr/>
          <p:nvPr/>
        </p:nvSpPr>
        <p:spPr>
          <a:xfrm>
            <a:off x="6662801" y="5237606"/>
            <a:ext cx="431165" cy="654685"/>
          </a:xfrm>
          <a:custGeom>
            <a:avLst/>
            <a:gdLst/>
            <a:ahLst/>
            <a:cxnLst/>
            <a:rect l="l" t="t" r="r" b="b"/>
            <a:pathLst>
              <a:path w="431165" h="654685">
                <a:moveTo>
                  <a:pt x="430656" y="0"/>
                </a:moveTo>
                <a:lnTo>
                  <a:pt x="372364" y="40298"/>
                </a:lnTo>
                <a:lnTo>
                  <a:pt x="318746" y="69357"/>
                </a:lnTo>
                <a:lnTo>
                  <a:pt x="270092" y="87439"/>
                </a:lnTo>
                <a:lnTo>
                  <a:pt x="226695" y="94805"/>
                </a:lnTo>
                <a:lnTo>
                  <a:pt x="188846" y="91717"/>
                </a:lnTo>
                <a:lnTo>
                  <a:pt x="156837" y="78438"/>
                </a:lnTo>
                <a:lnTo>
                  <a:pt x="130959" y="55229"/>
                </a:lnTo>
                <a:lnTo>
                  <a:pt x="111505" y="22351"/>
                </a:lnTo>
                <a:lnTo>
                  <a:pt x="0" y="654303"/>
                </a:lnTo>
                <a:lnTo>
                  <a:pt x="430656" y="0"/>
                </a:lnTo>
                <a:close/>
              </a:path>
            </a:pathLst>
          </a:custGeom>
          <a:solidFill>
            <a:srgbClr val="CDCD52"/>
          </a:solidFill>
        </p:spPr>
        <p:txBody>
          <a:bodyPr wrap="square" lIns="0" tIns="0" rIns="0" bIns="0" rtlCol="0"/>
          <a:lstStyle/>
          <a:p>
            <a:endParaRPr/>
          </a:p>
        </p:txBody>
      </p:sp>
      <p:sp>
        <p:nvSpPr>
          <p:cNvPr id="27" name="bg object 27"/>
          <p:cNvSpPr/>
          <p:nvPr/>
        </p:nvSpPr>
        <p:spPr>
          <a:xfrm>
            <a:off x="3648455" y="657986"/>
            <a:ext cx="3445510" cy="5234305"/>
          </a:xfrm>
          <a:custGeom>
            <a:avLst/>
            <a:gdLst/>
            <a:ahLst/>
            <a:cxnLst/>
            <a:rect l="l" t="t" r="r" b="b"/>
            <a:pathLst>
              <a:path w="3445509" h="5234305">
                <a:moveTo>
                  <a:pt x="0" y="0"/>
                </a:moveTo>
                <a:lnTo>
                  <a:pt x="0" y="5233924"/>
                </a:lnTo>
                <a:lnTo>
                  <a:pt x="3014345" y="5233924"/>
                </a:lnTo>
                <a:lnTo>
                  <a:pt x="3445002" y="4579620"/>
                </a:lnTo>
                <a:lnTo>
                  <a:pt x="3445002" y="0"/>
                </a:lnTo>
                <a:lnTo>
                  <a:pt x="0" y="0"/>
                </a:lnTo>
                <a:close/>
              </a:path>
              <a:path w="3445509" h="5234305">
                <a:moveTo>
                  <a:pt x="3014345" y="5233924"/>
                </a:moveTo>
                <a:lnTo>
                  <a:pt x="3125851" y="4601972"/>
                </a:lnTo>
                <a:lnTo>
                  <a:pt x="3145304" y="4634849"/>
                </a:lnTo>
                <a:lnTo>
                  <a:pt x="3171182" y="4658058"/>
                </a:lnTo>
                <a:lnTo>
                  <a:pt x="3203191" y="4671337"/>
                </a:lnTo>
                <a:lnTo>
                  <a:pt x="3241040" y="4674425"/>
                </a:lnTo>
                <a:lnTo>
                  <a:pt x="3284437" y="4667059"/>
                </a:lnTo>
                <a:lnTo>
                  <a:pt x="3333091" y="4648977"/>
                </a:lnTo>
                <a:lnTo>
                  <a:pt x="3386709" y="4619918"/>
                </a:lnTo>
                <a:lnTo>
                  <a:pt x="3445002" y="4579620"/>
                </a:lnTo>
              </a:path>
            </a:pathLst>
          </a:custGeom>
          <a:ln w="63500">
            <a:solidFill>
              <a:srgbClr val="1E1B5D"/>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1" i="0">
                <a:solidFill>
                  <a:srgbClr val="1E1B5D"/>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560945" cy="10692765"/>
          </a:xfrm>
          <a:custGeom>
            <a:avLst/>
            <a:gdLst/>
            <a:ahLst/>
            <a:cxnLst/>
            <a:rect l="l" t="t" r="r" b="b"/>
            <a:pathLst>
              <a:path w="7560945" h="10692765">
                <a:moveTo>
                  <a:pt x="7560564" y="0"/>
                </a:moveTo>
                <a:lnTo>
                  <a:pt x="0" y="0"/>
                </a:lnTo>
                <a:lnTo>
                  <a:pt x="0" y="10692380"/>
                </a:lnTo>
                <a:lnTo>
                  <a:pt x="7560564" y="10692380"/>
                </a:lnTo>
                <a:lnTo>
                  <a:pt x="7560564" y="0"/>
                </a:lnTo>
                <a:close/>
              </a:path>
            </a:pathLst>
          </a:custGeom>
          <a:solidFill>
            <a:srgbClr val="FFE67E"/>
          </a:solidFill>
        </p:spPr>
        <p:txBody>
          <a:bodyPr wrap="square" lIns="0" tIns="0" rIns="0" bIns="0" rtlCol="0"/>
          <a:lstStyle/>
          <a:p>
            <a:endParaRPr/>
          </a:p>
        </p:txBody>
      </p:sp>
      <p:sp>
        <p:nvSpPr>
          <p:cNvPr id="2" name="Holder 2"/>
          <p:cNvSpPr>
            <a:spLocks noGrp="1"/>
          </p:cNvSpPr>
          <p:nvPr>
            <p:ph type="title"/>
          </p:nvPr>
        </p:nvSpPr>
        <p:spPr>
          <a:xfrm>
            <a:off x="582295" y="439572"/>
            <a:ext cx="6398259" cy="4312920"/>
          </a:xfrm>
          <a:prstGeom prst="rect">
            <a:avLst/>
          </a:prstGeom>
        </p:spPr>
        <p:txBody>
          <a:bodyPr wrap="square" lIns="0" tIns="0" rIns="0" bIns="0">
            <a:spAutoFit/>
          </a:bodyPr>
          <a:lstStyle>
            <a:lvl1pPr>
              <a:defRPr sz="5500" b="1" i="0">
                <a:solidFill>
                  <a:srgbClr val="1E1B5D"/>
                </a:solidFill>
                <a:latin typeface="Calibri"/>
                <a:cs typeface="Calibri"/>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6/13/2022</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www.ashleyhighschool.com/" TargetMode="External"/><Relationship Id="rId7" Type="http://schemas.openxmlformats.org/officeDocument/2006/relationships/image" Target="../media/image7.png"/><Relationship Id="rId2" Type="http://schemas.openxmlformats.org/officeDocument/2006/relationships/hyperlink" Target="mailto:headofschool@ashleyhighschool.co.uk"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hyperlink" Target="http://www.aqa.org.uk/subjects/history/gcse/history-8145/specification-at-a-glance" TargetMode="External"/><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www.wjec.co.uk/qualifications/humanities/" TargetMode="External"/><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dofe.org/what-is-dofe/" TargetMode="External"/><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hyperlink" Target="http://www.dofe.org/what-is-dof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shleyschool.com/subject/art.php" TargetMode="External"/><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hyperlink" Target="http://www.wjec.co.uk/qualifications/creative-media-and-"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asdan.org.uk/courses/programmes/animal-" TargetMode="External"/><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edexcel.com/homecookingskills" TargetMode="External"/><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wjec.co.uk/qualifications/preparing-for-work/" TargetMode="External"/><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openawards.org.uk" TargetMode="External"/><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qualifications.pearson.com/en/qualifications/" TargetMode="External"/><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hyperlink" Target="http://www.asdan.org.uk/courses/programmes/gardening-short-" TargetMode="External"/><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asdan.org.uk/courses/programmes/construction" TargetMode="External"/><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www.jcq.org.uk/exams-office/access-arrangements-and-special-consideration"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png"/><Relationship Id="rId16"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hyperlink" Target="http://www.ashleyschool.com/subject/english.php" TargetMode="External"/><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www.ashleyschool.com/subject/maths.php" TargetMode="External"/><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hyperlink" Target="http://www.wjec.co.uk/qualifications/mathematics/mathematics-entry-pathways/" TargetMode="External"/><Relationship Id="rId4" Type="http://schemas.openxmlformats.org/officeDocument/2006/relationships/hyperlink" Target="http://www.aqa.org.uk/subjects/mathematics/gcse/mathematics-83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aqa.org.uk/subjects/science" TargetMode="External"/><Relationship Id="rId2" Type="http://schemas.openxmlformats.org/officeDocument/2006/relationships/hyperlink" Target="http://www.ashleyschool.com/subject/science" TargetMode="Externa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hyperlink" Target="http://www.ashleyschool.com/subject/ict.php" TargetMode="External"/><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hyperlink" Target="http://www.wjec.co.uk/qualifications/ict/ict-entry-pathway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5.xml"/><Relationship Id="rId6" Type="http://schemas.openxmlformats.org/officeDocument/2006/relationships/image" Target="../media/image51.jpeg"/><Relationship Id="rId5" Type="http://schemas.openxmlformats.org/officeDocument/2006/relationships/image" Target="../media/image50.jpg"/><Relationship Id="rId4"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59834" y="439572"/>
            <a:ext cx="3220720" cy="4312920"/>
          </a:xfrm>
          <a:prstGeom prst="rect">
            <a:avLst/>
          </a:prstGeom>
        </p:spPr>
        <p:txBody>
          <a:bodyPr vert="horz" wrap="square" lIns="0" tIns="38735" rIns="0" bIns="0" rtlCol="0">
            <a:spAutoFit/>
          </a:bodyPr>
          <a:lstStyle/>
          <a:p>
            <a:pPr marL="12065" marR="5080" indent="-635" algn="ctr">
              <a:lnSpc>
                <a:spcPct val="127099"/>
              </a:lnSpc>
              <a:spcBef>
                <a:spcPts val="305"/>
              </a:spcBef>
            </a:pPr>
            <a:r>
              <a:rPr spc="-25" dirty="0"/>
              <a:t>Core </a:t>
            </a:r>
            <a:r>
              <a:rPr spc="-20" dirty="0"/>
              <a:t> </a:t>
            </a:r>
            <a:r>
              <a:rPr spc="-10" dirty="0"/>
              <a:t>Curri</a:t>
            </a:r>
            <a:r>
              <a:rPr spc="5" dirty="0"/>
              <a:t>c</a:t>
            </a:r>
            <a:r>
              <a:rPr spc="-5" dirty="0"/>
              <a:t>ulum  &amp; </a:t>
            </a:r>
            <a:r>
              <a:rPr spc="-15" dirty="0"/>
              <a:t>Options </a:t>
            </a:r>
            <a:r>
              <a:rPr spc="-10" dirty="0"/>
              <a:t> </a:t>
            </a:r>
            <a:r>
              <a:rPr spc="-5" dirty="0" smtClean="0"/>
              <a:t>202</a:t>
            </a:r>
            <a:r>
              <a:rPr lang="en-GB" spc="-5" dirty="0" smtClean="0"/>
              <a:t>2</a:t>
            </a:r>
            <a:r>
              <a:rPr spc="-5" dirty="0" smtClean="0"/>
              <a:t>-2</a:t>
            </a:r>
            <a:r>
              <a:rPr lang="en-GB" spc="-5" dirty="0" smtClean="0"/>
              <a:t>3</a:t>
            </a:r>
            <a:endParaRPr spc="-5" dirty="0"/>
          </a:p>
        </p:txBody>
      </p:sp>
      <p:sp>
        <p:nvSpPr>
          <p:cNvPr id="3" name="object 3"/>
          <p:cNvSpPr txBox="1"/>
          <p:nvPr/>
        </p:nvSpPr>
        <p:spPr>
          <a:xfrm>
            <a:off x="4432172" y="6809613"/>
            <a:ext cx="2637155" cy="2737485"/>
          </a:xfrm>
          <a:prstGeom prst="rect">
            <a:avLst/>
          </a:prstGeom>
        </p:spPr>
        <p:txBody>
          <a:bodyPr vert="horz" wrap="square" lIns="0" tIns="12065" rIns="0" bIns="0" rtlCol="0">
            <a:spAutoFit/>
          </a:bodyPr>
          <a:lstStyle/>
          <a:p>
            <a:pPr marL="12700">
              <a:lnSpc>
                <a:spcPct val="100000"/>
              </a:lnSpc>
              <a:spcBef>
                <a:spcPts val="95"/>
              </a:spcBef>
            </a:pPr>
            <a:r>
              <a:rPr sz="1000" spc="-10" dirty="0">
                <a:solidFill>
                  <a:srgbClr val="1E1B5D"/>
                </a:solidFill>
                <a:latin typeface="Calibri"/>
                <a:cs typeface="Calibri"/>
              </a:rPr>
              <a:t>For</a:t>
            </a:r>
            <a:r>
              <a:rPr sz="1000" dirty="0">
                <a:solidFill>
                  <a:srgbClr val="1E1B5D"/>
                </a:solidFill>
                <a:latin typeface="Calibri"/>
                <a:cs typeface="Calibri"/>
              </a:rPr>
              <a:t> </a:t>
            </a:r>
            <a:r>
              <a:rPr sz="1000" spc="-5" dirty="0">
                <a:solidFill>
                  <a:srgbClr val="1E1B5D"/>
                </a:solidFill>
                <a:latin typeface="Calibri"/>
                <a:cs typeface="Calibri"/>
              </a:rPr>
              <a:t>Further</a:t>
            </a:r>
            <a:r>
              <a:rPr sz="1000" dirty="0">
                <a:solidFill>
                  <a:srgbClr val="1E1B5D"/>
                </a:solidFill>
                <a:latin typeface="Calibri"/>
                <a:cs typeface="Calibri"/>
              </a:rPr>
              <a:t> </a:t>
            </a:r>
            <a:r>
              <a:rPr sz="1000" spc="-5" dirty="0">
                <a:solidFill>
                  <a:srgbClr val="1E1B5D"/>
                </a:solidFill>
                <a:latin typeface="Calibri"/>
                <a:cs typeface="Calibri"/>
              </a:rPr>
              <a:t>Information</a:t>
            </a:r>
            <a:r>
              <a:rPr sz="1000" dirty="0">
                <a:solidFill>
                  <a:srgbClr val="1E1B5D"/>
                </a:solidFill>
                <a:latin typeface="Calibri"/>
                <a:cs typeface="Calibri"/>
              </a:rPr>
              <a:t> </a:t>
            </a:r>
            <a:r>
              <a:rPr sz="1000" spc="-5" dirty="0">
                <a:solidFill>
                  <a:srgbClr val="1E1B5D"/>
                </a:solidFill>
                <a:latin typeface="Calibri"/>
                <a:cs typeface="Calibri"/>
              </a:rPr>
              <a:t>Please Contact</a:t>
            </a:r>
            <a:r>
              <a:rPr sz="1000" dirty="0">
                <a:solidFill>
                  <a:srgbClr val="1E1B5D"/>
                </a:solidFill>
                <a:latin typeface="Calibri"/>
                <a:cs typeface="Calibri"/>
              </a:rPr>
              <a:t> </a:t>
            </a:r>
            <a:r>
              <a:rPr sz="1000" spc="10" dirty="0">
                <a:solidFill>
                  <a:srgbClr val="1E1B5D"/>
                </a:solidFill>
                <a:latin typeface="Calibri"/>
                <a:cs typeface="Calibri"/>
              </a:rPr>
              <a:t>:-</a:t>
            </a:r>
            <a:endParaRPr sz="1000" dirty="0">
              <a:latin typeface="Calibri"/>
              <a:cs typeface="Calibri"/>
            </a:endParaRPr>
          </a:p>
          <a:p>
            <a:pPr marL="12700">
              <a:lnSpc>
                <a:spcPct val="100000"/>
              </a:lnSpc>
              <a:spcBef>
                <a:spcPts val="850"/>
              </a:spcBef>
            </a:pPr>
            <a:r>
              <a:rPr lang="en-GB" sz="1000" spc="-5" dirty="0" smtClean="0">
                <a:solidFill>
                  <a:srgbClr val="1E1B5D"/>
                </a:solidFill>
                <a:latin typeface="Calibri"/>
                <a:cs typeface="Calibri"/>
              </a:rPr>
              <a:t>Diane Wilson </a:t>
            </a:r>
            <a:r>
              <a:rPr sz="1000" spc="-5" dirty="0" smtClean="0">
                <a:solidFill>
                  <a:srgbClr val="1E1B5D"/>
                </a:solidFill>
                <a:latin typeface="Calibri"/>
                <a:cs typeface="Calibri"/>
              </a:rPr>
              <a:t>—</a:t>
            </a:r>
            <a:r>
              <a:rPr sz="1000" spc="-5" dirty="0">
                <a:solidFill>
                  <a:srgbClr val="1E1B5D"/>
                </a:solidFill>
                <a:latin typeface="Calibri"/>
                <a:cs typeface="Calibri"/>
              </a:rPr>
              <a:t>Assistant</a:t>
            </a:r>
            <a:r>
              <a:rPr sz="1000" spc="-10" dirty="0">
                <a:solidFill>
                  <a:srgbClr val="1E1B5D"/>
                </a:solidFill>
                <a:latin typeface="Calibri"/>
                <a:cs typeface="Calibri"/>
              </a:rPr>
              <a:t> </a:t>
            </a:r>
            <a:r>
              <a:rPr sz="1000" spc="-5" dirty="0">
                <a:solidFill>
                  <a:srgbClr val="1E1B5D"/>
                </a:solidFill>
                <a:latin typeface="Calibri"/>
                <a:cs typeface="Calibri"/>
              </a:rPr>
              <a:t>Head</a:t>
            </a:r>
            <a:r>
              <a:rPr sz="1000" dirty="0">
                <a:solidFill>
                  <a:srgbClr val="1E1B5D"/>
                </a:solidFill>
                <a:latin typeface="Calibri"/>
                <a:cs typeface="Calibri"/>
              </a:rPr>
              <a:t> </a:t>
            </a:r>
            <a:r>
              <a:rPr sz="1000" spc="-5" dirty="0">
                <a:solidFill>
                  <a:srgbClr val="1E1B5D"/>
                </a:solidFill>
                <a:latin typeface="Calibri"/>
                <a:cs typeface="Calibri"/>
              </a:rPr>
              <a:t>Teacher</a:t>
            </a:r>
            <a:endParaRPr sz="1000" dirty="0">
              <a:latin typeface="Calibri"/>
              <a:cs typeface="Calibri"/>
            </a:endParaRPr>
          </a:p>
          <a:p>
            <a:pPr>
              <a:lnSpc>
                <a:spcPct val="100000"/>
              </a:lnSpc>
            </a:pPr>
            <a:endParaRPr sz="1000" dirty="0">
              <a:latin typeface="Calibri"/>
              <a:cs typeface="Calibri"/>
            </a:endParaRPr>
          </a:p>
          <a:p>
            <a:pPr>
              <a:lnSpc>
                <a:spcPct val="100000"/>
              </a:lnSpc>
            </a:pPr>
            <a:endParaRPr sz="950" dirty="0">
              <a:latin typeface="Calibri"/>
              <a:cs typeface="Calibri"/>
            </a:endParaRPr>
          </a:p>
          <a:p>
            <a:pPr marL="220979" marR="1369060">
              <a:lnSpc>
                <a:spcPct val="120800"/>
              </a:lnSpc>
            </a:pPr>
            <a:r>
              <a:rPr sz="1200" spc="-5" dirty="0">
                <a:solidFill>
                  <a:srgbClr val="1E1B5D"/>
                </a:solidFill>
                <a:latin typeface="Calibri"/>
                <a:cs typeface="Calibri"/>
              </a:rPr>
              <a:t>Cawfield</a:t>
            </a:r>
            <a:r>
              <a:rPr sz="1200" spc="-50" dirty="0">
                <a:solidFill>
                  <a:srgbClr val="1E1B5D"/>
                </a:solidFill>
                <a:latin typeface="Calibri"/>
                <a:cs typeface="Calibri"/>
              </a:rPr>
              <a:t> </a:t>
            </a:r>
            <a:r>
              <a:rPr sz="1200" spc="-5" dirty="0">
                <a:solidFill>
                  <a:srgbClr val="1E1B5D"/>
                </a:solidFill>
                <a:latin typeface="Calibri"/>
                <a:cs typeface="Calibri"/>
              </a:rPr>
              <a:t>Avenue </a:t>
            </a:r>
            <a:r>
              <a:rPr sz="1200" spc="-254" dirty="0">
                <a:solidFill>
                  <a:srgbClr val="1E1B5D"/>
                </a:solidFill>
                <a:latin typeface="Calibri"/>
                <a:cs typeface="Calibri"/>
              </a:rPr>
              <a:t> </a:t>
            </a:r>
            <a:r>
              <a:rPr sz="1200" dirty="0">
                <a:solidFill>
                  <a:srgbClr val="1E1B5D"/>
                </a:solidFill>
                <a:latin typeface="Calibri"/>
                <a:cs typeface="Calibri"/>
              </a:rPr>
              <a:t>Widnes</a:t>
            </a:r>
            <a:endParaRPr sz="1200" dirty="0">
              <a:latin typeface="Calibri"/>
              <a:cs typeface="Calibri"/>
            </a:endParaRPr>
          </a:p>
          <a:p>
            <a:pPr marL="220979">
              <a:lnSpc>
                <a:spcPct val="100000"/>
              </a:lnSpc>
              <a:spcBef>
                <a:spcPts val="315"/>
              </a:spcBef>
            </a:pPr>
            <a:r>
              <a:rPr sz="1200" spc="-5" dirty="0">
                <a:solidFill>
                  <a:srgbClr val="1E1B5D"/>
                </a:solidFill>
                <a:latin typeface="Calibri"/>
                <a:cs typeface="Calibri"/>
              </a:rPr>
              <a:t>Cheshire</a:t>
            </a:r>
            <a:endParaRPr sz="1200" dirty="0">
              <a:latin typeface="Calibri"/>
              <a:cs typeface="Calibri"/>
            </a:endParaRPr>
          </a:p>
          <a:p>
            <a:pPr marL="220979">
              <a:lnSpc>
                <a:spcPct val="100000"/>
              </a:lnSpc>
              <a:spcBef>
                <a:spcPts val="300"/>
              </a:spcBef>
            </a:pPr>
            <a:r>
              <a:rPr sz="1200" dirty="0">
                <a:solidFill>
                  <a:srgbClr val="1E1B5D"/>
                </a:solidFill>
                <a:latin typeface="Calibri"/>
                <a:cs typeface="Calibri"/>
              </a:rPr>
              <a:t>WA87HG</a:t>
            </a:r>
            <a:endParaRPr sz="1200" dirty="0">
              <a:latin typeface="Calibri"/>
              <a:cs typeface="Calibri"/>
            </a:endParaRPr>
          </a:p>
          <a:p>
            <a:pPr>
              <a:lnSpc>
                <a:spcPct val="100000"/>
              </a:lnSpc>
            </a:pPr>
            <a:endParaRPr sz="1700" dirty="0">
              <a:latin typeface="Calibri"/>
              <a:cs typeface="Calibri"/>
            </a:endParaRPr>
          </a:p>
          <a:p>
            <a:pPr marL="220979">
              <a:lnSpc>
                <a:spcPct val="100000"/>
              </a:lnSpc>
            </a:pPr>
            <a:r>
              <a:rPr sz="1200" spc="-5" dirty="0">
                <a:solidFill>
                  <a:srgbClr val="1E1B5D"/>
                </a:solidFill>
                <a:latin typeface="Calibri"/>
                <a:cs typeface="Calibri"/>
              </a:rPr>
              <a:t>Phone:</a:t>
            </a:r>
            <a:r>
              <a:rPr sz="1200" spc="-15" dirty="0">
                <a:solidFill>
                  <a:srgbClr val="1E1B5D"/>
                </a:solidFill>
                <a:latin typeface="Calibri"/>
                <a:cs typeface="Calibri"/>
              </a:rPr>
              <a:t> </a:t>
            </a:r>
            <a:r>
              <a:rPr sz="1200" spc="-5" dirty="0">
                <a:solidFill>
                  <a:srgbClr val="1E1B5D"/>
                </a:solidFill>
                <a:latin typeface="Calibri"/>
                <a:cs typeface="Calibri"/>
              </a:rPr>
              <a:t>0151 424</a:t>
            </a:r>
            <a:r>
              <a:rPr sz="1200" spc="-15" dirty="0">
                <a:solidFill>
                  <a:srgbClr val="1E1B5D"/>
                </a:solidFill>
                <a:latin typeface="Calibri"/>
                <a:cs typeface="Calibri"/>
              </a:rPr>
              <a:t> </a:t>
            </a:r>
            <a:r>
              <a:rPr sz="1200" spc="-5" dirty="0">
                <a:solidFill>
                  <a:srgbClr val="1E1B5D"/>
                </a:solidFill>
                <a:latin typeface="Calibri"/>
                <a:cs typeface="Calibri"/>
              </a:rPr>
              <a:t>4892</a:t>
            </a:r>
            <a:endParaRPr sz="1200" dirty="0">
              <a:latin typeface="Calibri"/>
              <a:cs typeface="Calibri"/>
            </a:endParaRPr>
          </a:p>
          <a:p>
            <a:pPr marL="220979">
              <a:lnSpc>
                <a:spcPct val="100000"/>
              </a:lnSpc>
              <a:spcBef>
                <a:spcPts val="300"/>
              </a:spcBef>
            </a:pPr>
            <a:r>
              <a:rPr sz="1200" spc="-5" dirty="0">
                <a:solidFill>
                  <a:srgbClr val="1E1B5D"/>
                </a:solidFill>
                <a:latin typeface="Calibri"/>
                <a:cs typeface="Calibri"/>
              </a:rPr>
              <a:t>E-mail:</a:t>
            </a:r>
            <a:endParaRPr sz="1200" dirty="0">
              <a:latin typeface="Calibri"/>
              <a:cs typeface="Calibri"/>
            </a:endParaRPr>
          </a:p>
          <a:p>
            <a:pPr marL="220979" marR="5080">
              <a:lnSpc>
                <a:spcPct val="120800"/>
              </a:lnSpc>
              <a:spcBef>
                <a:spcPts val="15"/>
              </a:spcBef>
            </a:pPr>
            <a:r>
              <a:rPr sz="1200" spc="-5" dirty="0">
                <a:solidFill>
                  <a:srgbClr val="1E1B5D"/>
                </a:solidFill>
                <a:latin typeface="Calibri"/>
                <a:cs typeface="Calibri"/>
                <a:hlinkClick r:id="rId2"/>
              </a:rPr>
              <a:t>headofschool@ashleyhighschool.co.uk </a:t>
            </a:r>
            <a:r>
              <a:rPr sz="1200" spc="-260" dirty="0">
                <a:solidFill>
                  <a:srgbClr val="1E1B5D"/>
                </a:solidFill>
                <a:latin typeface="Calibri"/>
                <a:cs typeface="Calibri"/>
              </a:rPr>
              <a:t> </a:t>
            </a:r>
            <a:r>
              <a:rPr sz="1200" spc="-5" dirty="0">
                <a:solidFill>
                  <a:srgbClr val="1E1B5D"/>
                </a:solidFill>
                <a:latin typeface="Calibri"/>
                <a:cs typeface="Calibri"/>
                <a:hlinkClick r:id="rId3"/>
              </a:rPr>
              <a:t>www.ashleyhighschool.com</a:t>
            </a:r>
            <a:endParaRPr sz="1200" dirty="0">
              <a:latin typeface="Calibri"/>
              <a:cs typeface="Calibri"/>
            </a:endParaRPr>
          </a:p>
        </p:txBody>
      </p:sp>
      <p:grpSp>
        <p:nvGrpSpPr>
          <p:cNvPr id="4" name="object 4"/>
          <p:cNvGrpSpPr/>
          <p:nvPr/>
        </p:nvGrpSpPr>
        <p:grpSpPr>
          <a:xfrm>
            <a:off x="-9525" y="15824"/>
            <a:ext cx="3476625" cy="10686415"/>
            <a:chOff x="-9525" y="15824"/>
            <a:chExt cx="3476625" cy="10686415"/>
          </a:xfrm>
        </p:grpSpPr>
        <p:sp>
          <p:nvSpPr>
            <p:cNvPr id="5" name="object 5"/>
            <p:cNvSpPr/>
            <p:nvPr/>
          </p:nvSpPr>
          <p:spPr>
            <a:xfrm>
              <a:off x="0" y="25349"/>
              <a:ext cx="3457575" cy="10667365"/>
            </a:xfrm>
            <a:custGeom>
              <a:avLst/>
              <a:gdLst/>
              <a:ahLst/>
              <a:cxnLst/>
              <a:rect l="l" t="t" r="r" b="b"/>
              <a:pathLst>
                <a:path w="3457575" h="10667365">
                  <a:moveTo>
                    <a:pt x="3457104" y="10667031"/>
                  </a:moveTo>
                  <a:lnTo>
                    <a:pt x="3457104" y="0"/>
                  </a:lnTo>
                  <a:lnTo>
                    <a:pt x="0" y="0"/>
                  </a:lnTo>
                  <a:lnTo>
                    <a:pt x="0" y="10667031"/>
                  </a:lnTo>
                  <a:lnTo>
                    <a:pt x="3457104" y="10667031"/>
                  </a:lnTo>
                  <a:close/>
                </a:path>
              </a:pathLst>
            </a:custGeom>
            <a:solidFill>
              <a:srgbClr val="1E1B5D"/>
            </a:solidFill>
          </p:spPr>
          <p:txBody>
            <a:bodyPr wrap="square" lIns="0" tIns="0" rIns="0" bIns="0" rtlCol="0"/>
            <a:lstStyle/>
            <a:p>
              <a:endParaRPr/>
            </a:p>
          </p:txBody>
        </p:sp>
        <p:sp>
          <p:nvSpPr>
            <p:cNvPr id="6" name="object 6"/>
            <p:cNvSpPr/>
            <p:nvPr/>
          </p:nvSpPr>
          <p:spPr>
            <a:xfrm>
              <a:off x="0" y="25349"/>
              <a:ext cx="3457575" cy="10667365"/>
            </a:xfrm>
            <a:custGeom>
              <a:avLst/>
              <a:gdLst/>
              <a:ahLst/>
              <a:cxnLst/>
              <a:rect l="l" t="t" r="r" b="b"/>
              <a:pathLst>
                <a:path w="3457575" h="10667365">
                  <a:moveTo>
                    <a:pt x="3457104" y="10667031"/>
                  </a:moveTo>
                  <a:lnTo>
                    <a:pt x="3457104" y="0"/>
                  </a:lnTo>
                  <a:lnTo>
                    <a:pt x="0" y="0"/>
                  </a:lnTo>
                </a:path>
              </a:pathLst>
            </a:custGeom>
            <a:ln w="19050">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1649095" y="8436457"/>
              <a:ext cx="1628520" cy="1793113"/>
            </a:xfrm>
            <a:prstGeom prst="rect">
              <a:avLst/>
            </a:prstGeom>
          </p:spPr>
        </p:pic>
        <p:sp>
          <p:nvSpPr>
            <p:cNvPr id="8" name="object 8"/>
            <p:cNvSpPr/>
            <p:nvPr/>
          </p:nvSpPr>
          <p:spPr>
            <a:xfrm>
              <a:off x="1649095" y="8436457"/>
              <a:ext cx="1628775" cy="1793239"/>
            </a:xfrm>
            <a:custGeom>
              <a:avLst/>
              <a:gdLst/>
              <a:ahLst/>
              <a:cxnLst/>
              <a:rect l="l" t="t" r="r" b="b"/>
              <a:pathLst>
                <a:path w="1628775" h="1793240">
                  <a:moveTo>
                    <a:pt x="0" y="1793113"/>
                  </a:moveTo>
                  <a:lnTo>
                    <a:pt x="1628520" y="1793113"/>
                  </a:lnTo>
                  <a:lnTo>
                    <a:pt x="1628520" y="0"/>
                  </a:lnTo>
                  <a:lnTo>
                    <a:pt x="0" y="0"/>
                  </a:lnTo>
                  <a:lnTo>
                    <a:pt x="0" y="1793113"/>
                  </a:lnTo>
                  <a:close/>
                </a:path>
              </a:pathLst>
            </a:custGeom>
            <a:ln w="6350">
              <a:solidFill>
                <a:srgbClr val="F1F1F1"/>
              </a:solidFill>
            </a:ln>
          </p:spPr>
          <p:txBody>
            <a:bodyPr wrap="square" lIns="0" tIns="0" rIns="0" bIns="0" rtlCol="0"/>
            <a:lstStyle/>
            <a:p>
              <a:endParaRPr/>
            </a:p>
          </p:txBody>
        </p:sp>
        <p:pic>
          <p:nvPicPr>
            <p:cNvPr id="9" name="object 9"/>
            <p:cNvPicPr/>
            <p:nvPr/>
          </p:nvPicPr>
          <p:blipFill>
            <a:blip r:embed="rId5" cstate="print"/>
            <a:stretch>
              <a:fillRect/>
            </a:stretch>
          </p:blipFill>
          <p:spPr>
            <a:xfrm>
              <a:off x="194017" y="8445753"/>
              <a:ext cx="1448816" cy="1791576"/>
            </a:xfrm>
            <a:prstGeom prst="rect">
              <a:avLst/>
            </a:prstGeom>
          </p:spPr>
        </p:pic>
        <p:sp>
          <p:nvSpPr>
            <p:cNvPr id="10" name="object 10"/>
            <p:cNvSpPr/>
            <p:nvPr/>
          </p:nvSpPr>
          <p:spPr>
            <a:xfrm>
              <a:off x="194017" y="8445753"/>
              <a:ext cx="1449070" cy="1791970"/>
            </a:xfrm>
            <a:custGeom>
              <a:avLst/>
              <a:gdLst/>
              <a:ahLst/>
              <a:cxnLst/>
              <a:rect l="l" t="t" r="r" b="b"/>
              <a:pathLst>
                <a:path w="1449070" h="1791970">
                  <a:moveTo>
                    <a:pt x="0" y="1791589"/>
                  </a:moveTo>
                  <a:lnTo>
                    <a:pt x="1448816" y="1791589"/>
                  </a:lnTo>
                  <a:lnTo>
                    <a:pt x="1448816" y="0"/>
                  </a:lnTo>
                  <a:lnTo>
                    <a:pt x="0" y="0"/>
                  </a:lnTo>
                  <a:lnTo>
                    <a:pt x="0" y="1791589"/>
                  </a:lnTo>
                  <a:close/>
                </a:path>
              </a:pathLst>
            </a:custGeom>
            <a:ln w="6350">
              <a:solidFill>
                <a:srgbClr val="F1F1F1"/>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132587" y="2723387"/>
              <a:ext cx="3288791" cy="1324355"/>
            </a:xfrm>
            <a:prstGeom prst="rect">
              <a:avLst/>
            </a:prstGeom>
          </p:spPr>
        </p:pic>
        <p:pic>
          <p:nvPicPr>
            <p:cNvPr id="12" name="object 12"/>
            <p:cNvPicPr/>
            <p:nvPr/>
          </p:nvPicPr>
          <p:blipFill>
            <a:blip r:embed="rId7" cstate="print"/>
            <a:stretch>
              <a:fillRect/>
            </a:stretch>
          </p:blipFill>
          <p:spPr>
            <a:xfrm>
              <a:off x="77417" y="2654934"/>
              <a:ext cx="3273932" cy="1309624"/>
            </a:xfrm>
            <a:prstGeom prst="rect">
              <a:avLst/>
            </a:prstGeom>
          </p:spPr>
        </p:pic>
        <p:sp>
          <p:nvSpPr>
            <p:cNvPr id="13" name="object 13"/>
            <p:cNvSpPr/>
            <p:nvPr/>
          </p:nvSpPr>
          <p:spPr>
            <a:xfrm>
              <a:off x="77417" y="2654934"/>
              <a:ext cx="3274060" cy="1310005"/>
            </a:xfrm>
            <a:custGeom>
              <a:avLst/>
              <a:gdLst/>
              <a:ahLst/>
              <a:cxnLst/>
              <a:rect l="l" t="t" r="r" b="b"/>
              <a:pathLst>
                <a:path w="3274060" h="1310004">
                  <a:moveTo>
                    <a:pt x="218263" y="0"/>
                  </a:moveTo>
                  <a:lnTo>
                    <a:pt x="168220" y="5768"/>
                  </a:lnTo>
                  <a:lnTo>
                    <a:pt x="122280" y="22197"/>
                  </a:lnTo>
                  <a:lnTo>
                    <a:pt x="81754" y="47976"/>
                  </a:lnTo>
                  <a:lnTo>
                    <a:pt x="47952" y="81789"/>
                  </a:lnTo>
                  <a:lnTo>
                    <a:pt x="22185" y="122325"/>
                  </a:lnTo>
                  <a:lnTo>
                    <a:pt x="5764" y="168270"/>
                  </a:lnTo>
                  <a:lnTo>
                    <a:pt x="0" y="218313"/>
                  </a:lnTo>
                  <a:lnTo>
                    <a:pt x="0" y="1091310"/>
                  </a:lnTo>
                  <a:lnTo>
                    <a:pt x="5764" y="1141393"/>
                  </a:lnTo>
                  <a:lnTo>
                    <a:pt x="22185" y="1187354"/>
                  </a:lnTo>
                  <a:lnTo>
                    <a:pt x="47952" y="1227887"/>
                  </a:lnTo>
                  <a:lnTo>
                    <a:pt x="81754" y="1261687"/>
                  </a:lnTo>
                  <a:lnTo>
                    <a:pt x="122280" y="1287448"/>
                  </a:lnTo>
                  <a:lnTo>
                    <a:pt x="168220" y="1303862"/>
                  </a:lnTo>
                  <a:lnTo>
                    <a:pt x="218263" y="1309624"/>
                  </a:lnTo>
                  <a:lnTo>
                    <a:pt x="3055672" y="1309624"/>
                  </a:lnTo>
                  <a:lnTo>
                    <a:pt x="3105714" y="1303862"/>
                  </a:lnTo>
                  <a:lnTo>
                    <a:pt x="3151659" y="1287448"/>
                  </a:lnTo>
                  <a:lnTo>
                    <a:pt x="3192195" y="1261687"/>
                  </a:lnTo>
                  <a:lnTo>
                    <a:pt x="3226009" y="1227887"/>
                  </a:lnTo>
                  <a:lnTo>
                    <a:pt x="3251787" y="1187354"/>
                  </a:lnTo>
                  <a:lnTo>
                    <a:pt x="3268216" y="1141393"/>
                  </a:lnTo>
                  <a:lnTo>
                    <a:pt x="3273985" y="1091310"/>
                  </a:lnTo>
                  <a:lnTo>
                    <a:pt x="3273985" y="218313"/>
                  </a:lnTo>
                  <a:lnTo>
                    <a:pt x="3268216" y="168270"/>
                  </a:lnTo>
                  <a:lnTo>
                    <a:pt x="3251787" y="122325"/>
                  </a:lnTo>
                  <a:lnTo>
                    <a:pt x="3226009" y="81789"/>
                  </a:lnTo>
                  <a:lnTo>
                    <a:pt x="3192195" y="47976"/>
                  </a:lnTo>
                  <a:lnTo>
                    <a:pt x="3151659" y="22197"/>
                  </a:lnTo>
                  <a:lnTo>
                    <a:pt x="3105714" y="5768"/>
                  </a:lnTo>
                  <a:lnTo>
                    <a:pt x="3055672" y="0"/>
                  </a:lnTo>
                  <a:lnTo>
                    <a:pt x="218263" y="0"/>
                  </a:lnTo>
                </a:path>
              </a:pathLst>
            </a:custGeom>
            <a:ln w="25400">
              <a:solidFill>
                <a:srgbClr val="A28566"/>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441591" y="7042784"/>
              <a:ext cx="2688463" cy="1274064"/>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124" y="438454"/>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08730" y="1048257"/>
            <a:ext cx="66103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HI</a:t>
            </a:r>
            <a:r>
              <a:rPr sz="1400" b="1" spc="-20" dirty="0">
                <a:solidFill>
                  <a:srgbClr val="1E1B5D"/>
                </a:solidFill>
                <a:latin typeface="Calibri"/>
                <a:cs typeface="Calibri"/>
              </a:rPr>
              <a:t>S</a:t>
            </a:r>
            <a:r>
              <a:rPr sz="1400" b="1" spc="-40" dirty="0">
                <a:solidFill>
                  <a:srgbClr val="1E1B5D"/>
                </a:solidFill>
                <a:latin typeface="Calibri"/>
                <a:cs typeface="Calibri"/>
              </a:rPr>
              <a:t>T</a:t>
            </a:r>
            <a:r>
              <a:rPr sz="1400" b="1" spc="-5" dirty="0">
                <a:solidFill>
                  <a:srgbClr val="1E1B5D"/>
                </a:solidFill>
                <a:latin typeface="Calibri"/>
                <a:cs typeface="Calibri"/>
              </a:rPr>
              <a:t>O</a:t>
            </a:r>
            <a:r>
              <a:rPr sz="1400" b="1" spc="-40" dirty="0">
                <a:solidFill>
                  <a:srgbClr val="1E1B5D"/>
                </a:solidFill>
                <a:latin typeface="Calibri"/>
                <a:cs typeface="Calibri"/>
              </a:rPr>
              <a:t>R</a:t>
            </a:r>
            <a:r>
              <a:rPr sz="1400" b="1" dirty="0">
                <a:solidFill>
                  <a:srgbClr val="1E1B5D"/>
                </a:solidFill>
                <a:latin typeface="Calibri"/>
                <a:cs typeface="Calibri"/>
              </a:rPr>
              <a:t>Y</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633474088"/>
              </p:ext>
            </p:extLst>
          </p:nvPr>
        </p:nvGraphicFramePr>
        <p:xfrm>
          <a:off x="752297" y="1851278"/>
          <a:ext cx="5984240" cy="7348220"/>
        </p:xfrm>
        <a:graphic>
          <a:graphicData uri="http://schemas.openxmlformats.org/drawingml/2006/table">
            <a:tbl>
              <a:tblPr firstRow="1" bandRow="1">
                <a:tableStyleId>{2D5ABB26-0587-4C30-8999-92F81FD0307C}</a:tableStyleId>
              </a:tblPr>
              <a:tblGrid>
                <a:gridCol w="1325880">
                  <a:extLst>
                    <a:ext uri="{9D8B030D-6E8A-4147-A177-3AD203B41FA5}">
                      <a16:colId xmlns:a16="http://schemas.microsoft.com/office/drawing/2014/main" val="20000"/>
                    </a:ext>
                  </a:extLst>
                </a:gridCol>
                <a:gridCol w="4658360">
                  <a:extLst>
                    <a:ext uri="{9D8B030D-6E8A-4147-A177-3AD203B41FA5}">
                      <a16:colId xmlns:a16="http://schemas.microsoft.com/office/drawing/2014/main" val="20001"/>
                    </a:ext>
                  </a:extLst>
                </a:gridCol>
              </a:tblGrid>
              <a:tr h="518795">
                <a:tc>
                  <a:txBody>
                    <a:bodyPr/>
                    <a:lstStyle/>
                    <a:p>
                      <a:pPr>
                        <a:lnSpc>
                          <a:spcPct val="100000"/>
                        </a:lnSpc>
                        <a:spcBef>
                          <a:spcPts val="5"/>
                        </a:spcBef>
                      </a:pPr>
                      <a:endParaRPr sz="11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
                        </a:spcBef>
                      </a:pPr>
                      <a:endParaRPr sz="1100">
                        <a:latin typeface="Times New Roman"/>
                        <a:cs typeface="Times New Roman"/>
                      </a:endParaRPr>
                    </a:p>
                    <a:p>
                      <a:pPr marL="73025">
                        <a:lnSpc>
                          <a:spcPct val="100000"/>
                        </a:lnSpc>
                      </a:pPr>
                      <a:r>
                        <a:rPr sz="1200" dirty="0">
                          <a:latin typeface="Calibri"/>
                          <a:cs typeface="Calibri"/>
                        </a:rPr>
                        <a:t>AQA</a:t>
                      </a:r>
                      <a:endParaRPr sz="120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96596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250">
                        <a:latin typeface="Times New Roman"/>
                        <a:cs typeface="Times New Roman"/>
                      </a:endParaRPr>
                    </a:p>
                    <a:p>
                      <a:pPr algn="ctr">
                        <a:lnSpc>
                          <a:spcPct val="100000"/>
                        </a:lnSpc>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a:latin typeface="Times New Roman"/>
                        <a:cs typeface="Times New Roman"/>
                      </a:endParaRPr>
                    </a:p>
                    <a:p>
                      <a:pPr>
                        <a:lnSpc>
                          <a:spcPct val="100000"/>
                        </a:lnSpc>
                      </a:pPr>
                      <a:endParaRPr sz="1650">
                        <a:latin typeface="Times New Roman"/>
                        <a:cs typeface="Times New Roman"/>
                      </a:endParaRPr>
                    </a:p>
                    <a:p>
                      <a:pPr marL="73025" marR="76200">
                        <a:lnSpc>
                          <a:spcPct val="101699"/>
                        </a:lnSpc>
                      </a:pPr>
                      <a:r>
                        <a:rPr sz="1200" spc="-5" dirty="0">
                          <a:latin typeface="Calibri"/>
                          <a:cs typeface="Calibri"/>
                        </a:rPr>
                        <a:t>GCSE</a:t>
                      </a:r>
                      <a:r>
                        <a:rPr sz="1200" spc="5" dirty="0">
                          <a:latin typeface="Calibri"/>
                          <a:cs typeface="Calibri"/>
                        </a:rPr>
                        <a:t> </a:t>
                      </a:r>
                      <a:r>
                        <a:rPr sz="1200" spc="-5" dirty="0">
                          <a:latin typeface="Calibri"/>
                          <a:cs typeface="Calibri"/>
                        </a:rPr>
                        <a:t>history</a:t>
                      </a:r>
                      <a:r>
                        <a:rPr sz="1200" spc="-15" dirty="0">
                          <a:latin typeface="Calibri"/>
                          <a:cs typeface="Calibri"/>
                        </a:rPr>
                        <a:t> </a:t>
                      </a:r>
                      <a:r>
                        <a:rPr sz="1200" dirty="0">
                          <a:latin typeface="Calibri"/>
                          <a:cs typeface="Calibri"/>
                        </a:rPr>
                        <a:t>is</a:t>
                      </a:r>
                      <a:r>
                        <a:rPr sz="1200" spc="5" dirty="0">
                          <a:latin typeface="Calibri"/>
                          <a:cs typeface="Calibri"/>
                        </a:rPr>
                        <a:t> </a:t>
                      </a:r>
                      <a:r>
                        <a:rPr sz="1200" dirty="0">
                          <a:latin typeface="Calibri"/>
                          <a:cs typeface="Calibri"/>
                        </a:rPr>
                        <a:t>a</a:t>
                      </a:r>
                      <a:r>
                        <a:rPr sz="1200" spc="-10" dirty="0">
                          <a:latin typeface="Calibri"/>
                          <a:cs typeface="Calibri"/>
                        </a:rPr>
                        <a:t> </a:t>
                      </a:r>
                      <a:r>
                        <a:rPr sz="1200" spc="-5" dirty="0">
                          <a:latin typeface="Calibri"/>
                          <a:cs typeface="Calibri"/>
                        </a:rPr>
                        <a:t>two</a:t>
                      </a:r>
                      <a:r>
                        <a:rPr sz="1200" spc="10" dirty="0">
                          <a:latin typeface="Calibri"/>
                          <a:cs typeface="Calibri"/>
                        </a:rPr>
                        <a:t> </a:t>
                      </a:r>
                      <a:r>
                        <a:rPr sz="1200" spc="-5" dirty="0">
                          <a:latin typeface="Calibri"/>
                          <a:cs typeface="Calibri"/>
                        </a:rPr>
                        <a:t>year</a:t>
                      </a:r>
                      <a:r>
                        <a:rPr sz="1200" spc="5" dirty="0">
                          <a:latin typeface="Calibri"/>
                          <a:cs typeface="Calibri"/>
                        </a:rPr>
                        <a:t> </a:t>
                      </a:r>
                      <a:r>
                        <a:rPr sz="1200" spc="-5" dirty="0">
                          <a:latin typeface="Calibri"/>
                          <a:cs typeface="Calibri"/>
                        </a:rPr>
                        <a:t>course </a:t>
                      </a:r>
                      <a:r>
                        <a:rPr sz="1200" dirty="0">
                          <a:latin typeface="Calibri"/>
                          <a:cs typeface="Calibri"/>
                        </a:rPr>
                        <a:t>at</a:t>
                      </a:r>
                      <a:r>
                        <a:rPr sz="1200" spc="-5" dirty="0">
                          <a:latin typeface="Calibri"/>
                          <a:cs typeface="Calibri"/>
                        </a:rPr>
                        <a:t> the</a:t>
                      </a:r>
                      <a:r>
                        <a:rPr sz="1200" spc="10" dirty="0">
                          <a:latin typeface="Calibri"/>
                          <a:cs typeface="Calibri"/>
                        </a:rPr>
                        <a:t> </a:t>
                      </a:r>
                      <a:r>
                        <a:rPr sz="1200" spc="-5" dirty="0">
                          <a:latin typeface="Calibri"/>
                          <a:cs typeface="Calibri"/>
                        </a:rPr>
                        <a:t>end of</a:t>
                      </a:r>
                      <a:r>
                        <a:rPr sz="1200" dirty="0">
                          <a:latin typeface="Calibri"/>
                          <a:cs typeface="Calibri"/>
                        </a:rPr>
                        <a:t> </a:t>
                      </a:r>
                      <a:r>
                        <a:rPr sz="1200" spc="-5" dirty="0">
                          <a:latin typeface="Calibri"/>
                          <a:cs typeface="Calibri"/>
                        </a:rPr>
                        <a:t>which</a:t>
                      </a:r>
                      <a:r>
                        <a:rPr sz="1200" spc="5" dirty="0">
                          <a:latin typeface="Calibri"/>
                          <a:cs typeface="Calibri"/>
                        </a:rPr>
                        <a:t> </a:t>
                      </a:r>
                      <a:r>
                        <a:rPr sz="1200" spc="-5" dirty="0">
                          <a:latin typeface="Calibri"/>
                          <a:cs typeface="Calibri"/>
                        </a:rPr>
                        <a:t>pupils</a:t>
                      </a:r>
                      <a:r>
                        <a:rPr sz="1200" spc="5" dirty="0">
                          <a:latin typeface="Calibri"/>
                          <a:cs typeface="Calibri"/>
                        </a:rPr>
                        <a:t> </a:t>
                      </a:r>
                      <a:r>
                        <a:rPr sz="1200" spc="-5" dirty="0">
                          <a:latin typeface="Calibri"/>
                          <a:cs typeface="Calibri"/>
                        </a:rPr>
                        <a:t>are</a:t>
                      </a:r>
                      <a:r>
                        <a:rPr sz="1200" spc="5" dirty="0">
                          <a:latin typeface="Calibri"/>
                          <a:cs typeface="Calibri"/>
                        </a:rPr>
                        <a:t> </a:t>
                      </a:r>
                      <a:r>
                        <a:rPr sz="1200" spc="-5" dirty="0">
                          <a:latin typeface="Calibri"/>
                          <a:cs typeface="Calibri"/>
                        </a:rPr>
                        <a:t>awarded </a:t>
                      </a:r>
                      <a:r>
                        <a:rPr sz="1200" spc="-254" dirty="0">
                          <a:latin typeface="Calibri"/>
                          <a:cs typeface="Calibri"/>
                        </a:rPr>
                        <a:t> </a:t>
                      </a:r>
                      <a:r>
                        <a:rPr sz="1200" dirty="0">
                          <a:latin typeface="Calibri"/>
                          <a:cs typeface="Calibri"/>
                        </a:rPr>
                        <a:t>a </a:t>
                      </a:r>
                      <a:r>
                        <a:rPr sz="1200" spc="-5" dirty="0">
                          <a:latin typeface="Calibri"/>
                          <a:cs typeface="Calibri"/>
                        </a:rPr>
                        <a:t>nationally</a:t>
                      </a:r>
                      <a:r>
                        <a:rPr sz="1200" dirty="0">
                          <a:latin typeface="Calibri"/>
                          <a:cs typeface="Calibri"/>
                        </a:rPr>
                        <a:t> </a:t>
                      </a:r>
                      <a:r>
                        <a:rPr sz="1200" spc="-5" dirty="0">
                          <a:latin typeface="Calibri"/>
                          <a:cs typeface="Calibri"/>
                        </a:rPr>
                        <a:t>recognised</a:t>
                      </a:r>
                      <a:r>
                        <a:rPr sz="1200" dirty="0">
                          <a:latin typeface="Calibri"/>
                          <a:cs typeface="Calibri"/>
                        </a:rPr>
                        <a:t> </a:t>
                      </a:r>
                      <a:r>
                        <a:rPr sz="1200" spc="-5" dirty="0">
                          <a:latin typeface="Calibri"/>
                          <a:cs typeface="Calibri"/>
                        </a:rPr>
                        <a:t>qualification</a:t>
                      </a:r>
                      <a:r>
                        <a:rPr sz="1200" spc="10" dirty="0">
                          <a:latin typeface="Calibri"/>
                          <a:cs typeface="Calibri"/>
                        </a:rPr>
                        <a:t> </a:t>
                      </a:r>
                      <a:r>
                        <a:rPr sz="1200" spc="-5" dirty="0">
                          <a:latin typeface="Calibri"/>
                          <a:cs typeface="Calibri"/>
                        </a:rPr>
                        <a:t>with</a:t>
                      </a:r>
                      <a:r>
                        <a:rPr sz="1200" dirty="0">
                          <a:latin typeface="Calibri"/>
                          <a:cs typeface="Calibri"/>
                        </a:rPr>
                        <a:t> </a:t>
                      </a:r>
                      <a:r>
                        <a:rPr sz="1200" spc="-5" dirty="0">
                          <a:latin typeface="Calibri"/>
                          <a:cs typeface="Calibri"/>
                        </a:rPr>
                        <a:t>marks</a:t>
                      </a:r>
                      <a:r>
                        <a:rPr sz="1200" spc="5" dirty="0">
                          <a:latin typeface="Calibri"/>
                          <a:cs typeface="Calibri"/>
                        </a:rPr>
                        <a:t> </a:t>
                      </a:r>
                      <a:r>
                        <a:rPr sz="1200" spc="-5" dirty="0">
                          <a:latin typeface="Calibri"/>
                          <a:cs typeface="Calibri"/>
                        </a:rPr>
                        <a:t>ranging </a:t>
                      </a:r>
                      <a:r>
                        <a:rPr sz="1200" dirty="0">
                          <a:latin typeface="Calibri"/>
                          <a:cs typeface="Calibri"/>
                        </a:rPr>
                        <a:t>from</a:t>
                      </a:r>
                      <a:r>
                        <a:rPr sz="1200" spc="-5" dirty="0">
                          <a:latin typeface="Calibri"/>
                          <a:cs typeface="Calibri"/>
                        </a:rPr>
                        <a:t> </a:t>
                      </a:r>
                      <a:r>
                        <a:rPr sz="1200" dirty="0">
                          <a:latin typeface="Calibri"/>
                          <a:cs typeface="Calibri"/>
                        </a:rPr>
                        <a:t>1-9.</a:t>
                      </a:r>
                      <a:r>
                        <a:rPr sz="1200" spc="10" dirty="0">
                          <a:latin typeface="Calibri"/>
                          <a:cs typeface="Calibri"/>
                        </a:rPr>
                        <a:t> </a:t>
                      </a:r>
                      <a:r>
                        <a:rPr sz="1200" spc="-5" dirty="0">
                          <a:latin typeface="Calibri"/>
                          <a:cs typeface="Calibri"/>
                        </a:rPr>
                        <a:t>The </a:t>
                      </a:r>
                      <a:r>
                        <a:rPr sz="1200" dirty="0">
                          <a:latin typeface="Calibri"/>
                          <a:cs typeface="Calibri"/>
                        </a:rPr>
                        <a:t> course aims to </a:t>
                      </a:r>
                      <a:r>
                        <a:rPr sz="1200" spc="-5" dirty="0">
                          <a:latin typeface="Calibri"/>
                          <a:cs typeface="Calibri"/>
                        </a:rPr>
                        <a:t>teach exciting </a:t>
                      </a:r>
                      <a:r>
                        <a:rPr sz="1200" dirty="0">
                          <a:latin typeface="Calibri"/>
                          <a:cs typeface="Calibri"/>
                        </a:rPr>
                        <a:t>new </a:t>
                      </a:r>
                      <a:r>
                        <a:rPr sz="1200" spc="-5" dirty="0">
                          <a:latin typeface="Calibri"/>
                          <a:cs typeface="Calibri"/>
                        </a:rPr>
                        <a:t>topics for </a:t>
                      </a:r>
                      <a:r>
                        <a:rPr sz="1200" dirty="0">
                          <a:latin typeface="Calibri"/>
                          <a:cs typeface="Calibri"/>
                        </a:rPr>
                        <a:t>today’s </a:t>
                      </a:r>
                      <a:r>
                        <a:rPr sz="1200" spc="-5" dirty="0">
                          <a:latin typeface="Calibri"/>
                          <a:cs typeface="Calibri"/>
                        </a:rPr>
                        <a:t>world that will reso- </a:t>
                      </a:r>
                      <a:r>
                        <a:rPr sz="1200" dirty="0">
                          <a:latin typeface="Calibri"/>
                          <a:cs typeface="Calibri"/>
                        </a:rPr>
                        <a:t> nate</a:t>
                      </a:r>
                      <a:r>
                        <a:rPr sz="1200" spc="5" dirty="0">
                          <a:latin typeface="Calibri"/>
                          <a:cs typeface="Calibri"/>
                        </a:rPr>
                        <a:t> </a:t>
                      </a:r>
                      <a:r>
                        <a:rPr sz="1200" spc="-5" dirty="0">
                          <a:latin typeface="Calibri"/>
                          <a:cs typeface="Calibri"/>
                        </a:rPr>
                        <a:t>with</a:t>
                      </a:r>
                      <a:r>
                        <a:rPr sz="1200" spc="15" dirty="0">
                          <a:latin typeface="Calibri"/>
                          <a:cs typeface="Calibri"/>
                        </a:rPr>
                        <a:t> </a:t>
                      </a:r>
                      <a:r>
                        <a:rPr sz="1200" spc="-5" dirty="0">
                          <a:latin typeface="Calibri"/>
                          <a:cs typeface="Calibri"/>
                        </a:rPr>
                        <a:t>students,</a:t>
                      </a:r>
                      <a:r>
                        <a:rPr sz="1200" spc="10" dirty="0">
                          <a:latin typeface="Calibri"/>
                          <a:cs typeface="Calibri"/>
                        </a:rPr>
                        <a:t> </a:t>
                      </a:r>
                      <a:r>
                        <a:rPr sz="1200" spc="-5" dirty="0">
                          <a:latin typeface="Calibri"/>
                          <a:cs typeface="Calibri"/>
                        </a:rPr>
                        <a:t>helping</a:t>
                      </a:r>
                      <a:r>
                        <a:rPr sz="1200" spc="20" dirty="0">
                          <a:latin typeface="Calibri"/>
                          <a:cs typeface="Calibri"/>
                        </a:rPr>
                        <a:t> </a:t>
                      </a:r>
                      <a:r>
                        <a:rPr sz="1200" spc="-5" dirty="0">
                          <a:latin typeface="Calibri"/>
                          <a:cs typeface="Calibri"/>
                        </a:rPr>
                        <a:t>them</a:t>
                      </a:r>
                      <a:r>
                        <a:rPr sz="1200" spc="25" dirty="0">
                          <a:latin typeface="Calibri"/>
                          <a:cs typeface="Calibri"/>
                        </a:rPr>
                        <a:t> </a:t>
                      </a:r>
                      <a:r>
                        <a:rPr sz="1200" spc="-5" dirty="0">
                          <a:latin typeface="Calibri"/>
                          <a:cs typeface="Calibri"/>
                        </a:rPr>
                        <a:t>gain</a:t>
                      </a:r>
                      <a:r>
                        <a:rPr sz="1200" spc="15" dirty="0">
                          <a:latin typeface="Calibri"/>
                          <a:cs typeface="Calibri"/>
                        </a:rPr>
                        <a:t> </a:t>
                      </a:r>
                      <a:r>
                        <a:rPr sz="1200" dirty="0">
                          <a:latin typeface="Calibri"/>
                          <a:cs typeface="Calibri"/>
                        </a:rPr>
                        <a:t>new</a:t>
                      </a:r>
                      <a:r>
                        <a:rPr sz="1200" spc="20" dirty="0">
                          <a:latin typeface="Calibri"/>
                          <a:cs typeface="Calibri"/>
                        </a:rPr>
                        <a:t> </a:t>
                      </a:r>
                      <a:r>
                        <a:rPr sz="1200" spc="-5" dirty="0">
                          <a:latin typeface="Calibri"/>
                          <a:cs typeface="Calibri"/>
                        </a:rPr>
                        <a:t>insights</a:t>
                      </a:r>
                      <a:r>
                        <a:rPr sz="1200" spc="20" dirty="0">
                          <a:latin typeface="Calibri"/>
                          <a:cs typeface="Calibri"/>
                        </a:rPr>
                        <a:t> </a:t>
                      </a:r>
                      <a:r>
                        <a:rPr sz="1200" spc="-5" dirty="0">
                          <a:latin typeface="Calibri"/>
                          <a:cs typeface="Calibri"/>
                        </a:rPr>
                        <a:t>into</a:t>
                      </a:r>
                      <a:r>
                        <a:rPr sz="1200" spc="2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world </a:t>
                      </a:r>
                      <a:r>
                        <a:rPr sz="1200" dirty="0">
                          <a:latin typeface="Calibri"/>
                          <a:cs typeface="Calibri"/>
                        </a:rPr>
                        <a:t> </a:t>
                      </a:r>
                      <a:r>
                        <a:rPr sz="1200" spc="-5" dirty="0">
                          <a:latin typeface="Calibri"/>
                          <a:cs typeface="Calibri"/>
                        </a:rPr>
                        <a:t>around</a:t>
                      </a:r>
                      <a:r>
                        <a:rPr sz="1200" spc="25" dirty="0">
                          <a:latin typeface="Calibri"/>
                          <a:cs typeface="Calibri"/>
                        </a:rPr>
                        <a:t> </a:t>
                      </a:r>
                      <a:r>
                        <a:rPr sz="1200" spc="-5" dirty="0">
                          <a:latin typeface="Calibri"/>
                          <a:cs typeface="Calibri"/>
                        </a:rPr>
                        <a:t>them.</a:t>
                      </a:r>
                      <a:r>
                        <a:rPr sz="1200" spc="35" dirty="0">
                          <a:latin typeface="Calibri"/>
                          <a:cs typeface="Calibri"/>
                        </a:rPr>
                        <a:t> </a:t>
                      </a:r>
                      <a:r>
                        <a:rPr sz="1200" dirty="0">
                          <a:latin typeface="Calibri"/>
                          <a:cs typeface="Calibri"/>
                        </a:rPr>
                        <a:t>This</a:t>
                      </a:r>
                      <a:r>
                        <a:rPr sz="1200" spc="25" dirty="0">
                          <a:latin typeface="Calibri"/>
                          <a:cs typeface="Calibri"/>
                        </a:rPr>
                        <a:t> </a:t>
                      </a:r>
                      <a:r>
                        <a:rPr sz="1200" spc="-5" dirty="0">
                          <a:latin typeface="Calibri"/>
                          <a:cs typeface="Calibri"/>
                        </a:rPr>
                        <a:t>GCSE</a:t>
                      </a:r>
                      <a:r>
                        <a:rPr sz="1200" spc="25" dirty="0">
                          <a:latin typeface="Calibri"/>
                          <a:cs typeface="Calibri"/>
                        </a:rPr>
                        <a:t> </a:t>
                      </a:r>
                      <a:r>
                        <a:rPr sz="1200" dirty="0">
                          <a:latin typeface="Calibri"/>
                          <a:cs typeface="Calibri"/>
                        </a:rPr>
                        <a:t>builds</a:t>
                      </a:r>
                      <a:r>
                        <a:rPr sz="1200" spc="25" dirty="0">
                          <a:latin typeface="Calibri"/>
                          <a:cs typeface="Calibri"/>
                        </a:rPr>
                        <a:t> </a:t>
                      </a:r>
                      <a:r>
                        <a:rPr sz="1200" spc="-5" dirty="0">
                          <a:latin typeface="Calibri"/>
                          <a:cs typeface="Calibri"/>
                        </a:rPr>
                        <a:t>on</a:t>
                      </a:r>
                      <a:r>
                        <a:rPr sz="1200" spc="30" dirty="0">
                          <a:latin typeface="Calibri"/>
                          <a:cs typeface="Calibri"/>
                        </a:rPr>
                        <a:t> </a:t>
                      </a:r>
                      <a:r>
                        <a:rPr sz="1200" spc="-5" dirty="0">
                          <a:latin typeface="Calibri"/>
                          <a:cs typeface="Calibri"/>
                        </a:rPr>
                        <a:t>the</a:t>
                      </a:r>
                      <a:r>
                        <a:rPr sz="1200" spc="35" dirty="0">
                          <a:latin typeface="Calibri"/>
                          <a:cs typeface="Calibri"/>
                        </a:rPr>
                        <a:t> </a:t>
                      </a:r>
                      <a:r>
                        <a:rPr sz="1200" spc="-5" dirty="0">
                          <a:latin typeface="Calibri"/>
                          <a:cs typeface="Calibri"/>
                        </a:rPr>
                        <a:t>skills</a:t>
                      </a:r>
                      <a:r>
                        <a:rPr sz="1200" spc="35" dirty="0">
                          <a:latin typeface="Calibri"/>
                          <a:cs typeface="Calibri"/>
                        </a:rPr>
                        <a:t> </a:t>
                      </a:r>
                      <a:r>
                        <a:rPr sz="1200" spc="-5" dirty="0">
                          <a:latin typeface="Calibri"/>
                          <a:cs typeface="Calibri"/>
                        </a:rPr>
                        <a:t>and</a:t>
                      </a:r>
                      <a:r>
                        <a:rPr sz="1200" spc="30" dirty="0">
                          <a:latin typeface="Calibri"/>
                          <a:cs typeface="Calibri"/>
                        </a:rPr>
                        <a:t> </a:t>
                      </a:r>
                      <a:r>
                        <a:rPr sz="1200" spc="-5" dirty="0">
                          <a:latin typeface="Calibri"/>
                          <a:cs typeface="Calibri"/>
                        </a:rPr>
                        <a:t>topics</a:t>
                      </a:r>
                      <a:r>
                        <a:rPr sz="1200" spc="30" dirty="0">
                          <a:latin typeface="Calibri"/>
                          <a:cs typeface="Calibri"/>
                        </a:rPr>
                        <a:t> </a:t>
                      </a:r>
                      <a:r>
                        <a:rPr sz="1200" dirty="0">
                          <a:latin typeface="Calibri"/>
                          <a:cs typeface="Calibri"/>
                        </a:rPr>
                        <a:t>at</a:t>
                      </a:r>
                      <a:r>
                        <a:rPr sz="1200" spc="30" dirty="0">
                          <a:latin typeface="Calibri"/>
                          <a:cs typeface="Calibri"/>
                        </a:rPr>
                        <a:t> </a:t>
                      </a:r>
                      <a:r>
                        <a:rPr sz="1200" dirty="0">
                          <a:latin typeface="Calibri"/>
                          <a:cs typeface="Calibri"/>
                        </a:rPr>
                        <a:t>Key</a:t>
                      </a:r>
                      <a:r>
                        <a:rPr sz="1200" spc="35" dirty="0">
                          <a:latin typeface="Calibri"/>
                          <a:cs typeface="Calibri"/>
                        </a:rPr>
                        <a:t> </a:t>
                      </a:r>
                      <a:r>
                        <a:rPr sz="1200" spc="-5" dirty="0">
                          <a:latin typeface="Calibri"/>
                          <a:cs typeface="Calibri"/>
                        </a:rPr>
                        <a:t>Stage</a:t>
                      </a:r>
                      <a:r>
                        <a:rPr sz="1200" spc="30" dirty="0">
                          <a:latin typeface="Calibri"/>
                          <a:cs typeface="Calibri"/>
                        </a:rPr>
                        <a:t> </a:t>
                      </a:r>
                      <a:r>
                        <a:rPr sz="1200" dirty="0">
                          <a:latin typeface="Calibri"/>
                          <a:cs typeface="Calibri"/>
                        </a:rPr>
                        <a:t>3, </a:t>
                      </a:r>
                      <a:r>
                        <a:rPr sz="1200" spc="5" dirty="0">
                          <a:latin typeface="Calibri"/>
                          <a:cs typeface="Calibri"/>
                        </a:rPr>
                        <a:t> </a:t>
                      </a:r>
                      <a:r>
                        <a:rPr sz="1200" dirty="0">
                          <a:latin typeface="Calibri"/>
                          <a:cs typeface="Calibri"/>
                        </a:rPr>
                        <a:t>the</a:t>
                      </a:r>
                      <a:r>
                        <a:rPr sz="1200" spc="-10" dirty="0">
                          <a:latin typeface="Calibri"/>
                          <a:cs typeface="Calibri"/>
                        </a:rPr>
                        <a:t> </a:t>
                      </a:r>
                      <a:r>
                        <a:rPr sz="1200" spc="-5" dirty="0">
                          <a:latin typeface="Calibri"/>
                          <a:cs typeface="Calibri"/>
                        </a:rPr>
                        <a:t>course </a:t>
                      </a:r>
                      <a:r>
                        <a:rPr sz="1200" dirty="0">
                          <a:latin typeface="Calibri"/>
                          <a:cs typeface="Calibri"/>
                        </a:rPr>
                        <a:t>also</a:t>
                      </a:r>
                      <a:r>
                        <a:rPr sz="1200" spc="10" dirty="0">
                          <a:latin typeface="Calibri"/>
                          <a:cs typeface="Calibri"/>
                        </a:rPr>
                        <a:t> </a:t>
                      </a:r>
                      <a:r>
                        <a:rPr sz="1200" spc="-5" dirty="0">
                          <a:latin typeface="Calibri"/>
                          <a:cs typeface="Calibri"/>
                        </a:rPr>
                        <a:t>aims</a:t>
                      </a:r>
                      <a:r>
                        <a:rPr sz="1200" dirty="0">
                          <a:latin typeface="Calibri"/>
                          <a:cs typeface="Calibri"/>
                        </a:rPr>
                        <a:t> </a:t>
                      </a:r>
                      <a:r>
                        <a:rPr sz="1200" spc="-5" dirty="0">
                          <a:latin typeface="Calibri"/>
                          <a:cs typeface="Calibri"/>
                        </a:rPr>
                        <a:t>to</a:t>
                      </a:r>
                      <a:r>
                        <a:rPr sz="1200" spc="10" dirty="0">
                          <a:latin typeface="Calibri"/>
                          <a:cs typeface="Calibri"/>
                        </a:rPr>
                        <a:t> </a:t>
                      </a:r>
                      <a:r>
                        <a:rPr sz="1200" spc="-5" dirty="0">
                          <a:latin typeface="Calibri"/>
                          <a:cs typeface="Calibri"/>
                        </a:rPr>
                        <a:t>equip</a:t>
                      </a:r>
                      <a:r>
                        <a:rPr sz="1200" dirty="0">
                          <a:latin typeface="Calibri"/>
                          <a:cs typeface="Calibri"/>
                        </a:rPr>
                        <a:t> </a:t>
                      </a:r>
                      <a:r>
                        <a:rPr sz="1200" spc="-5" dirty="0">
                          <a:latin typeface="Calibri"/>
                          <a:cs typeface="Calibri"/>
                        </a:rPr>
                        <a:t>students</a:t>
                      </a:r>
                      <a:r>
                        <a:rPr sz="1200" spc="-10" dirty="0">
                          <a:latin typeface="Calibri"/>
                          <a:cs typeface="Calibri"/>
                        </a:rPr>
                        <a:t> </a:t>
                      </a:r>
                      <a:r>
                        <a:rPr sz="1200" spc="-5" dirty="0">
                          <a:latin typeface="Calibri"/>
                          <a:cs typeface="Calibri"/>
                        </a:rPr>
                        <a:t>with</a:t>
                      </a:r>
                      <a:r>
                        <a:rPr sz="1200" dirty="0">
                          <a:latin typeface="Calibri"/>
                          <a:cs typeface="Calibri"/>
                        </a:rPr>
                        <a:t> </a:t>
                      </a:r>
                      <a:r>
                        <a:rPr sz="1200" spc="-5" dirty="0">
                          <a:latin typeface="Calibri"/>
                          <a:cs typeface="Calibri"/>
                        </a:rPr>
                        <a:t>essential</a:t>
                      </a:r>
                      <a:r>
                        <a:rPr sz="1200" spc="5" dirty="0">
                          <a:latin typeface="Calibri"/>
                          <a:cs typeface="Calibri"/>
                        </a:rPr>
                        <a:t> </a:t>
                      </a:r>
                      <a:r>
                        <a:rPr sz="1200" spc="-5" dirty="0">
                          <a:latin typeface="Calibri"/>
                          <a:cs typeface="Calibri"/>
                        </a:rPr>
                        <a:t>skills</a:t>
                      </a:r>
                      <a:r>
                        <a:rPr sz="1200" dirty="0">
                          <a:latin typeface="Calibri"/>
                          <a:cs typeface="Calibri"/>
                        </a:rPr>
                        <a:t> </a:t>
                      </a:r>
                      <a:r>
                        <a:rPr sz="1200" spc="-5" dirty="0">
                          <a:latin typeface="Calibri"/>
                          <a:cs typeface="Calibri"/>
                        </a:rPr>
                        <a:t>and</a:t>
                      </a:r>
                      <a:r>
                        <a:rPr sz="1200" dirty="0">
                          <a:latin typeface="Calibri"/>
                          <a:cs typeface="Calibri"/>
                        </a:rPr>
                        <a:t> </a:t>
                      </a:r>
                      <a:r>
                        <a:rPr sz="1200" spc="-5" dirty="0">
                          <a:latin typeface="Calibri"/>
                          <a:cs typeface="Calibri"/>
                        </a:rPr>
                        <a:t>prepare </a:t>
                      </a:r>
                      <a:r>
                        <a:rPr sz="1200" dirty="0">
                          <a:latin typeface="Calibri"/>
                          <a:cs typeface="Calibri"/>
                        </a:rPr>
                        <a:t> them</a:t>
                      </a:r>
                      <a:r>
                        <a:rPr sz="1200" spc="-10" dirty="0">
                          <a:latin typeface="Calibri"/>
                          <a:cs typeface="Calibri"/>
                        </a:rPr>
                        <a:t> </a:t>
                      </a:r>
                      <a:r>
                        <a:rPr sz="1200" spc="-5" dirty="0">
                          <a:latin typeface="Calibri"/>
                          <a:cs typeface="Calibri"/>
                        </a:rPr>
                        <a:t>for</a:t>
                      </a:r>
                      <a:r>
                        <a:rPr sz="1200" spc="5" dirty="0">
                          <a:latin typeface="Calibri"/>
                          <a:cs typeface="Calibri"/>
                        </a:rPr>
                        <a:t> </a:t>
                      </a:r>
                      <a:r>
                        <a:rPr sz="1200" spc="-5" dirty="0">
                          <a:latin typeface="Calibri"/>
                          <a:cs typeface="Calibri"/>
                        </a:rPr>
                        <a:t>further study.</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39966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400">
                        <a:latin typeface="Times New Roman"/>
                        <a:cs typeface="Times New Roman"/>
                      </a:endParaRPr>
                    </a:p>
                    <a:p>
                      <a:pPr marL="164465" marR="160655"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a:latin typeface="Times New Roman"/>
                        <a:cs typeface="Times New Roman"/>
                      </a:endParaRPr>
                    </a:p>
                    <a:p>
                      <a:pPr marL="73025">
                        <a:lnSpc>
                          <a:spcPct val="100000"/>
                        </a:lnSpc>
                        <a:spcBef>
                          <a:spcPts val="700"/>
                        </a:spcBef>
                      </a:pPr>
                      <a:r>
                        <a:rPr sz="1200" dirty="0">
                          <a:latin typeface="Calibri"/>
                          <a:cs typeface="Calibri"/>
                        </a:rPr>
                        <a:t>The</a:t>
                      </a:r>
                      <a:r>
                        <a:rPr sz="1200" spc="5" dirty="0">
                          <a:latin typeface="Calibri"/>
                          <a:cs typeface="Calibri"/>
                        </a:rPr>
                        <a:t> </a:t>
                      </a:r>
                      <a:r>
                        <a:rPr sz="1200" spc="-5" dirty="0">
                          <a:latin typeface="Calibri"/>
                          <a:cs typeface="Calibri"/>
                        </a:rPr>
                        <a:t>GCSE</a:t>
                      </a:r>
                      <a:r>
                        <a:rPr sz="1200" spc="-10" dirty="0">
                          <a:latin typeface="Calibri"/>
                          <a:cs typeface="Calibri"/>
                        </a:rPr>
                        <a:t> </a:t>
                      </a:r>
                      <a:r>
                        <a:rPr sz="1200" spc="-5" dirty="0">
                          <a:latin typeface="Calibri"/>
                          <a:cs typeface="Calibri"/>
                        </a:rPr>
                        <a:t>History</a:t>
                      </a:r>
                      <a:r>
                        <a:rPr sz="1200" dirty="0">
                          <a:latin typeface="Calibri"/>
                          <a:cs typeface="Calibri"/>
                        </a:rPr>
                        <a:t> </a:t>
                      </a:r>
                      <a:r>
                        <a:rPr sz="1200" spc="-5" dirty="0">
                          <a:latin typeface="Calibri"/>
                          <a:cs typeface="Calibri"/>
                        </a:rPr>
                        <a:t>content</a:t>
                      </a:r>
                      <a:r>
                        <a:rPr sz="1200" spc="5" dirty="0">
                          <a:latin typeface="Calibri"/>
                          <a:cs typeface="Calibri"/>
                        </a:rPr>
                        <a:t> </a:t>
                      </a:r>
                      <a:r>
                        <a:rPr sz="1200" spc="-5" dirty="0">
                          <a:latin typeface="Calibri"/>
                          <a:cs typeface="Calibri"/>
                        </a:rPr>
                        <a:t>comprises</a:t>
                      </a:r>
                      <a:r>
                        <a:rPr sz="1200" spc="10" dirty="0">
                          <a:latin typeface="Calibri"/>
                          <a:cs typeface="Calibri"/>
                        </a:rPr>
                        <a:t> </a:t>
                      </a:r>
                      <a:r>
                        <a:rPr sz="1200" spc="-5" dirty="0">
                          <a:latin typeface="Calibri"/>
                          <a:cs typeface="Calibri"/>
                        </a:rPr>
                        <a:t>of</a:t>
                      </a:r>
                      <a:r>
                        <a:rPr sz="1200" spc="27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following</a:t>
                      </a:r>
                      <a:r>
                        <a:rPr sz="1200" dirty="0">
                          <a:latin typeface="Calibri"/>
                          <a:cs typeface="Calibri"/>
                        </a:rPr>
                        <a:t> </a:t>
                      </a:r>
                      <a:r>
                        <a:rPr sz="1200" spc="-5" dirty="0">
                          <a:latin typeface="Calibri"/>
                          <a:cs typeface="Calibri"/>
                        </a:rPr>
                        <a:t>elements:</a:t>
                      </a:r>
                      <a:endParaRPr sz="1200">
                        <a:latin typeface="Calibri"/>
                        <a:cs typeface="Calibri"/>
                      </a:endParaRPr>
                    </a:p>
                    <a:p>
                      <a:pPr>
                        <a:lnSpc>
                          <a:spcPct val="100000"/>
                        </a:lnSpc>
                        <a:spcBef>
                          <a:spcPts val="25"/>
                        </a:spcBef>
                      </a:pPr>
                      <a:endParaRPr sz="1250">
                        <a:latin typeface="Times New Roman"/>
                        <a:cs typeface="Times New Roman"/>
                      </a:endParaRPr>
                    </a:p>
                    <a:p>
                      <a:pPr marL="530225" marR="237490" indent="-229235">
                        <a:lnSpc>
                          <a:spcPct val="101699"/>
                        </a:lnSpc>
                        <a:spcBef>
                          <a:spcPts val="5"/>
                        </a:spcBef>
                      </a:pPr>
                      <a:r>
                        <a:rPr sz="1200" dirty="0">
                          <a:latin typeface="Calibri"/>
                          <a:cs typeface="Calibri"/>
                        </a:rPr>
                        <a:t>One</a:t>
                      </a:r>
                      <a:r>
                        <a:rPr sz="1200" spc="10" dirty="0">
                          <a:latin typeface="Calibri"/>
                          <a:cs typeface="Calibri"/>
                        </a:rPr>
                        <a:t> </a:t>
                      </a:r>
                      <a:r>
                        <a:rPr sz="1200" spc="-5" dirty="0">
                          <a:latin typeface="Calibri"/>
                          <a:cs typeface="Calibri"/>
                        </a:rPr>
                        <a:t>period</a:t>
                      </a:r>
                      <a:r>
                        <a:rPr sz="1200" spc="5" dirty="0">
                          <a:latin typeface="Calibri"/>
                          <a:cs typeface="Calibri"/>
                        </a:rPr>
                        <a:t> </a:t>
                      </a:r>
                      <a:r>
                        <a:rPr sz="1200" spc="-5" dirty="0">
                          <a:latin typeface="Calibri"/>
                          <a:cs typeface="Calibri"/>
                        </a:rPr>
                        <a:t>study</a:t>
                      </a:r>
                      <a:r>
                        <a:rPr sz="1200" spc="10" dirty="0">
                          <a:latin typeface="Calibri"/>
                          <a:cs typeface="Calibri"/>
                        </a:rPr>
                        <a:t> </a:t>
                      </a:r>
                      <a:r>
                        <a:rPr sz="1200" i="1" spc="-5" dirty="0">
                          <a:latin typeface="Calibri"/>
                          <a:cs typeface="Calibri"/>
                        </a:rPr>
                        <a:t>(Germany,</a:t>
                      </a:r>
                      <a:r>
                        <a:rPr sz="1200" i="1" spc="10" dirty="0">
                          <a:latin typeface="Calibri"/>
                          <a:cs typeface="Calibri"/>
                        </a:rPr>
                        <a:t> </a:t>
                      </a:r>
                      <a:r>
                        <a:rPr sz="1200" i="1" spc="-5" dirty="0">
                          <a:latin typeface="Calibri"/>
                          <a:cs typeface="Calibri"/>
                        </a:rPr>
                        <a:t>1890-1945:</a:t>
                      </a:r>
                      <a:r>
                        <a:rPr sz="1200" i="1" spc="5" dirty="0">
                          <a:latin typeface="Calibri"/>
                          <a:cs typeface="Calibri"/>
                        </a:rPr>
                        <a:t> </a:t>
                      </a:r>
                      <a:r>
                        <a:rPr sz="1200" i="1" spc="-5" dirty="0">
                          <a:latin typeface="Calibri"/>
                          <a:cs typeface="Calibri"/>
                        </a:rPr>
                        <a:t>Democracy</a:t>
                      </a:r>
                      <a:r>
                        <a:rPr sz="1200" i="1" spc="15" dirty="0">
                          <a:latin typeface="Calibri"/>
                          <a:cs typeface="Calibri"/>
                        </a:rPr>
                        <a:t> </a:t>
                      </a:r>
                      <a:r>
                        <a:rPr sz="1200" i="1" spc="-5" dirty="0">
                          <a:latin typeface="Calibri"/>
                          <a:cs typeface="Calibri"/>
                        </a:rPr>
                        <a:t>and</a:t>
                      </a:r>
                      <a:r>
                        <a:rPr sz="1200" i="1" spc="5" dirty="0">
                          <a:latin typeface="Calibri"/>
                          <a:cs typeface="Calibri"/>
                        </a:rPr>
                        <a:t> </a:t>
                      </a:r>
                      <a:r>
                        <a:rPr sz="1200" i="1" spc="-5" dirty="0">
                          <a:latin typeface="Calibri"/>
                          <a:cs typeface="Calibri"/>
                        </a:rPr>
                        <a:t>Dictator- </a:t>
                      </a:r>
                      <a:r>
                        <a:rPr sz="1200" i="1" spc="-260" dirty="0">
                          <a:latin typeface="Calibri"/>
                          <a:cs typeface="Calibri"/>
                        </a:rPr>
                        <a:t> </a:t>
                      </a:r>
                      <a:r>
                        <a:rPr sz="1200" i="1" spc="-5" dirty="0">
                          <a:latin typeface="Calibri"/>
                          <a:cs typeface="Calibri"/>
                        </a:rPr>
                        <a:t>ship)</a:t>
                      </a:r>
                      <a:endParaRPr sz="1200">
                        <a:latin typeface="Calibri"/>
                        <a:cs typeface="Calibri"/>
                      </a:endParaRPr>
                    </a:p>
                    <a:p>
                      <a:pPr marL="301625">
                        <a:lnSpc>
                          <a:spcPct val="100000"/>
                        </a:lnSpc>
                        <a:spcBef>
                          <a:spcPts val="20"/>
                        </a:spcBef>
                      </a:pPr>
                      <a:r>
                        <a:rPr sz="1200" dirty="0">
                          <a:latin typeface="Calibri"/>
                          <a:cs typeface="Calibri"/>
                        </a:rPr>
                        <a:t>One </a:t>
                      </a:r>
                      <a:r>
                        <a:rPr sz="1200" spc="-5" dirty="0">
                          <a:latin typeface="Calibri"/>
                          <a:cs typeface="Calibri"/>
                        </a:rPr>
                        <a:t>thematic </a:t>
                      </a:r>
                      <a:r>
                        <a:rPr sz="1200" dirty="0">
                          <a:latin typeface="Calibri"/>
                          <a:cs typeface="Calibri"/>
                        </a:rPr>
                        <a:t>study</a:t>
                      </a:r>
                      <a:r>
                        <a:rPr sz="1200" spc="-15" dirty="0">
                          <a:latin typeface="Calibri"/>
                          <a:cs typeface="Calibri"/>
                        </a:rPr>
                        <a:t> </a:t>
                      </a:r>
                      <a:r>
                        <a:rPr sz="1200" i="1" spc="-5" dirty="0">
                          <a:latin typeface="Calibri"/>
                          <a:cs typeface="Calibri"/>
                        </a:rPr>
                        <a:t>(Conflict</a:t>
                      </a:r>
                      <a:r>
                        <a:rPr sz="1200" i="1" dirty="0">
                          <a:latin typeface="Calibri"/>
                          <a:cs typeface="Calibri"/>
                        </a:rPr>
                        <a:t> </a:t>
                      </a:r>
                      <a:r>
                        <a:rPr sz="1200" i="1" spc="-15" dirty="0">
                          <a:latin typeface="Calibri"/>
                          <a:cs typeface="Calibri"/>
                        </a:rPr>
                        <a:t>and</a:t>
                      </a:r>
                      <a:r>
                        <a:rPr sz="1200" i="1" spc="10" dirty="0">
                          <a:latin typeface="Calibri"/>
                          <a:cs typeface="Calibri"/>
                        </a:rPr>
                        <a:t> </a:t>
                      </a:r>
                      <a:r>
                        <a:rPr sz="1200" i="1" spc="5" dirty="0">
                          <a:latin typeface="Calibri"/>
                          <a:cs typeface="Calibri"/>
                        </a:rPr>
                        <a:t>tension,</a:t>
                      </a:r>
                      <a:r>
                        <a:rPr sz="1200" i="1" spc="-15" dirty="0">
                          <a:latin typeface="Calibri"/>
                          <a:cs typeface="Calibri"/>
                        </a:rPr>
                        <a:t> </a:t>
                      </a:r>
                      <a:r>
                        <a:rPr sz="1200" i="1" dirty="0">
                          <a:latin typeface="Calibri"/>
                          <a:cs typeface="Calibri"/>
                        </a:rPr>
                        <a:t>1918-1939)</a:t>
                      </a:r>
                      <a:endParaRPr sz="1200">
                        <a:latin typeface="Calibri"/>
                        <a:cs typeface="Calibri"/>
                      </a:endParaRPr>
                    </a:p>
                    <a:p>
                      <a:pPr marL="301625">
                        <a:lnSpc>
                          <a:spcPct val="100000"/>
                        </a:lnSpc>
                        <a:spcBef>
                          <a:spcPts val="25"/>
                        </a:spcBef>
                      </a:pPr>
                      <a:r>
                        <a:rPr sz="1200" spc="-5" dirty="0">
                          <a:latin typeface="Calibri"/>
                          <a:cs typeface="Calibri"/>
                        </a:rPr>
                        <a:t>One</a:t>
                      </a:r>
                      <a:r>
                        <a:rPr sz="1200" dirty="0">
                          <a:latin typeface="Calibri"/>
                          <a:cs typeface="Calibri"/>
                        </a:rPr>
                        <a:t> wider</a:t>
                      </a:r>
                      <a:r>
                        <a:rPr sz="1200" spc="-5" dirty="0">
                          <a:latin typeface="Calibri"/>
                          <a:cs typeface="Calibri"/>
                        </a:rPr>
                        <a:t> </a:t>
                      </a:r>
                      <a:r>
                        <a:rPr sz="1200" dirty="0">
                          <a:latin typeface="Calibri"/>
                          <a:cs typeface="Calibri"/>
                        </a:rPr>
                        <a:t>world </a:t>
                      </a:r>
                      <a:r>
                        <a:rPr sz="1200" spc="-5" dirty="0">
                          <a:latin typeface="Calibri"/>
                          <a:cs typeface="Calibri"/>
                        </a:rPr>
                        <a:t>depth</a:t>
                      </a:r>
                      <a:r>
                        <a:rPr sz="1200" dirty="0">
                          <a:latin typeface="Calibri"/>
                          <a:cs typeface="Calibri"/>
                        </a:rPr>
                        <a:t> study</a:t>
                      </a:r>
                      <a:r>
                        <a:rPr sz="1200" spc="-40" dirty="0">
                          <a:latin typeface="Calibri"/>
                          <a:cs typeface="Calibri"/>
                        </a:rPr>
                        <a:t> </a:t>
                      </a:r>
                      <a:r>
                        <a:rPr sz="1200" i="1" spc="-5" dirty="0">
                          <a:latin typeface="Calibri"/>
                          <a:cs typeface="Calibri"/>
                        </a:rPr>
                        <a:t>(Health</a:t>
                      </a:r>
                      <a:r>
                        <a:rPr sz="1200" i="1" spc="5" dirty="0">
                          <a:latin typeface="Calibri"/>
                          <a:cs typeface="Calibri"/>
                        </a:rPr>
                        <a:t> </a:t>
                      </a:r>
                      <a:r>
                        <a:rPr sz="1200" i="1" spc="-15" dirty="0">
                          <a:latin typeface="Calibri"/>
                          <a:cs typeface="Calibri"/>
                        </a:rPr>
                        <a:t>and</a:t>
                      </a:r>
                      <a:r>
                        <a:rPr sz="1200" i="1" spc="5" dirty="0">
                          <a:latin typeface="Calibri"/>
                          <a:cs typeface="Calibri"/>
                        </a:rPr>
                        <a:t> the</a:t>
                      </a:r>
                      <a:r>
                        <a:rPr sz="1200" i="1" spc="10" dirty="0">
                          <a:latin typeface="Calibri"/>
                          <a:cs typeface="Calibri"/>
                        </a:rPr>
                        <a:t> people:</a:t>
                      </a:r>
                      <a:r>
                        <a:rPr sz="1200" i="1" spc="5" dirty="0">
                          <a:latin typeface="Calibri"/>
                          <a:cs typeface="Calibri"/>
                        </a:rPr>
                        <a:t> </a:t>
                      </a:r>
                      <a:r>
                        <a:rPr sz="1200" i="1" spc="-5" dirty="0">
                          <a:latin typeface="Calibri"/>
                          <a:cs typeface="Calibri"/>
                        </a:rPr>
                        <a:t>c1000</a:t>
                      </a:r>
                      <a:r>
                        <a:rPr sz="1200" i="1" spc="-10" dirty="0">
                          <a:latin typeface="Calibri"/>
                          <a:cs typeface="Calibri"/>
                        </a:rPr>
                        <a:t> </a:t>
                      </a:r>
                      <a:r>
                        <a:rPr sz="1200" i="1" dirty="0">
                          <a:latin typeface="Calibri"/>
                          <a:cs typeface="Calibri"/>
                        </a:rPr>
                        <a:t>to</a:t>
                      </a:r>
                      <a:r>
                        <a:rPr sz="1200" i="1" spc="5" dirty="0">
                          <a:latin typeface="Calibri"/>
                          <a:cs typeface="Calibri"/>
                        </a:rPr>
                        <a:t> </a:t>
                      </a:r>
                      <a:r>
                        <a:rPr sz="1200" i="1" dirty="0">
                          <a:latin typeface="Calibri"/>
                          <a:cs typeface="Calibri"/>
                        </a:rPr>
                        <a:t>the</a:t>
                      </a:r>
                      <a:endParaRPr sz="1200">
                        <a:latin typeface="Calibri"/>
                        <a:cs typeface="Calibri"/>
                      </a:endParaRPr>
                    </a:p>
                    <a:p>
                      <a:pPr marL="530225">
                        <a:lnSpc>
                          <a:spcPct val="100000"/>
                        </a:lnSpc>
                        <a:spcBef>
                          <a:spcPts val="25"/>
                        </a:spcBef>
                      </a:pPr>
                      <a:r>
                        <a:rPr sz="1200" i="1" spc="-5" dirty="0">
                          <a:latin typeface="Calibri"/>
                          <a:cs typeface="Calibri"/>
                        </a:rPr>
                        <a:t>present</a:t>
                      </a:r>
                      <a:r>
                        <a:rPr sz="1200" i="1" spc="-20" dirty="0">
                          <a:latin typeface="Calibri"/>
                          <a:cs typeface="Calibri"/>
                        </a:rPr>
                        <a:t> </a:t>
                      </a:r>
                      <a:r>
                        <a:rPr sz="1200" i="1" spc="-5" dirty="0">
                          <a:latin typeface="Calibri"/>
                          <a:cs typeface="Calibri"/>
                        </a:rPr>
                        <a:t>day)</a:t>
                      </a:r>
                      <a:endParaRPr sz="1200">
                        <a:latin typeface="Calibri"/>
                        <a:cs typeface="Calibri"/>
                      </a:endParaRPr>
                    </a:p>
                    <a:p>
                      <a:pPr marL="530225" marR="133350" indent="-229235">
                        <a:lnSpc>
                          <a:spcPct val="101699"/>
                        </a:lnSpc>
                      </a:pPr>
                      <a:r>
                        <a:rPr sz="1200" dirty="0">
                          <a:latin typeface="Calibri"/>
                          <a:cs typeface="Calibri"/>
                        </a:rPr>
                        <a:t>One</a:t>
                      </a:r>
                      <a:r>
                        <a:rPr sz="1200" spc="10" dirty="0">
                          <a:latin typeface="Calibri"/>
                          <a:cs typeface="Calibri"/>
                        </a:rPr>
                        <a:t> </a:t>
                      </a:r>
                      <a:r>
                        <a:rPr sz="1200" spc="-5" dirty="0">
                          <a:latin typeface="Calibri"/>
                          <a:cs typeface="Calibri"/>
                        </a:rPr>
                        <a:t>British</a:t>
                      </a:r>
                      <a:r>
                        <a:rPr sz="1200" dirty="0">
                          <a:latin typeface="Calibri"/>
                          <a:cs typeface="Calibri"/>
                        </a:rPr>
                        <a:t> </a:t>
                      </a:r>
                      <a:r>
                        <a:rPr sz="1200" spc="-5" dirty="0">
                          <a:latin typeface="Calibri"/>
                          <a:cs typeface="Calibri"/>
                        </a:rPr>
                        <a:t>depth</a:t>
                      </a:r>
                      <a:r>
                        <a:rPr sz="1200" spc="15" dirty="0">
                          <a:latin typeface="Calibri"/>
                          <a:cs typeface="Calibri"/>
                        </a:rPr>
                        <a:t> </a:t>
                      </a:r>
                      <a:r>
                        <a:rPr sz="1200" spc="-5" dirty="0">
                          <a:latin typeface="Calibri"/>
                          <a:cs typeface="Calibri"/>
                        </a:rPr>
                        <a:t>study including</a:t>
                      </a:r>
                      <a:r>
                        <a:rPr sz="1200" spc="15" dirty="0">
                          <a:latin typeface="Calibri"/>
                          <a:cs typeface="Calibri"/>
                        </a:rPr>
                        <a:t> </a:t>
                      </a:r>
                      <a:r>
                        <a:rPr sz="1200" spc="-5" dirty="0">
                          <a:latin typeface="Calibri"/>
                          <a:cs typeface="Calibri"/>
                        </a:rPr>
                        <a:t>the</a:t>
                      </a:r>
                      <a:r>
                        <a:rPr sz="1200" dirty="0">
                          <a:latin typeface="Calibri"/>
                          <a:cs typeface="Calibri"/>
                        </a:rPr>
                        <a:t> historic</a:t>
                      </a:r>
                      <a:r>
                        <a:rPr sz="1200" spc="5" dirty="0">
                          <a:latin typeface="Calibri"/>
                          <a:cs typeface="Calibri"/>
                        </a:rPr>
                        <a:t> </a:t>
                      </a:r>
                      <a:r>
                        <a:rPr sz="1200" spc="-5" dirty="0">
                          <a:latin typeface="Calibri"/>
                          <a:cs typeface="Calibri"/>
                        </a:rPr>
                        <a:t>environment</a:t>
                      </a:r>
                      <a:r>
                        <a:rPr sz="1200" spc="-50" dirty="0">
                          <a:latin typeface="Calibri"/>
                          <a:cs typeface="Calibri"/>
                        </a:rPr>
                        <a:t> </a:t>
                      </a:r>
                      <a:r>
                        <a:rPr sz="1200" i="1" spc="-5" dirty="0">
                          <a:latin typeface="Calibri"/>
                          <a:cs typeface="Calibri"/>
                        </a:rPr>
                        <a:t>(Norman </a:t>
                      </a:r>
                      <a:r>
                        <a:rPr sz="1200" i="1" spc="-254" dirty="0">
                          <a:latin typeface="Calibri"/>
                          <a:cs typeface="Calibri"/>
                        </a:rPr>
                        <a:t> </a:t>
                      </a:r>
                      <a:r>
                        <a:rPr sz="1200" i="1" spc="-5" dirty="0">
                          <a:latin typeface="Calibri"/>
                          <a:cs typeface="Calibri"/>
                        </a:rPr>
                        <a:t>England</a:t>
                      </a:r>
                      <a:r>
                        <a:rPr sz="1200" i="1" spc="-10" dirty="0">
                          <a:latin typeface="Calibri"/>
                          <a:cs typeface="Calibri"/>
                        </a:rPr>
                        <a:t> </a:t>
                      </a:r>
                      <a:r>
                        <a:rPr sz="1200" i="1" dirty="0">
                          <a:latin typeface="Calibri"/>
                          <a:cs typeface="Calibri"/>
                        </a:rPr>
                        <a:t>c1066,</a:t>
                      </a:r>
                      <a:r>
                        <a:rPr sz="1200" i="1" spc="-10" dirty="0">
                          <a:latin typeface="Calibri"/>
                          <a:cs typeface="Calibri"/>
                        </a:rPr>
                        <a:t> </a:t>
                      </a:r>
                      <a:r>
                        <a:rPr sz="1200" i="1" spc="-5" dirty="0">
                          <a:latin typeface="Calibri"/>
                          <a:cs typeface="Calibri"/>
                        </a:rPr>
                        <a:t>c1100)</a:t>
                      </a:r>
                      <a:endParaRPr sz="1200">
                        <a:latin typeface="Calibri"/>
                        <a:cs typeface="Calibri"/>
                      </a:endParaRPr>
                    </a:p>
                    <a:p>
                      <a:pPr marL="73025">
                        <a:lnSpc>
                          <a:spcPct val="100000"/>
                        </a:lnSpc>
                        <a:spcBef>
                          <a:spcPts val="35"/>
                        </a:spcBef>
                      </a:pPr>
                      <a:r>
                        <a:rPr sz="1200" dirty="0">
                          <a:latin typeface="Calibri"/>
                          <a:cs typeface="Calibri"/>
                        </a:rPr>
                        <a: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796925">
                <a:tc>
                  <a:txBody>
                    <a:bodyPr/>
                    <a:lstStyle/>
                    <a:p>
                      <a:pPr>
                        <a:lnSpc>
                          <a:spcPct val="100000"/>
                        </a:lnSpc>
                      </a:pPr>
                      <a:endParaRPr sz="1200">
                        <a:latin typeface="Times New Roman"/>
                        <a:cs typeface="Times New Roman"/>
                      </a:endParaRPr>
                    </a:p>
                    <a:p>
                      <a:pPr algn="ctr">
                        <a:lnSpc>
                          <a:spcPct val="100000"/>
                        </a:lnSpc>
                        <a:spcBef>
                          <a:spcPts val="980"/>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350" dirty="0">
                        <a:latin typeface="Times New Roman"/>
                        <a:cs typeface="Times New Roman"/>
                      </a:endParaRPr>
                    </a:p>
                    <a:p>
                      <a:pPr marL="73025" marR="133985">
                        <a:lnSpc>
                          <a:spcPct val="101699"/>
                        </a:lnSpc>
                      </a:pPr>
                      <a:r>
                        <a:rPr sz="1200" spc="-5" dirty="0">
                          <a:latin typeface="Calibri"/>
                          <a:cs typeface="Calibri"/>
                        </a:rPr>
                        <a:t>Two </a:t>
                      </a:r>
                      <a:r>
                        <a:rPr sz="1200" dirty="0">
                          <a:latin typeface="Calibri"/>
                          <a:cs typeface="Calibri"/>
                        </a:rPr>
                        <a:t>exams. Each</a:t>
                      </a:r>
                      <a:r>
                        <a:rPr sz="1200" spc="-5" dirty="0">
                          <a:latin typeface="Calibri"/>
                          <a:cs typeface="Calibri"/>
                        </a:rPr>
                        <a:t> </a:t>
                      </a:r>
                      <a:r>
                        <a:rPr sz="1200" dirty="0">
                          <a:latin typeface="Calibri"/>
                          <a:cs typeface="Calibri"/>
                        </a:rPr>
                        <a:t>exam</a:t>
                      </a:r>
                      <a:r>
                        <a:rPr sz="1200" spc="-5" dirty="0">
                          <a:latin typeface="Calibri"/>
                          <a:cs typeface="Calibri"/>
                        </a:rPr>
                        <a:t> will </a:t>
                      </a:r>
                      <a:r>
                        <a:rPr sz="1200" dirty="0">
                          <a:latin typeface="Calibri"/>
                          <a:cs typeface="Calibri"/>
                        </a:rPr>
                        <a:t>last</a:t>
                      </a:r>
                      <a:r>
                        <a:rPr sz="1200" spc="5" dirty="0">
                          <a:latin typeface="Calibri"/>
                          <a:cs typeface="Calibri"/>
                        </a:rPr>
                        <a:t> </a:t>
                      </a:r>
                      <a:r>
                        <a:rPr sz="1200" spc="-5" dirty="0">
                          <a:latin typeface="Calibri"/>
                          <a:cs typeface="Calibri"/>
                        </a:rPr>
                        <a:t>1hour</a:t>
                      </a:r>
                      <a:r>
                        <a:rPr sz="1200" dirty="0">
                          <a:latin typeface="Calibri"/>
                          <a:cs typeface="Calibri"/>
                        </a:rPr>
                        <a:t> </a:t>
                      </a:r>
                      <a:r>
                        <a:rPr sz="1200" spc="-5" dirty="0">
                          <a:latin typeface="Calibri"/>
                          <a:cs typeface="Calibri"/>
                        </a:rPr>
                        <a:t>45mins. Each</a:t>
                      </a:r>
                      <a:r>
                        <a:rPr sz="1200" dirty="0">
                          <a:latin typeface="Calibri"/>
                          <a:cs typeface="Calibri"/>
                        </a:rPr>
                        <a:t> exam</a:t>
                      </a:r>
                      <a:r>
                        <a:rPr sz="1200" spc="5" dirty="0">
                          <a:latin typeface="Calibri"/>
                          <a:cs typeface="Calibri"/>
                        </a:rPr>
                        <a:t> </a:t>
                      </a:r>
                      <a:r>
                        <a:rPr sz="1200" spc="-5" dirty="0">
                          <a:latin typeface="Calibri"/>
                          <a:cs typeface="Calibri"/>
                        </a:rPr>
                        <a:t>will</a:t>
                      </a:r>
                      <a:r>
                        <a:rPr sz="1200" spc="-10" dirty="0">
                          <a:latin typeface="Calibri"/>
                          <a:cs typeface="Calibri"/>
                        </a:rPr>
                        <a:t> </a:t>
                      </a:r>
                      <a:r>
                        <a:rPr sz="1200" spc="-5" dirty="0">
                          <a:latin typeface="Calibri"/>
                          <a:cs typeface="Calibri"/>
                        </a:rPr>
                        <a:t>form</a:t>
                      </a:r>
                      <a:r>
                        <a:rPr sz="1200" spc="-10" dirty="0">
                          <a:latin typeface="Calibri"/>
                          <a:cs typeface="Calibri"/>
                        </a:rPr>
                        <a:t> </a:t>
                      </a:r>
                      <a:r>
                        <a:rPr sz="1200" dirty="0">
                          <a:latin typeface="Calibri"/>
                          <a:cs typeface="Calibri"/>
                        </a:rPr>
                        <a:t>50% </a:t>
                      </a:r>
                      <a:r>
                        <a:rPr sz="1200" spc="-260" dirty="0">
                          <a:latin typeface="Calibri"/>
                          <a:cs typeface="Calibri"/>
                        </a:rPr>
                        <a:t> </a:t>
                      </a:r>
                      <a:r>
                        <a:rPr sz="1200" spc="-5" dirty="0">
                          <a:latin typeface="Calibri"/>
                          <a:cs typeface="Calibri"/>
                        </a:rPr>
                        <a:t>of</a:t>
                      </a:r>
                      <a:r>
                        <a:rPr sz="1200" dirty="0">
                          <a:latin typeface="Calibri"/>
                          <a:cs typeface="Calibri"/>
                        </a:rPr>
                        <a:t> the</a:t>
                      </a:r>
                      <a:r>
                        <a:rPr sz="1200" spc="-5" dirty="0">
                          <a:latin typeface="Calibri"/>
                          <a:cs typeface="Calibri"/>
                        </a:rPr>
                        <a:t> grade.</a:t>
                      </a:r>
                      <a:r>
                        <a:rPr sz="1200" dirty="0">
                          <a:latin typeface="Calibri"/>
                          <a:cs typeface="Calibri"/>
                        </a:rPr>
                        <a:t> </a:t>
                      </a:r>
                      <a:r>
                        <a:rPr sz="1200" spc="-5" dirty="0">
                          <a:latin typeface="Calibri"/>
                          <a:cs typeface="Calibri"/>
                        </a:rPr>
                        <a:t>There</a:t>
                      </a:r>
                      <a:r>
                        <a:rPr sz="1200" spc="10" dirty="0">
                          <a:latin typeface="Calibri"/>
                          <a:cs typeface="Calibri"/>
                        </a:rPr>
                        <a:t> </a:t>
                      </a:r>
                      <a:r>
                        <a:rPr sz="1200" dirty="0">
                          <a:latin typeface="Calibri"/>
                          <a:cs typeface="Calibri"/>
                        </a:rPr>
                        <a:t>is</a:t>
                      </a:r>
                      <a:r>
                        <a:rPr sz="1200" spc="-10" dirty="0">
                          <a:latin typeface="Calibri"/>
                          <a:cs typeface="Calibri"/>
                        </a:rPr>
                        <a:t> </a:t>
                      </a:r>
                      <a:r>
                        <a:rPr sz="1200" dirty="0">
                          <a:latin typeface="Calibri"/>
                          <a:cs typeface="Calibri"/>
                        </a:rPr>
                        <a:t>no</a:t>
                      </a:r>
                      <a:r>
                        <a:rPr sz="1200" spc="-15" dirty="0">
                          <a:latin typeface="Calibri"/>
                          <a:cs typeface="Calibri"/>
                        </a:rPr>
                        <a:t> </a:t>
                      </a:r>
                      <a:r>
                        <a:rPr sz="1200" spc="-5" dirty="0">
                          <a:latin typeface="Calibri"/>
                          <a:cs typeface="Calibri"/>
                        </a:rPr>
                        <a:t>coursework </a:t>
                      </a:r>
                      <a:r>
                        <a:rPr sz="1200" dirty="0">
                          <a:latin typeface="Calibri"/>
                          <a:cs typeface="Calibri"/>
                        </a:rPr>
                        <a:t>in </a:t>
                      </a:r>
                      <a:r>
                        <a:rPr sz="1200" spc="-5" dirty="0">
                          <a:latin typeface="Calibri"/>
                          <a:cs typeface="Calibri"/>
                        </a:rPr>
                        <a:t>the</a:t>
                      </a:r>
                      <a:r>
                        <a:rPr sz="1200" spc="5" dirty="0">
                          <a:latin typeface="Calibri"/>
                          <a:cs typeface="Calibri"/>
                        </a:rPr>
                        <a:t> </a:t>
                      </a:r>
                      <a:r>
                        <a:rPr sz="1200" spc="-5" dirty="0">
                          <a:latin typeface="Calibri"/>
                          <a:cs typeface="Calibri"/>
                        </a:rPr>
                        <a:t>new</a:t>
                      </a:r>
                      <a:r>
                        <a:rPr sz="1200" spc="5" dirty="0">
                          <a:latin typeface="Calibri"/>
                          <a:cs typeface="Calibri"/>
                        </a:rPr>
                        <a:t> </a:t>
                      </a:r>
                      <a:r>
                        <a:rPr sz="1200" spc="-10" dirty="0">
                          <a:latin typeface="Calibri"/>
                          <a:cs typeface="Calibri"/>
                        </a:rPr>
                        <a:t>GCSE</a:t>
                      </a:r>
                      <a:r>
                        <a:rPr sz="1200" spc="5" dirty="0">
                          <a:latin typeface="Calibri"/>
                          <a:cs typeface="Calibri"/>
                        </a:rPr>
                        <a:t> </a:t>
                      </a:r>
                      <a:r>
                        <a:rPr sz="1200" spc="-5" dirty="0">
                          <a:latin typeface="Calibri"/>
                          <a:cs typeface="Calibri"/>
                        </a:rPr>
                        <a:t>History</a:t>
                      </a:r>
                      <a:r>
                        <a:rPr sz="1200" spc="5" dirty="0">
                          <a:latin typeface="Calibri"/>
                          <a:cs typeface="Calibri"/>
                        </a:rPr>
                        <a:t> </a:t>
                      </a:r>
                      <a:r>
                        <a:rPr sz="1200" spc="-5" dirty="0">
                          <a:latin typeface="Calibri"/>
                          <a:cs typeface="Calibri"/>
                        </a:rPr>
                        <a:t>syllabus.</a:t>
                      </a:r>
                      <a:endParaRPr sz="1200" dirty="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929005">
                <a:tc>
                  <a:txBody>
                    <a:bodyPr/>
                    <a:lstStyle/>
                    <a:p>
                      <a:pPr>
                        <a:lnSpc>
                          <a:spcPct val="100000"/>
                        </a:lnSpc>
                      </a:pPr>
                      <a:endParaRPr sz="1200">
                        <a:latin typeface="Times New Roman"/>
                        <a:cs typeface="Times New Roman"/>
                      </a:endParaRPr>
                    </a:p>
                    <a:p>
                      <a:pPr algn="ctr">
                        <a:lnSpc>
                          <a:spcPct val="100000"/>
                        </a:lnSpc>
                        <a:spcBef>
                          <a:spcPts val="775"/>
                        </a:spcBef>
                      </a:pPr>
                      <a:r>
                        <a:rPr sz="1200" spc="-5" dirty="0">
                          <a:latin typeface="Calibri"/>
                          <a:cs typeface="Calibri"/>
                        </a:rPr>
                        <a:t>Further</a:t>
                      </a:r>
                      <a:r>
                        <a:rPr sz="1200" spc="-25" dirty="0">
                          <a:latin typeface="Calibri"/>
                          <a:cs typeface="Calibri"/>
                        </a:rPr>
                        <a:t> </a:t>
                      </a:r>
                      <a:r>
                        <a:rPr sz="1200" spc="-5"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15"/>
                        </a:spcBef>
                      </a:pPr>
                      <a:endParaRPr sz="1200">
                        <a:latin typeface="Times New Roman"/>
                        <a:cs typeface="Times New Roman"/>
                      </a:endParaRPr>
                    </a:p>
                    <a:p>
                      <a:pPr marL="73025" marR="93345">
                        <a:lnSpc>
                          <a:spcPct val="101800"/>
                        </a:lnSpc>
                      </a:pPr>
                      <a:r>
                        <a:rPr sz="1200" dirty="0">
                          <a:latin typeface="Calibri"/>
                          <a:cs typeface="Calibri"/>
                        </a:rPr>
                        <a:t>This is a</a:t>
                      </a:r>
                      <a:r>
                        <a:rPr sz="1200" spc="-5" dirty="0">
                          <a:latin typeface="Calibri"/>
                          <a:cs typeface="Calibri"/>
                        </a:rPr>
                        <a:t> brand new</a:t>
                      </a:r>
                      <a:r>
                        <a:rPr sz="1200" dirty="0">
                          <a:latin typeface="Calibri"/>
                          <a:cs typeface="Calibri"/>
                        </a:rPr>
                        <a:t> </a:t>
                      </a:r>
                      <a:r>
                        <a:rPr sz="1200" spc="-5" dirty="0">
                          <a:latin typeface="Calibri"/>
                          <a:cs typeface="Calibri"/>
                        </a:rPr>
                        <a:t>course</a:t>
                      </a:r>
                      <a:r>
                        <a:rPr sz="1200" spc="10" dirty="0">
                          <a:latin typeface="Calibri"/>
                          <a:cs typeface="Calibri"/>
                        </a:rPr>
                        <a:t> </a:t>
                      </a:r>
                      <a:r>
                        <a:rPr sz="1200" spc="-5" dirty="0">
                          <a:latin typeface="Calibri"/>
                          <a:cs typeface="Calibri"/>
                        </a:rPr>
                        <a:t>which</a:t>
                      </a:r>
                      <a:r>
                        <a:rPr sz="1200" spc="5" dirty="0">
                          <a:latin typeface="Calibri"/>
                          <a:cs typeface="Calibri"/>
                        </a:rPr>
                        <a:t> </a:t>
                      </a:r>
                      <a:r>
                        <a:rPr sz="1200" spc="-5" dirty="0">
                          <a:latin typeface="Calibri"/>
                          <a:cs typeface="Calibri"/>
                        </a:rPr>
                        <a:t>replaces</a:t>
                      </a:r>
                      <a:r>
                        <a:rPr sz="1200" spc="-10" dirty="0">
                          <a:latin typeface="Calibri"/>
                          <a:cs typeface="Calibri"/>
                        </a:rPr>
                        <a:t> </a:t>
                      </a:r>
                      <a:r>
                        <a:rPr sz="1200" dirty="0">
                          <a:latin typeface="Calibri"/>
                          <a:cs typeface="Calibri"/>
                        </a:rPr>
                        <a:t>any</a:t>
                      </a:r>
                      <a:r>
                        <a:rPr sz="1200" spc="5" dirty="0">
                          <a:latin typeface="Calibri"/>
                          <a:cs typeface="Calibri"/>
                        </a:rPr>
                        <a:t> </a:t>
                      </a:r>
                      <a:r>
                        <a:rPr sz="1200" spc="-5" dirty="0">
                          <a:latin typeface="Calibri"/>
                          <a:cs typeface="Calibri"/>
                        </a:rPr>
                        <a:t>existing</a:t>
                      </a:r>
                      <a:r>
                        <a:rPr sz="1200" dirty="0">
                          <a:latin typeface="Calibri"/>
                          <a:cs typeface="Calibri"/>
                        </a:rPr>
                        <a:t> AQA</a:t>
                      </a:r>
                      <a:r>
                        <a:rPr sz="1200" spc="-10" dirty="0">
                          <a:latin typeface="Calibri"/>
                          <a:cs typeface="Calibri"/>
                        </a:rPr>
                        <a:t> </a:t>
                      </a:r>
                      <a:r>
                        <a:rPr sz="1200" spc="-5" dirty="0">
                          <a:latin typeface="Calibri"/>
                          <a:cs typeface="Calibri"/>
                        </a:rPr>
                        <a:t>history</a:t>
                      </a:r>
                      <a:r>
                        <a:rPr sz="1200" spc="5" dirty="0">
                          <a:latin typeface="Calibri"/>
                          <a:cs typeface="Calibri"/>
                        </a:rPr>
                        <a:t> </a:t>
                      </a:r>
                      <a:r>
                        <a:rPr sz="1200" spc="-5" dirty="0">
                          <a:latin typeface="Calibri"/>
                          <a:cs typeface="Calibri"/>
                        </a:rPr>
                        <a:t>GCSE </a:t>
                      </a:r>
                      <a:r>
                        <a:rPr sz="1200" spc="-260" dirty="0">
                          <a:latin typeface="Calibri"/>
                          <a:cs typeface="Calibri"/>
                        </a:rPr>
                        <a:t> </a:t>
                      </a:r>
                      <a:r>
                        <a:rPr sz="1200" dirty="0">
                          <a:latin typeface="Calibri"/>
                          <a:cs typeface="Calibri"/>
                        </a:rPr>
                        <a:t>course. If</a:t>
                      </a:r>
                      <a:r>
                        <a:rPr sz="1200" spc="-5" dirty="0">
                          <a:latin typeface="Calibri"/>
                          <a:cs typeface="Calibri"/>
                        </a:rPr>
                        <a:t> you </a:t>
                      </a:r>
                      <a:r>
                        <a:rPr sz="1200" dirty="0">
                          <a:latin typeface="Calibri"/>
                          <a:cs typeface="Calibri"/>
                        </a:rPr>
                        <a:t>have</a:t>
                      </a:r>
                      <a:r>
                        <a:rPr sz="1200" spc="5" dirty="0">
                          <a:latin typeface="Calibri"/>
                          <a:cs typeface="Calibri"/>
                        </a:rPr>
                        <a:t> </a:t>
                      </a:r>
                      <a:r>
                        <a:rPr sz="1200" spc="-5" dirty="0">
                          <a:latin typeface="Calibri"/>
                          <a:cs typeface="Calibri"/>
                        </a:rPr>
                        <a:t>any queries</a:t>
                      </a:r>
                      <a:r>
                        <a:rPr sz="1200" spc="10" dirty="0">
                          <a:latin typeface="Calibri"/>
                          <a:cs typeface="Calibri"/>
                        </a:rPr>
                        <a:t> </a:t>
                      </a:r>
                      <a:r>
                        <a:rPr sz="1200" spc="-5" dirty="0">
                          <a:latin typeface="Calibri"/>
                          <a:cs typeface="Calibri"/>
                        </a:rPr>
                        <a:t>concerning</a:t>
                      </a:r>
                      <a:r>
                        <a:rPr sz="1200" spc="-10" dirty="0">
                          <a:latin typeface="Calibri"/>
                          <a:cs typeface="Calibri"/>
                        </a:rPr>
                        <a:t> </a:t>
                      </a:r>
                      <a:r>
                        <a:rPr sz="1200" dirty="0">
                          <a:latin typeface="Calibri"/>
                          <a:cs typeface="Calibri"/>
                        </a:rPr>
                        <a:t>this</a:t>
                      </a:r>
                      <a:r>
                        <a:rPr sz="1200" spc="5" dirty="0">
                          <a:latin typeface="Calibri"/>
                          <a:cs typeface="Calibri"/>
                        </a:rPr>
                        <a:t> </a:t>
                      </a:r>
                      <a:r>
                        <a:rPr sz="1200" spc="-5" dirty="0">
                          <a:latin typeface="Calibri"/>
                          <a:cs typeface="Calibri"/>
                        </a:rPr>
                        <a:t>subject or </a:t>
                      </a:r>
                      <a:r>
                        <a:rPr sz="1200" dirty="0">
                          <a:latin typeface="Calibri"/>
                          <a:cs typeface="Calibri"/>
                        </a:rPr>
                        <a:t>the</a:t>
                      </a:r>
                      <a:r>
                        <a:rPr sz="1200" spc="-10" dirty="0">
                          <a:latin typeface="Calibri"/>
                          <a:cs typeface="Calibri"/>
                        </a:rPr>
                        <a:t> </a:t>
                      </a:r>
                      <a:r>
                        <a:rPr sz="1200" spc="-5" dirty="0">
                          <a:latin typeface="Calibri"/>
                          <a:cs typeface="Calibri"/>
                        </a:rPr>
                        <a:t>qualifica- </a:t>
                      </a:r>
                      <a:r>
                        <a:rPr sz="1200" dirty="0">
                          <a:latin typeface="Calibri"/>
                          <a:cs typeface="Calibri"/>
                        </a:rPr>
                        <a:t> </a:t>
                      </a:r>
                      <a:r>
                        <a:rPr sz="1200" spc="-5" dirty="0">
                          <a:latin typeface="Calibri"/>
                          <a:cs typeface="Calibri"/>
                        </a:rPr>
                        <a:t>tions,</a:t>
                      </a:r>
                      <a:r>
                        <a:rPr sz="1200" spc="-15" dirty="0">
                          <a:latin typeface="Calibri"/>
                          <a:cs typeface="Calibri"/>
                        </a:rPr>
                        <a:t> </a:t>
                      </a:r>
                      <a:r>
                        <a:rPr sz="1200" spc="-5" dirty="0">
                          <a:latin typeface="Calibri"/>
                          <a:cs typeface="Calibri"/>
                        </a:rPr>
                        <a:t>please</a:t>
                      </a:r>
                      <a:r>
                        <a:rPr sz="1200" spc="-10" dirty="0">
                          <a:latin typeface="Calibri"/>
                          <a:cs typeface="Calibri"/>
                        </a:rPr>
                        <a:t> </a:t>
                      </a:r>
                      <a:r>
                        <a:rPr sz="1200" spc="-5" dirty="0">
                          <a:latin typeface="Calibri"/>
                          <a:cs typeface="Calibri"/>
                        </a:rPr>
                        <a:t>contact </a:t>
                      </a:r>
                      <a:r>
                        <a:rPr sz="1200" dirty="0">
                          <a:latin typeface="Calibri"/>
                          <a:cs typeface="Calibri"/>
                        </a:rPr>
                        <a:t>Mr</a:t>
                      </a:r>
                      <a:r>
                        <a:rPr sz="1200" spc="-10" dirty="0">
                          <a:latin typeface="Calibri"/>
                          <a:cs typeface="Calibri"/>
                        </a:rPr>
                        <a:t> </a:t>
                      </a:r>
                      <a:r>
                        <a:rPr sz="1200" spc="-5" dirty="0">
                          <a:latin typeface="Calibri"/>
                          <a:cs typeface="Calibri"/>
                        </a:rPr>
                        <a:t>Stephen</a:t>
                      </a:r>
                      <a:r>
                        <a:rPr sz="1200" dirty="0">
                          <a:latin typeface="Calibri"/>
                          <a:cs typeface="Calibri"/>
                        </a:rPr>
                        <a:t> </a:t>
                      </a:r>
                      <a:r>
                        <a:rPr sz="1200" spc="-5" dirty="0">
                          <a:latin typeface="Calibri"/>
                          <a:cs typeface="Calibri"/>
                        </a:rPr>
                        <a:t>Andrews.</a:t>
                      </a:r>
                      <a:endParaRPr sz="120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737870">
                <a:tc>
                  <a:txBody>
                    <a:bodyPr/>
                    <a:lstStyle/>
                    <a:p>
                      <a:pPr algn="ctr">
                        <a:lnSpc>
                          <a:spcPct val="100000"/>
                        </a:lnSpc>
                        <a:spcBef>
                          <a:spcPts val="670"/>
                        </a:spcBef>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850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5"/>
                        </a:spcBef>
                      </a:pPr>
                      <a:endParaRPr sz="1150" dirty="0">
                        <a:latin typeface="Times New Roman"/>
                        <a:cs typeface="Times New Roman"/>
                      </a:endParaRPr>
                    </a:p>
                    <a:p>
                      <a:pPr marL="73025" marR="784225" indent="69850">
                        <a:lnSpc>
                          <a:spcPct val="101699"/>
                        </a:lnSpc>
                      </a:pPr>
                      <a:r>
                        <a:rPr sz="1200" spc="-5" dirty="0">
                          <a:latin typeface="Calibri"/>
                          <a:cs typeface="Calibri"/>
                          <a:hlinkClick r:id="rId3"/>
                        </a:rPr>
                        <a:t>http://www.aqa.org.uk/subjects/history/gcse/history-8145/ </a:t>
                      </a:r>
                      <a:r>
                        <a:rPr sz="1200" spc="-260" dirty="0">
                          <a:latin typeface="Calibri"/>
                          <a:cs typeface="Calibri"/>
                        </a:rPr>
                        <a:t> </a:t>
                      </a:r>
                      <a:r>
                        <a:rPr sz="1200" spc="-5" dirty="0">
                          <a:latin typeface="Calibri"/>
                          <a:cs typeface="Calibri"/>
                          <a:hlinkClick r:id="rId3"/>
                        </a:rPr>
                        <a:t>specification-at-a-glance</a:t>
                      </a:r>
                      <a:endParaRPr sz="1200" dirty="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1802" y="498385"/>
            <a:ext cx="6656070" cy="9782175"/>
            <a:chOff x="451802" y="498385"/>
            <a:chExt cx="6656070" cy="97821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73250" y="927100"/>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24554" y="1034541"/>
            <a:ext cx="98806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HUMANITIES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73731041"/>
              </p:ext>
            </p:extLst>
          </p:nvPr>
        </p:nvGraphicFramePr>
        <p:xfrm>
          <a:off x="793381" y="1849500"/>
          <a:ext cx="5859780" cy="7539355"/>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a:latin typeface="Times New Roman"/>
                        <a:cs typeface="Times New Roman"/>
                      </a:endParaRPr>
                    </a:p>
                    <a:p>
                      <a:pPr marL="73025">
                        <a:lnSpc>
                          <a:spcPct val="100000"/>
                        </a:lnSpc>
                        <a:spcBef>
                          <a:spcPts val="5"/>
                        </a:spcBef>
                      </a:pPr>
                      <a:r>
                        <a:rPr sz="1400" spc="-20" dirty="0">
                          <a:latin typeface="Calibri"/>
                          <a:cs typeface="Calibri"/>
                        </a:rPr>
                        <a:t>WJEC–</a:t>
                      </a:r>
                      <a:r>
                        <a:rPr sz="1400" spc="-30" dirty="0">
                          <a:latin typeface="Calibri"/>
                          <a:cs typeface="Calibri"/>
                        </a:rPr>
                        <a:t> </a:t>
                      </a:r>
                      <a:r>
                        <a:rPr sz="1400" spc="-5" dirty="0">
                          <a:latin typeface="Calibri"/>
                          <a:cs typeface="Calibri"/>
                        </a:rPr>
                        <a:t>Entry</a:t>
                      </a:r>
                      <a:r>
                        <a:rPr sz="1400" spc="-20" dirty="0">
                          <a:latin typeface="Calibri"/>
                          <a:cs typeface="Calibri"/>
                        </a:rPr>
                        <a:t> </a:t>
                      </a:r>
                      <a:r>
                        <a:rPr sz="1400" spc="-15" dirty="0">
                          <a:latin typeface="Calibri"/>
                          <a:cs typeface="Calibri"/>
                        </a:rPr>
                        <a:t>Pathways</a:t>
                      </a:r>
                      <a:endParaRPr sz="14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73025">
                        <a:lnSpc>
                          <a:spcPct val="100000"/>
                        </a:lnSpc>
                        <a:spcBef>
                          <a:spcPts val="990"/>
                        </a:spcBef>
                      </a:pPr>
                      <a:r>
                        <a:rPr sz="1400" spc="-5" dirty="0">
                          <a:latin typeface="Calibri"/>
                          <a:cs typeface="Calibri"/>
                        </a:rPr>
                        <a:t>The</a:t>
                      </a:r>
                      <a:r>
                        <a:rPr sz="1400" spc="100" dirty="0">
                          <a:latin typeface="Calibri"/>
                          <a:cs typeface="Calibri"/>
                        </a:rPr>
                        <a:t> </a:t>
                      </a:r>
                      <a:r>
                        <a:rPr sz="1400" spc="-5" dirty="0">
                          <a:latin typeface="Calibri"/>
                          <a:cs typeface="Calibri"/>
                        </a:rPr>
                        <a:t>Humanities</a:t>
                      </a:r>
                      <a:r>
                        <a:rPr sz="1400" spc="100" dirty="0">
                          <a:latin typeface="Calibri"/>
                          <a:cs typeface="Calibri"/>
                        </a:rPr>
                        <a:t> </a:t>
                      </a:r>
                      <a:r>
                        <a:rPr sz="1400" spc="-5" dirty="0">
                          <a:latin typeface="Calibri"/>
                          <a:cs typeface="Calibri"/>
                        </a:rPr>
                        <a:t>Qualification</a:t>
                      </a:r>
                      <a:r>
                        <a:rPr sz="1400" spc="95" dirty="0">
                          <a:latin typeface="Calibri"/>
                          <a:cs typeface="Calibri"/>
                        </a:rPr>
                        <a:t> </a:t>
                      </a:r>
                      <a:r>
                        <a:rPr sz="1400" spc="-5" dirty="0">
                          <a:latin typeface="Calibri"/>
                          <a:cs typeface="Calibri"/>
                        </a:rPr>
                        <a:t>aims</a:t>
                      </a:r>
                      <a:r>
                        <a:rPr sz="1400" spc="100" dirty="0">
                          <a:latin typeface="Calibri"/>
                          <a:cs typeface="Calibri"/>
                        </a:rPr>
                        <a:t> </a:t>
                      </a:r>
                      <a:r>
                        <a:rPr sz="1400" spc="-15" dirty="0">
                          <a:latin typeface="Calibri"/>
                          <a:cs typeface="Calibri"/>
                        </a:rPr>
                        <a:t>to</a:t>
                      </a:r>
                      <a:r>
                        <a:rPr sz="1400" spc="105" dirty="0">
                          <a:latin typeface="Calibri"/>
                          <a:cs typeface="Calibri"/>
                        </a:rPr>
                        <a:t> </a:t>
                      </a:r>
                      <a:r>
                        <a:rPr sz="1400" spc="-10" dirty="0">
                          <a:latin typeface="Calibri"/>
                          <a:cs typeface="Calibri"/>
                        </a:rPr>
                        <a:t>provide</a:t>
                      </a:r>
                      <a:r>
                        <a:rPr sz="1400" spc="95" dirty="0">
                          <a:latin typeface="Calibri"/>
                          <a:cs typeface="Calibri"/>
                        </a:rPr>
                        <a:t> </a:t>
                      </a:r>
                      <a:r>
                        <a:rPr sz="1400" spc="-5" dirty="0">
                          <a:latin typeface="Calibri"/>
                          <a:cs typeface="Calibri"/>
                        </a:rPr>
                        <a:t>students</a:t>
                      </a:r>
                      <a:r>
                        <a:rPr sz="1400" spc="100" dirty="0">
                          <a:latin typeface="Calibri"/>
                          <a:cs typeface="Calibri"/>
                        </a:rPr>
                        <a:t> </a:t>
                      </a:r>
                      <a:r>
                        <a:rPr sz="1400" dirty="0">
                          <a:latin typeface="Calibri"/>
                          <a:cs typeface="Calibri"/>
                        </a:rPr>
                        <a:t>with</a:t>
                      </a:r>
                      <a:endParaRPr sz="1400">
                        <a:latin typeface="Calibri"/>
                        <a:cs typeface="Calibri"/>
                      </a:endParaRPr>
                    </a:p>
                    <a:p>
                      <a:pPr marL="73025">
                        <a:lnSpc>
                          <a:spcPct val="100000"/>
                        </a:lnSpc>
                        <a:spcBef>
                          <a:spcPts val="25"/>
                        </a:spcBef>
                      </a:pPr>
                      <a:r>
                        <a:rPr sz="1400" dirty="0">
                          <a:latin typeface="Calibri"/>
                          <a:cs typeface="Calibri"/>
                        </a:rPr>
                        <a:t>an</a:t>
                      </a:r>
                      <a:r>
                        <a:rPr sz="1400" spc="-25" dirty="0">
                          <a:latin typeface="Calibri"/>
                          <a:cs typeface="Calibri"/>
                        </a:rPr>
                        <a:t> </a:t>
                      </a:r>
                      <a:r>
                        <a:rPr sz="1400" spc="-5" dirty="0">
                          <a:latin typeface="Calibri"/>
                          <a:cs typeface="Calibri"/>
                        </a:rPr>
                        <a:t>Entry</a:t>
                      </a:r>
                      <a:r>
                        <a:rPr sz="1400" spc="-10" dirty="0">
                          <a:latin typeface="Calibri"/>
                          <a:cs typeface="Calibri"/>
                        </a:rPr>
                        <a:t> </a:t>
                      </a:r>
                      <a:r>
                        <a:rPr sz="1400" spc="-15" dirty="0">
                          <a:latin typeface="Calibri"/>
                          <a:cs typeface="Calibri"/>
                        </a:rPr>
                        <a:t>Pathway </a:t>
                      </a:r>
                      <a:r>
                        <a:rPr sz="1400" spc="-10" dirty="0">
                          <a:latin typeface="Calibri"/>
                          <a:cs typeface="Calibri"/>
                        </a:rPr>
                        <a:t>Certificate</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02006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150">
                        <a:latin typeface="Times New Roman"/>
                        <a:cs typeface="Times New Roman"/>
                      </a:endParaRPr>
                    </a:p>
                    <a:p>
                      <a:pPr marL="176530" marR="1714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399415">
                        <a:lnSpc>
                          <a:spcPts val="1720"/>
                        </a:lnSpc>
                        <a:spcBef>
                          <a:spcPts val="25"/>
                        </a:spcBef>
                      </a:pPr>
                      <a:r>
                        <a:rPr sz="1400" spc="-5" dirty="0">
                          <a:latin typeface="Calibri"/>
                          <a:cs typeface="Calibri"/>
                        </a:rPr>
                        <a:t>This</a:t>
                      </a:r>
                      <a:r>
                        <a:rPr sz="1400" spc="5" dirty="0">
                          <a:latin typeface="Calibri"/>
                          <a:cs typeface="Calibri"/>
                        </a:rPr>
                        <a:t> </a:t>
                      </a:r>
                      <a:r>
                        <a:rPr sz="1400" spc="-10" dirty="0">
                          <a:latin typeface="Calibri"/>
                          <a:cs typeface="Calibri"/>
                        </a:rPr>
                        <a:t>qualification</a:t>
                      </a:r>
                      <a:r>
                        <a:rPr sz="1400" dirty="0">
                          <a:latin typeface="Calibri"/>
                          <a:cs typeface="Calibri"/>
                        </a:rPr>
                        <a:t> </a:t>
                      </a:r>
                      <a:r>
                        <a:rPr sz="1400" spc="-5" dirty="0">
                          <a:latin typeface="Calibri"/>
                          <a:cs typeface="Calibri"/>
                        </a:rPr>
                        <a:t>includes</a:t>
                      </a:r>
                      <a:r>
                        <a:rPr sz="1400" spc="5" dirty="0">
                          <a:latin typeface="Calibri"/>
                          <a:cs typeface="Calibri"/>
                        </a:rPr>
                        <a:t> </a:t>
                      </a:r>
                      <a:r>
                        <a:rPr sz="1400" spc="-5" dirty="0">
                          <a:latin typeface="Calibri"/>
                          <a:cs typeface="Calibri"/>
                        </a:rPr>
                        <a:t>units</a:t>
                      </a:r>
                      <a:r>
                        <a:rPr sz="1400" spc="10" dirty="0">
                          <a:latin typeface="Calibri"/>
                          <a:cs typeface="Calibri"/>
                        </a:rPr>
                        <a:t> </a:t>
                      </a:r>
                      <a:r>
                        <a:rPr sz="1400" spc="-10" dirty="0">
                          <a:latin typeface="Calibri"/>
                          <a:cs typeface="Calibri"/>
                        </a:rPr>
                        <a:t>for</a:t>
                      </a:r>
                      <a:r>
                        <a:rPr sz="1400" spc="5" dirty="0">
                          <a:latin typeface="Calibri"/>
                          <a:cs typeface="Calibri"/>
                        </a:rPr>
                        <a:t> </a:t>
                      </a:r>
                      <a:r>
                        <a:rPr sz="1400" spc="-5" dirty="0">
                          <a:latin typeface="Calibri"/>
                          <a:cs typeface="Calibri"/>
                        </a:rPr>
                        <a:t>developing</a:t>
                      </a:r>
                      <a:r>
                        <a:rPr sz="1400" dirty="0">
                          <a:latin typeface="Calibri"/>
                          <a:cs typeface="Calibri"/>
                        </a:rPr>
                        <a:t> </a:t>
                      </a:r>
                      <a:r>
                        <a:rPr sz="1400" spc="-5" dirty="0">
                          <a:latin typeface="Calibri"/>
                          <a:cs typeface="Calibri"/>
                        </a:rPr>
                        <a:t>skills</a:t>
                      </a:r>
                      <a:r>
                        <a:rPr sz="1400" spc="10" dirty="0">
                          <a:latin typeface="Calibri"/>
                          <a:cs typeface="Calibri"/>
                        </a:rPr>
                        <a:t> </a:t>
                      </a:r>
                      <a:r>
                        <a:rPr sz="1400" spc="-5" dirty="0">
                          <a:latin typeface="Calibri"/>
                          <a:cs typeface="Calibri"/>
                        </a:rPr>
                        <a:t>and </a:t>
                      </a:r>
                      <a:r>
                        <a:rPr sz="1400" spc="-300" dirty="0">
                          <a:latin typeface="Calibri"/>
                          <a:cs typeface="Calibri"/>
                        </a:rPr>
                        <a:t> </a:t>
                      </a:r>
                      <a:r>
                        <a:rPr sz="1400" spc="-5" dirty="0">
                          <a:latin typeface="Calibri"/>
                          <a:cs typeface="Calibri"/>
                        </a:rPr>
                        <a:t>knowledge</a:t>
                      </a:r>
                      <a:r>
                        <a:rPr sz="1400" spc="-10" dirty="0">
                          <a:latin typeface="Calibri"/>
                          <a:cs typeface="Calibri"/>
                        </a:rPr>
                        <a:t> </a:t>
                      </a:r>
                      <a:r>
                        <a:rPr sz="1400" dirty="0">
                          <a:latin typeface="Calibri"/>
                          <a:cs typeface="Calibri"/>
                        </a:rPr>
                        <a:t>in</a:t>
                      </a:r>
                      <a:r>
                        <a:rPr sz="1400" spc="-10"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range </a:t>
                      </a:r>
                      <a:r>
                        <a:rPr sz="1400" spc="-5" dirty="0">
                          <a:latin typeface="Calibri"/>
                          <a:cs typeface="Calibri"/>
                        </a:rPr>
                        <a:t>of</a:t>
                      </a:r>
                      <a:r>
                        <a:rPr sz="1400" dirty="0">
                          <a:latin typeface="Calibri"/>
                          <a:cs typeface="Calibri"/>
                        </a:rPr>
                        <a:t> </a:t>
                      </a:r>
                      <a:r>
                        <a:rPr sz="1400" spc="-5" dirty="0">
                          <a:latin typeface="Calibri"/>
                          <a:cs typeface="Calibri"/>
                        </a:rPr>
                        <a:t>subject</a:t>
                      </a:r>
                      <a:r>
                        <a:rPr sz="1400" spc="-10" dirty="0">
                          <a:latin typeface="Calibri"/>
                          <a:cs typeface="Calibri"/>
                        </a:rPr>
                        <a:t> </a:t>
                      </a:r>
                      <a:r>
                        <a:rPr sz="1400" spc="-5" dirty="0">
                          <a:latin typeface="Calibri"/>
                          <a:cs typeface="Calibri"/>
                        </a:rPr>
                        <a:t>areas,</a:t>
                      </a:r>
                      <a:r>
                        <a:rPr sz="1400" spc="-10" dirty="0">
                          <a:latin typeface="Calibri"/>
                          <a:cs typeface="Calibri"/>
                        </a:rPr>
                        <a:t> </a:t>
                      </a:r>
                      <a:r>
                        <a:rPr sz="1400" spc="-5" dirty="0">
                          <a:latin typeface="Calibri"/>
                          <a:cs typeface="Calibri"/>
                        </a:rPr>
                        <a:t>including:</a:t>
                      </a:r>
                      <a:endParaRPr sz="1400" dirty="0">
                        <a:latin typeface="Calibri"/>
                        <a:cs typeface="Calibri"/>
                      </a:endParaRPr>
                    </a:p>
                    <a:p>
                      <a:pPr marL="433070" indent="-360680">
                        <a:lnSpc>
                          <a:spcPts val="1635"/>
                        </a:lnSpc>
                        <a:buSzPct val="71428"/>
                        <a:buFont typeface="Symbol"/>
                        <a:buChar char=""/>
                        <a:tabLst>
                          <a:tab pos="433070" algn="l"/>
                          <a:tab pos="433705" algn="l"/>
                        </a:tabLst>
                      </a:pPr>
                      <a:r>
                        <a:rPr sz="1400" spc="-10" dirty="0">
                          <a:latin typeface="Calibri"/>
                          <a:cs typeface="Calibri"/>
                        </a:rPr>
                        <a:t>History</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a:latin typeface="Calibri"/>
                          <a:cs typeface="Calibri"/>
                        </a:rPr>
                        <a:t>Geography</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spc="-5" dirty="0">
                          <a:latin typeface="Calibri"/>
                          <a:cs typeface="Calibri"/>
                        </a:rPr>
                        <a:t>Religious</a:t>
                      </a:r>
                      <a:r>
                        <a:rPr sz="1400" spc="-35" dirty="0">
                          <a:latin typeface="Calibri"/>
                          <a:cs typeface="Calibri"/>
                        </a:rPr>
                        <a:t> </a:t>
                      </a:r>
                      <a:r>
                        <a:rPr sz="1400" spc="-5" dirty="0">
                          <a:latin typeface="Calibri"/>
                          <a:cs typeface="Calibri"/>
                        </a:rPr>
                        <a:t>studies</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spc="-5" dirty="0">
                          <a:latin typeface="Calibri"/>
                          <a:cs typeface="Calibri"/>
                        </a:rPr>
                        <a:t>Humanities</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a:latin typeface="Calibri"/>
                          <a:cs typeface="Calibri"/>
                        </a:rPr>
                        <a:t>French</a:t>
                      </a:r>
                      <a:endParaRPr sz="1400" dirty="0">
                        <a:latin typeface="Calibri"/>
                        <a:cs typeface="Calibri"/>
                      </a:endParaRPr>
                    </a:p>
                    <a:p>
                      <a:pPr marL="73025">
                        <a:lnSpc>
                          <a:spcPct val="100000"/>
                        </a:lnSpc>
                        <a:spcBef>
                          <a:spcPts val="30"/>
                        </a:spcBef>
                      </a:pPr>
                      <a:r>
                        <a:rPr sz="1200" u="sng" spc="-5" dirty="0">
                          <a:uFill>
                            <a:solidFill>
                              <a:srgbClr val="000000"/>
                            </a:solidFill>
                          </a:uFill>
                          <a:latin typeface="Calibri"/>
                          <a:cs typeface="Calibri"/>
                        </a:rPr>
                        <a:t>Topics covered</a:t>
                      </a:r>
                      <a:r>
                        <a:rPr sz="1200" u="sng" spc="5" dirty="0">
                          <a:uFill>
                            <a:solidFill>
                              <a:srgbClr val="000000"/>
                            </a:solidFill>
                          </a:uFill>
                          <a:latin typeface="Calibri"/>
                          <a:cs typeface="Calibri"/>
                        </a:rPr>
                        <a:t> </a:t>
                      </a:r>
                      <a:r>
                        <a:rPr sz="1200" u="sng" dirty="0">
                          <a:uFill>
                            <a:solidFill>
                              <a:srgbClr val="000000"/>
                            </a:solidFill>
                          </a:uFill>
                          <a:latin typeface="Calibri"/>
                          <a:cs typeface="Calibri"/>
                        </a:rPr>
                        <a:t>may</a:t>
                      </a:r>
                      <a:r>
                        <a:rPr sz="1200" u="sng" spc="-20" dirty="0">
                          <a:uFill>
                            <a:solidFill>
                              <a:srgbClr val="000000"/>
                            </a:solidFill>
                          </a:uFill>
                          <a:latin typeface="Calibri"/>
                          <a:cs typeface="Calibri"/>
                        </a:rPr>
                        <a:t> </a:t>
                      </a:r>
                      <a:r>
                        <a:rPr sz="1200" u="sng" spc="-5" dirty="0">
                          <a:uFill>
                            <a:solidFill>
                              <a:srgbClr val="000000"/>
                            </a:solidFill>
                          </a:uFill>
                          <a:latin typeface="Calibri"/>
                          <a:cs typeface="Calibri"/>
                        </a:rPr>
                        <a:t>include:-</a:t>
                      </a:r>
                      <a:endParaRPr sz="1200" dirty="0">
                        <a:latin typeface="Calibri"/>
                        <a:cs typeface="Calibri"/>
                      </a:endParaRPr>
                    </a:p>
                    <a:p>
                      <a:pPr marL="433070" indent="-360680">
                        <a:lnSpc>
                          <a:spcPct val="100000"/>
                        </a:lnSpc>
                        <a:spcBef>
                          <a:spcPts val="30"/>
                        </a:spcBef>
                        <a:buSzPct val="83333"/>
                        <a:buFont typeface="Symbol"/>
                        <a:buChar char=""/>
                        <a:tabLst>
                          <a:tab pos="433070" algn="l"/>
                          <a:tab pos="433705" algn="l"/>
                        </a:tabLst>
                      </a:pPr>
                      <a:r>
                        <a:rPr sz="1200" dirty="0">
                          <a:latin typeface="Calibri"/>
                          <a:cs typeface="Calibri"/>
                        </a:rPr>
                        <a:t>Religious</a:t>
                      </a:r>
                      <a:r>
                        <a:rPr sz="1200" spc="-10" dirty="0">
                          <a:latin typeface="Calibri"/>
                          <a:cs typeface="Calibri"/>
                        </a:rPr>
                        <a:t> </a:t>
                      </a:r>
                      <a:r>
                        <a:rPr sz="1200" spc="-5" dirty="0">
                          <a:latin typeface="Calibri"/>
                          <a:cs typeface="Calibri"/>
                        </a:rPr>
                        <a:t>and</a:t>
                      </a:r>
                      <a:r>
                        <a:rPr sz="1200" spc="-10" dirty="0">
                          <a:latin typeface="Calibri"/>
                          <a:cs typeface="Calibri"/>
                        </a:rPr>
                        <a:t> </a:t>
                      </a:r>
                      <a:r>
                        <a:rPr sz="1200" dirty="0">
                          <a:latin typeface="Calibri"/>
                          <a:cs typeface="Calibri"/>
                        </a:rPr>
                        <a:t>moral</a:t>
                      </a:r>
                      <a:r>
                        <a:rPr sz="1200" spc="-5" dirty="0">
                          <a:latin typeface="Calibri"/>
                          <a:cs typeface="Calibri"/>
                        </a:rPr>
                        <a:t> issues</a:t>
                      </a:r>
                      <a:r>
                        <a:rPr sz="1200" dirty="0">
                          <a:latin typeface="Calibri"/>
                          <a:cs typeface="Calibri"/>
                        </a:rPr>
                        <a:t> </a:t>
                      </a:r>
                      <a:r>
                        <a:rPr sz="1200" spc="-5" dirty="0">
                          <a:latin typeface="Calibri"/>
                          <a:cs typeface="Calibri"/>
                        </a:rPr>
                        <a:t>over contentious issues.</a:t>
                      </a:r>
                      <a:endParaRPr sz="1200" dirty="0">
                        <a:latin typeface="Calibri"/>
                        <a:cs typeface="Calibri"/>
                      </a:endParaRPr>
                    </a:p>
                    <a:p>
                      <a:pPr marL="433070" indent="-360680">
                        <a:lnSpc>
                          <a:spcPct val="100000"/>
                        </a:lnSpc>
                        <a:spcBef>
                          <a:spcPts val="20"/>
                        </a:spcBef>
                        <a:buSzPct val="83333"/>
                        <a:buFont typeface="Symbol"/>
                        <a:buChar char=""/>
                        <a:tabLst>
                          <a:tab pos="433070" algn="l"/>
                          <a:tab pos="433705" algn="l"/>
                        </a:tabLst>
                      </a:pPr>
                      <a:r>
                        <a:rPr sz="1200" spc="-5" dirty="0">
                          <a:latin typeface="Calibri"/>
                          <a:cs typeface="Calibri"/>
                        </a:rPr>
                        <a:t>Persecution</a:t>
                      </a:r>
                      <a:r>
                        <a:rPr sz="1200" spc="-10" dirty="0">
                          <a:latin typeface="Calibri"/>
                          <a:cs typeface="Calibri"/>
                        </a:rPr>
                        <a:t> </a:t>
                      </a:r>
                      <a:r>
                        <a:rPr sz="1200" spc="-5" dirty="0">
                          <a:latin typeface="Calibri"/>
                          <a:cs typeface="Calibri"/>
                        </a:rPr>
                        <a:t>of</a:t>
                      </a:r>
                      <a:r>
                        <a:rPr sz="1200" spc="-15" dirty="0">
                          <a:latin typeface="Calibri"/>
                          <a:cs typeface="Calibri"/>
                        </a:rPr>
                        <a:t> </a:t>
                      </a:r>
                      <a:r>
                        <a:rPr sz="1200" spc="-5" dirty="0">
                          <a:latin typeface="Calibri"/>
                          <a:cs typeface="Calibri"/>
                        </a:rPr>
                        <a:t>people.</a:t>
                      </a:r>
                      <a:endParaRPr sz="1200" dirty="0">
                        <a:latin typeface="Calibri"/>
                        <a:cs typeface="Calibri"/>
                      </a:endParaRPr>
                    </a:p>
                    <a:p>
                      <a:pPr marL="433070" indent="-360680">
                        <a:lnSpc>
                          <a:spcPct val="100000"/>
                        </a:lnSpc>
                        <a:spcBef>
                          <a:spcPts val="25"/>
                        </a:spcBef>
                        <a:buSzPct val="83333"/>
                        <a:buFont typeface="Symbol"/>
                        <a:buChar char=""/>
                        <a:tabLst>
                          <a:tab pos="433070" algn="l"/>
                          <a:tab pos="433705" algn="l"/>
                        </a:tabLst>
                      </a:pPr>
                      <a:r>
                        <a:rPr sz="1200" spc="-5" dirty="0">
                          <a:latin typeface="Calibri"/>
                          <a:cs typeface="Calibri"/>
                        </a:rPr>
                        <a:t>Historical</a:t>
                      </a:r>
                      <a:r>
                        <a:rPr sz="1200" spc="-15" dirty="0">
                          <a:latin typeface="Calibri"/>
                          <a:cs typeface="Calibri"/>
                        </a:rPr>
                        <a:t> </a:t>
                      </a:r>
                      <a:r>
                        <a:rPr sz="1200" spc="-5" dirty="0">
                          <a:latin typeface="Calibri"/>
                          <a:cs typeface="Calibri"/>
                        </a:rPr>
                        <a:t>change over time.</a:t>
                      </a:r>
                      <a:endParaRPr sz="1200" dirty="0">
                        <a:latin typeface="Calibri"/>
                        <a:cs typeface="Calibri"/>
                      </a:endParaRPr>
                    </a:p>
                    <a:p>
                      <a:pPr marL="433070" indent="-360680">
                        <a:lnSpc>
                          <a:spcPct val="100000"/>
                        </a:lnSpc>
                        <a:spcBef>
                          <a:spcPts val="25"/>
                        </a:spcBef>
                        <a:buSzPct val="83333"/>
                        <a:buFont typeface="Symbol"/>
                        <a:buChar char=""/>
                        <a:tabLst>
                          <a:tab pos="433070" algn="l"/>
                          <a:tab pos="433705" algn="l"/>
                        </a:tabLst>
                      </a:pPr>
                      <a:r>
                        <a:rPr sz="1200" spc="-5" dirty="0">
                          <a:latin typeface="Calibri"/>
                          <a:cs typeface="Calibri"/>
                        </a:rPr>
                        <a:t>Volcanoes,</a:t>
                      </a:r>
                      <a:r>
                        <a:rPr sz="1200" spc="-15" dirty="0">
                          <a:latin typeface="Calibri"/>
                          <a:cs typeface="Calibri"/>
                        </a:rPr>
                        <a:t> </a:t>
                      </a:r>
                      <a:r>
                        <a:rPr sz="1200" spc="-5" dirty="0">
                          <a:latin typeface="Calibri"/>
                          <a:cs typeface="Calibri"/>
                        </a:rPr>
                        <a:t>earthquakes</a:t>
                      </a:r>
                      <a:r>
                        <a:rPr sz="1200" spc="-10" dirty="0">
                          <a:latin typeface="Calibri"/>
                          <a:cs typeface="Calibri"/>
                        </a:rPr>
                        <a:t> </a:t>
                      </a:r>
                      <a:r>
                        <a:rPr sz="1200" dirty="0">
                          <a:latin typeface="Calibri"/>
                          <a:cs typeface="Calibri"/>
                        </a:rPr>
                        <a:t>and</a:t>
                      </a:r>
                      <a:r>
                        <a:rPr sz="1200" spc="-5" dirty="0">
                          <a:latin typeface="Calibri"/>
                          <a:cs typeface="Calibri"/>
                        </a:rPr>
                        <a:t> tsunamis.</a:t>
                      </a:r>
                      <a:endParaRPr sz="1200" dirty="0">
                        <a:latin typeface="Calibri"/>
                        <a:cs typeface="Calibri"/>
                      </a:endParaRPr>
                    </a:p>
                    <a:p>
                      <a:pPr marL="433070" indent="-360680">
                        <a:lnSpc>
                          <a:spcPct val="100000"/>
                        </a:lnSpc>
                        <a:spcBef>
                          <a:spcPts val="25"/>
                        </a:spcBef>
                        <a:buSzPct val="83333"/>
                        <a:buFont typeface="Symbol"/>
                        <a:buChar char=""/>
                        <a:tabLst>
                          <a:tab pos="433070" algn="l"/>
                          <a:tab pos="433705" algn="l"/>
                        </a:tabLst>
                      </a:pPr>
                      <a:r>
                        <a:rPr sz="1200" dirty="0">
                          <a:latin typeface="Calibri"/>
                          <a:cs typeface="Calibri"/>
                        </a:rPr>
                        <a:t>Renewable</a:t>
                      </a:r>
                      <a:r>
                        <a:rPr sz="1200" spc="-45" dirty="0">
                          <a:latin typeface="Calibri"/>
                          <a:cs typeface="Calibri"/>
                        </a:rPr>
                        <a:t> </a:t>
                      </a:r>
                      <a:r>
                        <a:rPr sz="1200" dirty="0">
                          <a:latin typeface="Calibri"/>
                          <a:cs typeface="Calibri"/>
                        </a:rPr>
                        <a:t>energy</a:t>
                      </a:r>
                    </a:p>
                    <a:p>
                      <a:pPr marL="433070" indent="-360680">
                        <a:lnSpc>
                          <a:spcPct val="100000"/>
                        </a:lnSpc>
                        <a:spcBef>
                          <a:spcPts val="25"/>
                        </a:spcBef>
                        <a:buSzPct val="83333"/>
                        <a:buFont typeface="Symbol"/>
                        <a:buChar char=""/>
                        <a:tabLst>
                          <a:tab pos="433070" algn="l"/>
                          <a:tab pos="433705" algn="l"/>
                        </a:tabLst>
                      </a:pPr>
                      <a:r>
                        <a:rPr sz="1200" dirty="0">
                          <a:latin typeface="Calibri"/>
                          <a:cs typeface="Calibri"/>
                        </a:rPr>
                        <a:t>Being</a:t>
                      </a:r>
                      <a:r>
                        <a:rPr sz="1200" spc="-5" dirty="0">
                          <a:latin typeface="Calibri"/>
                          <a:cs typeface="Calibri"/>
                        </a:rPr>
                        <a:t> </a:t>
                      </a:r>
                      <a:r>
                        <a:rPr sz="1200" dirty="0">
                          <a:latin typeface="Calibri"/>
                          <a:cs typeface="Calibri"/>
                        </a:rPr>
                        <a:t>a</a:t>
                      </a:r>
                      <a:r>
                        <a:rPr sz="1200" spc="-15" dirty="0">
                          <a:latin typeface="Calibri"/>
                          <a:cs typeface="Calibri"/>
                        </a:rPr>
                        <a:t> </a:t>
                      </a:r>
                      <a:r>
                        <a:rPr sz="1200" spc="-5" dirty="0">
                          <a:latin typeface="Calibri"/>
                          <a:cs typeface="Calibri"/>
                        </a:rPr>
                        <a:t>tourist</a:t>
                      </a:r>
                      <a:r>
                        <a:rPr sz="1200" dirty="0">
                          <a:latin typeface="Calibri"/>
                          <a:cs typeface="Calibri"/>
                        </a:rPr>
                        <a:t> </a:t>
                      </a:r>
                      <a:r>
                        <a:rPr sz="1200" spc="-10" dirty="0">
                          <a:latin typeface="Calibri"/>
                          <a:cs typeface="Calibri"/>
                        </a:rPr>
                        <a:t>in</a:t>
                      </a:r>
                      <a:r>
                        <a:rPr sz="1200" dirty="0">
                          <a:latin typeface="Calibri"/>
                          <a:cs typeface="Calibri"/>
                        </a:rPr>
                        <a:t> a</a:t>
                      </a:r>
                      <a:r>
                        <a:rPr sz="1200" spc="-15" dirty="0">
                          <a:latin typeface="Calibri"/>
                          <a:cs typeface="Calibri"/>
                        </a:rPr>
                        <a:t> </a:t>
                      </a:r>
                      <a:r>
                        <a:rPr sz="1200" spc="-5" dirty="0">
                          <a:latin typeface="Calibri"/>
                          <a:cs typeface="Calibri"/>
                        </a:rPr>
                        <a:t>French</a:t>
                      </a:r>
                      <a:r>
                        <a:rPr sz="1200" dirty="0">
                          <a:latin typeface="Calibri"/>
                          <a:cs typeface="Calibri"/>
                        </a:rPr>
                        <a:t> </a:t>
                      </a:r>
                      <a:r>
                        <a:rPr sz="1200" spc="-5" dirty="0">
                          <a:latin typeface="Calibri"/>
                          <a:cs typeface="Calibri"/>
                        </a:rPr>
                        <a:t>speaking</a:t>
                      </a:r>
                      <a:r>
                        <a:rPr sz="1200" dirty="0">
                          <a:latin typeface="Calibri"/>
                          <a:cs typeface="Calibri"/>
                        </a:rPr>
                        <a:t> </a:t>
                      </a:r>
                      <a:r>
                        <a:rPr sz="1200" spc="-5" dirty="0">
                          <a:latin typeface="Calibri"/>
                          <a:cs typeface="Calibri"/>
                        </a:rPr>
                        <a:t>country.</a:t>
                      </a:r>
                      <a:endParaRPr sz="1200" dirty="0">
                        <a:latin typeface="Calibri"/>
                        <a:cs typeface="Calibri"/>
                      </a:endParaRPr>
                    </a:p>
                    <a:p>
                      <a:pPr marL="433070" indent="-360680">
                        <a:lnSpc>
                          <a:spcPct val="100000"/>
                        </a:lnSpc>
                        <a:spcBef>
                          <a:spcPts val="20"/>
                        </a:spcBef>
                        <a:buSzPct val="83333"/>
                        <a:buFont typeface="Symbol"/>
                        <a:buChar char=""/>
                        <a:tabLst>
                          <a:tab pos="433070" algn="l"/>
                          <a:tab pos="433705" algn="l"/>
                        </a:tabLst>
                      </a:pPr>
                      <a:r>
                        <a:rPr sz="1200" spc="-5" dirty="0">
                          <a:latin typeface="Calibri"/>
                          <a:cs typeface="Calibri"/>
                        </a:rPr>
                        <a:t>Introducing</a:t>
                      </a:r>
                      <a:r>
                        <a:rPr sz="1200" spc="-10" dirty="0">
                          <a:latin typeface="Calibri"/>
                          <a:cs typeface="Calibri"/>
                        </a:rPr>
                        <a:t> </a:t>
                      </a:r>
                      <a:r>
                        <a:rPr sz="1200" spc="-5" dirty="0">
                          <a:latin typeface="Calibri"/>
                          <a:cs typeface="Calibri"/>
                        </a:rPr>
                        <a:t>self,</a:t>
                      </a:r>
                      <a:r>
                        <a:rPr sz="1200" spc="-10" dirty="0">
                          <a:latin typeface="Calibri"/>
                          <a:cs typeface="Calibri"/>
                        </a:rPr>
                        <a:t> </a:t>
                      </a:r>
                      <a:r>
                        <a:rPr sz="1200" dirty="0">
                          <a:latin typeface="Calibri"/>
                          <a:cs typeface="Calibri"/>
                        </a:rPr>
                        <a:t>family</a:t>
                      </a:r>
                      <a:r>
                        <a:rPr sz="1200" spc="-10" dirty="0">
                          <a:latin typeface="Calibri"/>
                          <a:cs typeface="Calibri"/>
                        </a:rPr>
                        <a:t> </a:t>
                      </a:r>
                      <a:r>
                        <a:rPr sz="1200" spc="-5" dirty="0">
                          <a:latin typeface="Calibri"/>
                          <a:cs typeface="Calibri"/>
                        </a:rPr>
                        <a:t>and friends</a:t>
                      </a:r>
                      <a:r>
                        <a:rPr sz="1200" dirty="0">
                          <a:latin typeface="Calibri"/>
                          <a:cs typeface="Calibri"/>
                        </a:rPr>
                        <a:t> </a:t>
                      </a:r>
                      <a:r>
                        <a:rPr sz="1200" spc="-10" dirty="0">
                          <a:latin typeface="Calibri"/>
                          <a:cs typeface="Calibri"/>
                        </a:rPr>
                        <a:t>in</a:t>
                      </a:r>
                      <a:r>
                        <a:rPr sz="1200" spc="5" dirty="0">
                          <a:latin typeface="Calibri"/>
                          <a:cs typeface="Calibri"/>
                        </a:rPr>
                        <a:t> </a:t>
                      </a:r>
                      <a:r>
                        <a:rPr sz="1200" spc="-5" dirty="0">
                          <a:latin typeface="Calibri"/>
                          <a:cs typeface="Calibri"/>
                        </a:rPr>
                        <a:t>French</a:t>
                      </a:r>
                      <a:endParaRPr sz="12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70560">
                <a:tc>
                  <a:txBody>
                    <a:bodyPr/>
                    <a:lstStyle/>
                    <a:p>
                      <a:pPr>
                        <a:lnSpc>
                          <a:spcPct val="100000"/>
                        </a:lnSpc>
                        <a:spcBef>
                          <a:spcPts val="35"/>
                        </a:spcBef>
                      </a:pPr>
                      <a:endParaRPr sz="1600">
                        <a:latin typeface="Times New Roman"/>
                        <a:cs typeface="Times New Roman"/>
                      </a:endParaRPr>
                    </a:p>
                    <a:p>
                      <a:pPr algn="ctr">
                        <a:lnSpc>
                          <a:spcPct val="100000"/>
                        </a:lnSpc>
                      </a:pPr>
                      <a:r>
                        <a:rPr sz="1200" dirty="0">
                          <a:latin typeface="Calibri"/>
                          <a:cs typeface="Calibri"/>
                        </a:rPr>
                        <a:t>Assessment</a:t>
                      </a:r>
                      <a:endParaRPr sz="12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723265">
                        <a:lnSpc>
                          <a:spcPct val="101400"/>
                        </a:lnSpc>
                        <a:spcBef>
                          <a:spcPts val="869"/>
                        </a:spcBef>
                      </a:pPr>
                      <a:r>
                        <a:rPr sz="1400" dirty="0">
                          <a:latin typeface="Calibri"/>
                          <a:cs typeface="Calibri"/>
                        </a:rPr>
                        <a:t>All</a:t>
                      </a:r>
                      <a:r>
                        <a:rPr sz="1400" spc="-5" dirty="0">
                          <a:latin typeface="Calibri"/>
                          <a:cs typeface="Calibri"/>
                        </a:rPr>
                        <a:t> Entry </a:t>
                      </a:r>
                      <a:r>
                        <a:rPr sz="1400" spc="-20" dirty="0">
                          <a:latin typeface="Calibri"/>
                          <a:cs typeface="Calibri"/>
                        </a:rPr>
                        <a:t>Pathways</a:t>
                      </a:r>
                      <a:r>
                        <a:rPr sz="1400" spc="5" dirty="0">
                          <a:latin typeface="Calibri"/>
                          <a:cs typeface="Calibri"/>
                        </a:rPr>
                        <a:t> </a:t>
                      </a:r>
                      <a:r>
                        <a:rPr sz="1400" spc="-5" dirty="0">
                          <a:latin typeface="Calibri"/>
                          <a:cs typeface="Calibri"/>
                        </a:rPr>
                        <a:t>units</a:t>
                      </a:r>
                      <a:r>
                        <a:rPr sz="1400" dirty="0">
                          <a:latin typeface="Calibri"/>
                          <a:cs typeface="Calibri"/>
                        </a:rPr>
                        <a:t> </a:t>
                      </a:r>
                      <a:r>
                        <a:rPr sz="1400" spc="-10" dirty="0">
                          <a:latin typeface="Calibri"/>
                          <a:cs typeface="Calibri"/>
                        </a:rPr>
                        <a:t>are </a:t>
                      </a:r>
                      <a:r>
                        <a:rPr sz="1400" spc="-5" dirty="0">
                          <a:latin typeface="Calibri"/>
                          <a:cs typeface="Calibri"/>
                        </a:rPr>
                        <a:t>Internally</a:t>
                      </a:r>
                      <a:r>
                        <a:rPr sz="1400" spc="5" dirty="0">
                          <a:latin typeface="Calibri"/>
                          <a:cs typeface="Calibri"/>
                        </a:rPr>
                        <a:t> </a:t>
                      </a:r>
                      <a:r>
                        <a:rPr sz="1400" dirty="0">
                          <a:latin typeface="Calibri"/>
                          <a:cs typeface="Calibri"/>
                        </a:rPr>
                        <a:t>assessed</a:t>
                      </a:r>
                      <a:r>
                        <a:rPr sz="1400" spc="-15" dirty="0">
                          <a:latin typeface="Calibri"/>
                          <a:cs typeface="Calibri"/>
                        </a:rPr>
                        <a:t> </a:t>
                      </a:r>
                      <a:r>
                        <a:rPr sz="1400" spc="-5" dirty="0">
                          <a:latin typeface="Calibri"/>
                          <a:cs typeface="Calibri"/>
                        </a:rPr>
                        <a:t>and </a:t>
                      </a:r>
                      <a:r>
                        <a:rPr sz="1400" spc="-300" dirty="0">
                          <a:latin typeface="Calibri"/>
                          <a:cs typeface="Calibri"/>
                        </a:rPr>
                        <a:t> </a:t>
                      </a:r>
                      <a:r>
                        <a:rPr sz="1400" spc="-5" dirty="0">
                          <a:latin typeface="Calibri"/>
                          <a:cs typeface="Calibri"/>
                        </a:rPr>
                        <a:t>externally </a:t>
                      </a:r>
                      <a:r>
                        <a:rPr sz="1400" spc="-10" dirty="0">
                          <a:latin typeface="Calibri"/>
                          <a:cs typeface="Calibri"/>
                        </a:rPr>
                        <a:t>moderated</a:t>
                      </a:r>
                      <a:endParaRPr sz="1400">
                        <a:latin typeface="Calibri"/>
                        <a:cs typeface="Calibri"/>
                      </a:endParaRPr>
                    </a:p>
                  </a:txBody>
                  <a:tcPr marL="0" marR="0" marT="11048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pPr>
                      <a:endParaRPr sz="160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350">
                        <a:latin typeface="Times New Roman"/>
                        <a:cs typeface="Times New Roman"/>
                      </a:endParaRPr>
                    </a:p>
                    <a:p>
                      <a:pPr marL="73025">
                        <a:lnSpc>
                          <a:spcPct val="100000"/>
                        </a:lnSpc>
                        <a:spcBef>
                          <a:spcPts val="5"/>
                        </a:spcBef>
                      </a:pPr>
                      <a:r>
                        <a:rPr sz="1400" spc="-5" dirty="0">
                          <a:latin typeface="Calibri"/>
                          <a:cs typeface="Calibri"/>
                        </a:rPr>
                        <a:t>If</a:t>
                      </a:r>
                      <a:r>
                        <a:rPr sz="1400" dirty="0">
                          <a:latin typeface="Calibri"/>
                          <a:cs typeface="Calibri"/>
                        </a:rPr>
                        <a:t> </a:t>
                      </a:r>
                      <a:r>
                        <a:rPr sz="1400" spc="-5" dirty="0">
                          <a:latin typeface="Calibri"/>
                          <a:cs typeface="Calibri"/>
                        </a:rPr>
                        <a:t>you</a:t>
                      </a:r>
                      <a:r>
                        <a:rPr sz="1400" spc="-10" dirty="0">
                          <a:latin typeface="Calibri"/>
                          <a:cs typeface="Calibri"/>
                        </a:rPr>
                        <a:t> </a:t>
                      </a:r>
                      <a:r>
                        <a:rPr sz="1400" spc="-15" dirty="0">
                          <a:latin typeface="Calibri"/>
                          <a:cs typeface="Calibri"/>
                        </a:rPr>
                        <a:t>have</a:t>
                      </a:r>
                      <a:r>
                        <a:rPr sz="1400" spc="-10" dirty="0">
                          <a:latin typeface="Calibri"/>
                          <a:cs typeface="Calibri"/>
                        </a:rPr>
                        <a:t> any</a:t>
                      </a:r>
                      <a:r>
                        <a:rPr sz="1400" dirty="0">
                          <a:latin typeface="Calibri"/>
                          <a:cs typeface="Calibri"/>
                        </a:rPr>
                        <a:t> </a:t>
                      </a:r>
                      <a:r>
                        <a:rPr sz="1400" spc="-5" dirty="0">
                          <a:latin typeface="Calibri"/>
                          <a:cs typeface="Calibri"/>
                        </a:rPr>
                        <a:t>queries</a:t>
                      </a:r>
                      <a:r>
                        <a:rPr sz="1400" dirty="0">
                          <a:latin typeface="Calibri"/>
                          <a:cs typeface="Calibri"/>
                        </a:rPr>
                        <a:t>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dirty="0">
                          <a:latin typeface="Calibri"/>
                          <a:cs typeface="Calibri"/>
                        </a:rPr>
                        <a:t>or </a:t>
                      </a:r>
                      <a:r>
                        <a:rPr sz="1400" spc="-5" dirty="0">
                          <a:latin typeface="Calibri"/>
                          <a:cs typeface="Calibri"/>
                        </a:rPr>
                        <a:t>the</a:t>
                      </a:r>
                      <a:endParaRPr sz="1400">
                        <a:latin typeface="Calibri"/>
                        <a:cs typeface="Calibri"/>
                      </a:endParaRPr>
                    </a:p>
                    <a:p>
                      <a:pPr marL="73025">
                        <a:lnSpc>
                          <a:spcPct val="100000"/>
                        </a:lnSpc>
                        <a:spcBef>
                          <a:spcPts val="25"/>
                        </a:spcBef>
                      </a:pPr>
                      <a:r>
                        <a:rPr sz="1400" spc="-10" dirty="0">
                          <a:latin typeface="Calibri"/>
                          <a:cs typeface="Calibri"/>
                        </a:rPr>
                        <a:t>qualification,</a:t>
                      </a:r>
                      <a:r>
                        <a:rPr sz="1400" spc="-15" dirty="0">
                          <a:latin typeface="Calibri"/>
                          <a:cs typeface="Calibri"/>
                        </a:rPr>
                        <a:t> </a:t>
                      </a:r>
                      <a:r>
                        <a:rPr sz="1400" dirty="0">
                          <a:latin typeface="Calibri"/>
                          <a:cs typeface="Calibri"/>
                        </a:rPr>
                        <a:t>please</a:t>
                      </a:r>
                      <a:r>
                        <a:rPr sz="1400" spc="-5" dirty="0">
                          <a:latin typeface="Calibri"/>
                          <a:cs typeface="Calibri"/>
                        </a:rPr>
                        <a:t> </a:t>
                      </a:r>
                      <a:r>
                        <a:rPr sz="1400" spc="-10" dirty="0">
                          <a:latin typeface="Calibri"/>
                          <a:cs typeface="Calibri"/>
                        </a:rPr>
                        <a:t>contact</a:t>
                      </a:r>
                      <a:r>
                        <a:rPr sz="1400" spc="-5" dirty="0">
                          <a:latin typeface="Calibri"/>
                          <a:cs typeface="Calibri"/>
                        </a:rPr>
                        <a:t> </a:t>
                      </a:r>
                      <a:r>
                        <a:rPr sz="1400" spc="-10" dirty="0">
                          <a:latin typeface="Calibri"/>
                          <a:cs typeface="Calibri"/>
                        </a:rPr>
                        <a:t>Mrs</a:t>
                      </a:r>
                      <a:r>
                        <a:rPr sz="1400" dirty="0">
                          <a:latin typeface="Calibri"/>
                          <a:cs typeface="Calibri"/>
                        </a:rPr>
                        <a:t> </a:t>
                      </a:r>
                      <a:r>
                        <a:rPr sz="1400" spc="-5" dirty="0">
                          <a:latin typeface="Calibri"/>
                          <a:cs typeface="Calibri"/>
                        </a:rPr>
                        <a:t>Fiona Lawrenson</a:t>
                      </a:r>
                      <a:endParaRPr sz="14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spcBef>
                          <a:spcPts val="35"/>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798830">
                        <a:lnSpc>
                          <a:spcPts val="1720"/>
                        </a:lnSpc>
                        <a:spcBef>
                          <a:spcPts val="25"/>
                        </a:spcBef>
                      </a:pPr>
                      <a:r>
                        <a:rPr sz="1400" spc="-10" dirty="0">
                          <a:latin typeface="Calibri"/>
                          <a:cs typeface="Calibri"/>
                          <a:hlinkClick r:id="rId3"/>
                        </a:rPr>
                        <a:t>http://www.wjec.co.uk/qualifications/humanities/ </a:t>
                      </a:r>
                      <a:r>
                        <a:rPr sz="1400" spc="-305" dirty="0">
                          <a:latin typeface="Calibri"/>
                          <a:cs typeface="Calibri"/>
                        </a:rPr>
                        <a:t> </a:t>
                      </a:r>
                      <a:r>
                        <a:rPr sz="1400" spc="-10" dirty="0">
                          <a:solidFill>
                            <a:srgbClr val="0000FF"/>
                          </a:solidFill>
                          <a:latin typeface="Calibri"/>
                          <a:cs typeface="Calibri"/>
                        </a:rPr>
                        <a:t>humanities-entry-pathways/</a:t>
                      </a:r>
                      <a:endParaRPr sz="1400" dirty="0">
                        <a:solidFill>
                          <a:srgbClr val="0000FF"/>
                        </a:solidFill>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623" y="466597"/>
            <a:ext cx="6719570" cy="9805035"/>
            <a:chOff x="420623" y="466597"/>
            <a:chExt cx="6719570" cy="9805035"/>
          </a:xfrm>
        </p:grpSpPr>
        <p:sp>
          <p:nvSpPr>
            <p:cNvPr id="3" name="object 3"/>
            <p:cNvSpPr/>
            <p:nvPr/>
          </p:nvSpPr>
          <p:spPr>
            <a:xfrm>
              <a:off x="452373" y="498347"/>
              <a:ext cx="6656070" cy="9741535"/>
            </a:xfrm>
            <a:custGeom>
              <a:avLst/>
              <a:gdLst/>
              <a:ahLst/>
              <a:cxnLst/>
              <a:rect l="l" t="t" r="r" b="b"/>
              <a:pathLst>
                <a:path w="6656070" h="9741535">
                  <a:moveTo>
                    <a:pt x="6655943" y="0"/>
                  </a:moveTo>
                  <a:lnTo>
                    <a:pt x="0" y="0"/>
                  </a:lnTo>
                  <a:lnTo>
                    <a:pt x="0" y="9741027"/>
                  </a:lnTo>
                  <a:lnTo>
                    <a:pt x="6655943" y="9741027"/>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2373" y="498347"/>
              <a:ext cx="6656070" cy="9741535"/>
            </a:xfrm>
            <a:custGeom>
              <a:avLst/>
              <a:gdLst/>
              <a:ahLst/>
              <a:cxnLst/>
              <a:rect l="l" t="t" r="r" b="b"/>
              <a:pathLst>
                <a:path w="6656070" h="9741535">
                  <a:moveTo>
                    <a:pt x="0" y="9741027"/>
                  </a:moveTo>
                  <a:lnTo>
                    <a:pt x="6655943" y="9741027"/>
                  </a:lnTo>
                  <a:lnTo>
                    <a:pt x="6655943" y="0"/>
                  </a:lnTo>
                  <a:lnTo>
                    <a:pt x="0" y="0"/>
                  </a:lnTo>
                  <a:lnTo>
                    <a:pt x="0" y="9741027"/>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844" y="705611"/>
              <a:ext cx="6347460" cy="9326880"/>
            </a:xfrm>
            <a:custGeom>
              <a:avLst/>
              <a:gdLst/>
              <a:ahLst/>
              <a:cxnLst/>
              <a:rect l="l" t="t" r="r" b="b"/>
              <a:pathLst>
                <a:path w="6347459" h="9326880">
                  <a:moveTo>
                    <a:pt x="6347040" y="0"/>
                  </a:moveTo>
                  <a:lnTo>
                    <a:pt x="0" y="0"/>
                  </a:lnTo>
                  <a:lnTo>
                    <a:pt x="0" y="9326575"/>
                  </a:lnTo>
                  <a:lnTo>
                    <a:pt x="5553671" y="9326575"/>
                  </a:lnTo>
                  <a:lnTo>
                    <a:pt x="6347040" y="8160766"/>
                  </a:lnTo>
                  <a:lnTo>
                    <a:pt x="6347040" y="0"/>
                  </a:lnTo>
                  <a:close/>
                </a:path>
              </a:pathLst>
            </a:custGeom>
            <a:solidFill>
              <a:srgbClr val="FFFFFF"/>
            </a:solidFill>
          </p:spPr>
          <p:txBody>
            <a:bodyPr wrap="square" lIns="0" tIns="0" rIns="0" bIns="0" rtlCol="0"/>
            <a:lstStyle/>
            <a:p>
              <a:endParaRPr/>
            </a:p>
          </p:txBody>
        </p:sp>
        <p:sp>
          <p:nvSpPr>
            <p:cNvPr id="6" name="object 6"/>
            <p:cNvSpPr/>
            <p:nvPr/>
          </p:nvSpPr>
          <p:spPr>
            <a:xfrm>
              <a:off x="6160515" y="8866378"/>
              <a:ext cx="793750" cy="1165860"/>
            </a:xfrm>
            <a:custGeom>
              <a:avLst/>
              <a:gdLst/>
              <a:ahLst/>
              <a:cxnLst/>
              <a:rect l="l" t="t" r="r" b="b"/>
              <a:pathLst>
                <a:path w="793750" h="1165859">
                  <a:moveTo>
                    <a:pt x="793368" y="0"/>
                  </a:moveTo>
                  <a:lnTo>
                    <a:pt x="735067" y="40787"/>
                  </a:lnTo>
                  <a:lnTo>
                    <a:pt x="679140" y="75820"/>
                  </a:lnTo>
                  <a:lnTo>
                    <a:pt x="625670" y="105169"/>
                  </a:lnTo>
                  <a:lnTo>
                    <a:pt x="574737" y="128905"/>
                  </a:lnTo>
                  <a:lnTo>
                    <a:pt x="526424" y="147098"/>
                  </a:lnTo>
                  <a:lnTo>
                    <a:pt x="480812" y="159820"/>
                  </a:lnTo>
                  <a:lnTo>
                    <a:pt x="437984" y="167141"/>
                  </a:lnTo>
                  <a:lnTo>
                    <a:pt x="398020" y="169132"/>
                  </a:lnTo>
                  <a:lnTo>
                    <a:pt x="361004" y="165863"/>
                  </a:lnTo>
                  <a:lnTo>
                    <a:pt x="296137" y="143828"/>
                  </a:lnTo>
                  <a:lnTo>
                    <a:pt x="244037" y="101602"/>
                  </a:lnTo>
                  <a:lnTo>
                    <a:pt x="205359" y="39750"/>
                  </a:lnTo>
                  <a:lnTo>
                    <a:pt x="0" y="1165809"/>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6844" y="705611"/>
              <a:ext cx="6347460" cy="9326880"/>
            </a:xfrm>
            <a:custGeom>
              <a:avLst/>
              <a:gdLst/>
              <a:ahLst/>
              <a:cxnLst/>
              <a:rect l="l" t="t" r="r" b="b"/>
              <a:pathLst>
                <a:path w="6347459" h="9326880">
                  <a:moveTo>
                    <a:pt x="0" y="0"/>
                  </a:moveTo>
                  <a:lnTo>
                    <a:pt x="0" y="9326575"/>
                  </a:lnTo>
                  <a:lnTo>
                    <a:pt x="5553671" y="9326575"/>
                  </a:lnTo>
                  <a:lnTo>
                    <a:pt x="6347040" y="8160766"/>
                  </a:lnTo>
                  <a:lnTo>
                    <a:pt x="6347040" y="0"/>
                  </a:lnTo>
                  <a:lnTo>
                    <a:pt x="0" y="0"/>
                  </a:lnTo>
                  <a:close/>
                </a:path>
                <a:path w="6347459" h="9326880">
                  <a:moveTo>
                    <a:pt x="5553671" y="9326575"/>
                  </a:moveTo>
                  <a:lnTo>
                    <a:pt x="5759030" y="8200517"/>
                  </a:lnTo>
                  <a:lnTo>
                    <a:pt x="5776651" y="8233860"/>
                  </a:lnTo>
                  <a:lnTo>
                    <a:pt x="5797709" y="8262368"/>
                  </a:lnTo>
                  <a:lnTo>
                    <a:pt x="5849809" y="8304594"/>
                  </a:lnTo>
                  <a:lnTo>
                    <a:pt x="5914676" y="8326629"/>
                  </a:lnTo>
                  <a:lnTo>
                    <a:pt x="5951692" y="8329898"/>
                  </a:lnTo>
                  <a:lnTo>
                    <a:pt x="5991656" y="8327907"/>
                  </a:lnTo>
                  <a:lnTo>
                    <a:pt x="6034484" y="8320586"/>
                  </a:lnTo>
                  <a:lnTo>
                    <a:pt x="6080096" y="8307864"/>
                  </a:lnTo>
                  <a:lnTo>
                    <a:pt x="6128409" y="8289671"/>
                  </a:lnTo>
                  <a:lnTo>
                    <a:pt x="6179341" y="8265935"/>
                  </a:lnTo>
                  <a:lnTo>
                    <a:pt x="6232812" y="8236586"/>
                  </a:lnTo>
                  <a:lnTo>
                    <a:pt x="6288739" y="8201553"/>
                  </a:lnTo>
                  <a:lnTo>
                    <a:pt x="6347040" y="816076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311654" y="1034541"/>
            <a:ext cx="321119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THE DUKE</a:t>
            </a:r>
            <a:r>
              <a:rPr sz="1400" b="1" spc="-15" dirty="0">
                <a:solidFill>
                  <a:srgbClr val="1E1B5D"/>
                </a:solidFill>
                <a:latin typeface="Calibri"/>
                <a:cs typeface="Calibri"/>
              </a:rPr>
              <a:t> </a:t>
            </a:r>
            <a:r>
              <a:rPr sz="1400" b="1" spc="-5" dirty="0">
                <a:solidFill>
                  <a:srgbClr val="1E1B5D"/>
                </a:solidFill>
                <a:latin typeface="Calibri"/>
                <a:cs typeface="Calibri"/>
              </a:rPr>
              <a:t>OF EDINBURGH BRONZE</a:t>
            </a:r>
            <a:r>
              <a:rPr sz="1400" b="1" spc="-15" dirty="0">
                <a:solidFill>
                  <a:srgbClr val="1E1B5D"/>
                </a:solidFill>
                <a:latin typeface="Calibri"/>
                <a:cs typeface="Calibri"/>
              </a:rPr>
              <a:t> </a:t>
            </a:r>
            <a:r>
              <a:rPr sz="1400" b="1" spc="-30" dirty="0">
                <a:solidFill>
                  <a:srgbClr val="1E1B5D"/>
                </a:solidFill>
                <a:latin typeface="Calibri"/>
                <a:cs typeface="Calibri"/>
              </a:rPr>
              <a:t>AWARD</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4145156979"/>
              </p:ext>
            </p:extLst>
          </p:nvPr>
        </p:nvGraphicFramePr>
        <p:xfrm>
          <a:off x="793940" y="1672081"/>
          <a:ext cx="5860415" cy="8001635"/>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675">
                  <a:extLst>
                    <a:ext uri="{9D8B030D-6E8A-4147-A177-3AD203B41FA5}">
                      <a16:colId xmlns:a16="http://schemas.microsoft.com/office/drawing/2014/main" val="20001"/>
                    </a:ext>
                  </a:extLst>
                </a:gridCol>
              </a:tblGrid>
              <a:tr h="260350">
                <a:tc>
                  <a:txBody>
                    <a:bodyPr/>
                    <a:lstStyle/>
                    <a:p>
                      <a:pPr algn="ctr">
                        <a:lnSpc>
                          <a:spcPct val="100000"/>
                        </a:lnSpc>
                        <a:spcBef>
                          <a:spcPts val="245"/>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311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910"/>
                        </a:lnSpc>
                      </a:pPr>
                      <a:r>
                        <a:rPr sz="1600" spc="-20" dirty="0">
                          <a:latin typeface="Calibri"/>
                          <a:cs typeface="Calibri"/>
                        </a:rPr>
                        <a:t>Duke </a:t>
                      </a:r>
                      <a:r>
                        <a:rPr sz="1600" spc="-5" dirty="0">
                          <a:latin typeface="Calibri"/>
                          <a:cs typeface="Calibri"/>
                        </a:rPr>
                        <a:t>of</a:t>
                      </a:r>
                      <a:r>
                        <a:rPr sz="1600" spc="-25" dirty="0">
                          <a:latin typeface="Calibri"/>
                          <a:cs typeface="Calibri"/>
                        </a:rPr>
                        <a:t> </a:t>
                      </a:r>
                      <a:r>
                        <a:rPr sz="1600" spc="-10" dirty="0">
                          <a:latin typeface="Calibri"/>
                          <a:cs typeface="Calibri"/>
                        </a:rPr>
                        <a:t>Edinburgh</a:t>
                      </a:r>
                      <a:endParaRPr sz="16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423164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705"/>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675"/>
                        </a:lnSpc>
                      </a:pPr>
                      <a:r>
                        <a:rPr sz="1400" spc="-25" dirty="0">
                          <a:latin typeface="Calibri"/>
                          <a:cs typeface="Calibri"/>
                        </a:rPr>
                        <a:t>Year</a:t>
                      </a:r>
                      <a:r>
                        <a:rPr sz="1400" spc="-5" dirty="0">
                          <a:latin typeface="Calibri"/>
                          <a:cs typeface="Calibri"/>
                        </a:rPr>
                        <a:t> </a:t>
                      </a:r>
                      <a:r>
                        <a:rPr sz="1400" dirty="0">
                          <a:latin typeface="Calibri"/>
                          <a:cs typeface="Calibri"/>
                        </a:rPr>
                        <a:t>10</a:t>
                      </a:r>
                      <a:r>
                        <a:rPr sz="1400" spc="-15" dirty="0">
                          <a:latin typeface="Calibri"/>
                          <a:cs typeface="Calibri"/>
                        </a:rPr>
                        <a:t> </a:t>
                      </a:r>
                      <a:r>
                        <a:rPr sz="1400" spc="-5" dirty="0">
                          <a:latin typeface="Calibri"/>
                          <a:cs typeface="Calibri"/>
                        </a:rPr>
                        <a:t>students</a:t>
                      </a:r>
                      <a:r>
                        <a:rPr sz="1400" dirty="0">
                          <a:latin typeface="Calibri"/>
                          <a:cs typeface="Calibri"/>
                        </a:rPr>
                        <a:t> will </a:t>
                      </a:r>
                      <a:r>
                        <a:rPr sz="1400" spc="-15" dirty="0">
                          <a:latin typeface="Calibri"/>
                          <a:cs typeface="Calibri"/>
                        </a:rPr>
                        <a:t>have</a:t>
                      </a:r>
                      <a:r>
                        <a:rPr sz="1400" spc="-10" dirty="0">
                          <a:latin typeface="Calibri"/>
                          <a:cs typeface="Calibri"/>
                        </a:rPr>
                        <a:t> </a:t>
                      </a:r>
                      <a:r>
                        <a:rPr sz="1400" spc="-5" dirty="0">
                          <a:latin typeface="Calibri"/>
                          <a:cs typeface="Calibri"/>
                        </a:rPr>
                        <a:t>the opportunity</a:t>
                      </a:r>
                      <a:r>
                        <a:rPr sz="1400" spc="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complete</a:t>
                      </a:r>
                      <a:r>
                        <a:rPr sz="1400" spc="-5" dirty="0">
                          <a:latin typeface="Calibri"/>
                          <a:cs typeface="Calibri"/>
                        </a:rPr>
                        <a:t> </a:t>
                      </a:r>
                      <a:r>
                        <a:rPr sz="1400" dirty="0">
                          <a:latin typeface="Calibri"/>
                          <a:cs typeface="Calibri"/>
                        </a:rPr>
                        <a:t>the</a:t>
                      </a:r>
                      <a:endParaRPr sz="1400">
                        <a:latin typeface="Calibri"/>
                        <a:cs typeface="Calibri"/>
                      </a:endParaRPr>
                    </a:p>
                    <a:p>
                      <a:pPr marL="73660" marR="199390">
                        <a:lnSpc>
                          <a:spcPct val="101699"/>
                        </a:lnSpc>
                        <a:spcBef>
                          <a:spcPts val="5"/>
                        </a:spcBef>
                      </a:pPr>
                      <a:r>
                        <a:rPr sz="1400" spc="-15" dirty="0">
                          <a:latin typeface="Calibri"/>
                          <a:cs typeface="Calibri"/>
                        </a:rPr>
                        <a:t>Duke</a:t>
                      </a:r>
                      <a:r>
                        <a:rPr sz="1400" spc="-5" dirty="0">
                          <a:latin typeface="Calibri"/>
                          <a:cs typeface="Calibri"/>
                        </a:rPr>
                        <a:t> of</a:t>
                      </a:r>
                      <a:r>
                        <a:rPr sz="1400" spc="10" dirty="0">
                          <a:latin typeface="Calibri"/>
                          <a:cs typeface="Calibri"/>
                        </a:rPr>
                        <a:t> </a:t>
                      </a:r>
                      <a:r>
                        <a:rPr sz="1400" spc="-10" dirty="0">
                          <a:latin typeface="Calibri"/>
                          <a:cs typeface="Calibri"/>
                        </a:rPr>
                        <a:t>Edinburgh’s</a:t>
                      </a:r>
                      <a:r>
                        <a:rPr sz="1400" spc="10" dirty="0">
                          <a:latin typeface="Calibri"/>
                          <a:cs typeface="Calibri"/>
                        </a:rPr>
                        <a:t> </a:t>
                      </a:r>
                      <a:r>
                        <a:rPr sz="1400" spc="-15" dirty="0">
                          <a:latin typeface="Calibri"/>
                          <a:cs typeface="Calibri"/>
                        </a:rPr>
                        <a:t>Bronze</a:t>
                      </a:r>
                      <a:r>
                        <a:rPr sz="1400" dirty="0">
                          <a:latin typeface="Calibri"/>
                          <a:cs typeface="Calibri"/>
                        </a:rPr>
                        <a:t> </a:t>
                      </a:r>
                      <a:r>
                        <a:rPr sz="1400" spc="-10" dirty="0">
                          <a:latin typeface="Calibri"/>
                          <a:cs typeface="Calibri"/>
                        </a:rPr>
                        <a:t>award.</a:t>
                      </a:r>
                      <a:r>
                        <a:rPr sz="1400" dirty="0">
                          <a:latin typeface="Calibri"/>
                          <a:cs typeface="Calibri"/>
                        </a:rPr>
                        <a:t> </a:t>
                      </a:r>
                      <a:r>
                        <a:rPr sz="1400" spc="-5" dirty="0">
                          <a:latin typeface="Calibri"/>
                          <a:cs typeface="Calibri"/>
                        </a:rPr>
                        <a:t>In </a:t>
                      </a:r>
                      <a:r>
                        <a:rPr sz="1400" spc="-10" dirty="0">
                          <a:latin typeface="Calibri"/>
                          <a:cs typeface="Calibri"/>
                        </a:rPr>
                        <a:t>order</a:t>
                      </a:r>
                      <a:r>
                        <a:rPr sz="1400" spc="5" dirty="0">
                          <a:latin typeface="Calibri"/>
                          <a:cs typeface="Calibri"/>
                        </a:rPr>
                        <a:t> </a:t>
                      </a:r>
                      <a:r>
                        <a:rPr sz="1400" spc="-10" dirty="0">
                          <a:latin typeface="Calibri"/>
                          <a:cs typeface="Calibri"/>
                        </a:rPr>
                        <a:t>to</a:t>
                      </a:r>
                      <a:r>
                        <a:rPr sz="1400" dirty="0">
                          <a:latin typeface="Calibri"/>
                          <a:cs typeface="Calibri"/>
                        </a:rPr>
                        <a:t> </a:t>
                      </a:r>
                      <a:r>
                        <a:rPr sz="1400" spc="-10" dirty="0">
                          <a:latin typeface="Calibri"/>
                          <a:cs typeface="Calibri"/>
                        </a:rPr>
                        <a:t>achieve</a:t>
                      </a:r>
                      <a:r>
                        <a:rPr sz="1400" dirty="0">
                          <a:latin typeface="Calibri"/>
                          <a:cs typeface="Calibri"/>
                        </a:rPr>
                        <a:t> </a:t>
                      </a:r>
                      <a:r>
                        <a:rPr sz="1400" spc="-5" dirty="0">
                          <a:latin typeface="Calibri"/>
                          <a:cs typeface="Calibri"/>
                        </a:rPr>
                        <a:t>the </a:t>
                      </a:r>
                      <a:r>
                        <a:rPr sz="1400" dirty="0">
                          <a:latin typeface="Calibri"/>
                          <a:cs typeface="Calibri"/>
                        </a:rPr>
                        <a:t> </a:t>
                      </a:r>
                      <a:r>
                        <a:rPr sz="1400" spc="-10" dirty="0">
                          <a:latin typeface="Calibri"/>
                          <a:cs typeface="Calibri"/>
                        </a:rPr>
                        <a:t>award </a:t>
                      </a:r>
                      <a:r>
                        <a:rPr sz="1400" spc="-5" dirty="0">
                          <a:latin typeface="Calibri"/>
                          <a:cs typeface="Calibri"/>
                        </a:rPr>
                        <a:t>students </a:t>
                      </a:r>
                      <a:r>
                        <a:rPr sz="1400" spc="-10" dirty="0">
                          <a:latin typeface="Calibri"/>
                          <a:cs typeface="Calibri"/>
                        </a:rPr>
                        <a:t>must complete </a:t>
                      </a:r>
                      <a:r>
                        <a:rPr sz="1400" spc="-5" dirty="0">
                          <a:latin typeface="Calibri"/>
                          <a:cs typeface="Calibri"/>
                        </a:rPr>
                        <a:t>their </a:t>
                      </a:r>
                      <a:r>
                        <a:rPr sz="1400" dirty="0">
                          <a:latin typeface="Calibri"/>
                          <a:cs typeface="Calibri"/>
                        </a:rPr>
                        <a:t>own </a:t>
                      </a:r>
                      <a:r>
                        <a:rPr sz="1400" spc="-5" dirty="0">
                          <a:latin typeface="Calibri"/>
                          <a:cs typeface="Calibri"/>
                        </a:rPr>
                        <a:t>personal </a:t>
                      </a:r>
                      <a:r>
                        <a:rPr sz="1400" dirty="0">
                          <a:latin typeface="Calibri"/>
                          <a:cs typeface="Calibri"/>
                        </a:rPr>
                        <a:t> </a:t>
                      </a:r>
                      <a:r>
                        <a:rPr sz="1400" spc="-10" dirty="0">
                          <a:latin typeface="Calibri"/>
                          <a:cs typeface="Calibri"/>
                        </a:rPr>
                        <a:t>programme </a:t>
                      </a:r>
                      <a:r>
                        <a:rPr sz="1400" spc="-5" dirty="0">
                          <a:latin typeface="Calibri"/>
                          <a:cs typeface="Calibri"/>
                        </a:rPr>
                        <a:t>of</a:t>
                      </a:r>
                      <a:r>
                        <a:rPr sz="1400" spc="5" dirty="0">
                          <a:latin typeface="Calibri"/>
                          <a:cs typeface="Calibri"/>
                        </a:rPr>
                        <a:t> </a:t>
                      </a:r>
                      <a:r>
                        <a:rPr sz="1400" spc="-10" dirty="0">
                          <a:latin typeface="Calibri"/>
                          <a:cs typeface="Calibri"/>
                        </a:rPr>
                        <a:t>physical,</a:t>
                      </a:r>
                      <a:r>
                        <a:rPr sz="1400" spc="-5" dirty="0">
                          <a:latin typeface="Calibri"/>
                          <a:cs typeface="Calibri"/>
                        </a:rPr>
                        <a:t> skill</a:t>
                      </a:r>
                      <a:r>
                        <a:rPr sz="1400" dirty="0">
                          <a:latin typeface="Calibri"/>
                          <a:cs typeface="Calibri"/>
                        </a:rPr>
                        <a:t> </a:t>
                      </a:r>
                      <a:r>
                        <a:rPr sz="1400" spc="-5" dirty="0">
                          <a:latin typeface="Calibri"/>
                          <a:cs typeface="Calibri"/>
                        </a:rPr>
                        <a:t>and</a:t>
                      </a:r>
                      <a:r>
                        <a:rPr sz="1400" spc="-10" dirty="0">
                          <a:latin typeface="Calibri"/>
                          <a:cs typeface="Calibri"/>
                        </a:rPr>
                        <a:t> volunteering</a:t>
                      </a:r>
                      <a:r>
                        <a:rPr sz="1400" spc="-5" dirty="0">
                          <a:latin typeface="Calibri"/>
                          <a:cs typeface="Calibri"/>
                        </a:rPr>
                        <a:t> sections</a:t>
                      </a:r>
                      <a:r>
                        <a:rPr sz="1400" spc="-10" dirty="0">
                          <a:latin typeface="Calibri"/>
                          <a:cs typeface="Calibri"/>
                        </a:rPr>
                        <a:t> </a:t>
                      </a:r>
                      <a:r>
                        <a:rPr sz="1400" spc="-5" dirty="0">
                          <a:latin typeface="Calibri"/>
                          <a:cs typeface="Calibri"/>
                        </a:rPr>
                        <a:t>and </a:t>
                      </a:r>
                      <a:r>
                        <a:rPr sz="1400" dirty="0">
                          <a:latin typeface="Calibri"/>
                          <a:cs typeface="Calibri"/>
                        </a:rPr>
                        <a:t> </a:t>
                      </a:r>
                      <a:r>
                        <a:rPr sz="1400" spc="-10" dirty="0">
                          <a:latin typeface="Calibri"/>
                          <a:cs typeface="Calibri"/>
                        </a:rPr>
                        <a:t>complete </a:t>
                      </a:r>
                      <a:r>
                        <a:rPr sz="1400" dirty="0">
                          <a:latin typeface="Calibri"/>
                          <a:cs typeface="Calibri"/>
                        </a:rPr>
                        <a:t>an </a:t>
                      </a:r>
                      <a:r>
                        <a:rPr sz="1400" spc="-5" dirty="0">
                          <a:latin typeface="Calibri"/>
                          <a:cs typeface="Calibri"/>
                        </a:rPr>
                        <a:t>expedition. Students</a:t>
                      </a:r>
                      <a:r>
                        <a:rPr sz="1400" dirty="0">
                          <a:latin typeface="Calibri"/>
                          <a:cs typeface="Calibri"/>
                        </a:rPr>
                        <a:t> will </a:t>
                      </a:r>
                      <a:r>
                        <a:rPr sz="1400" spc="-15" dirty="0">
                          <a:latin typeface="Calibri"/>
                          <a:cs typeface="Calibri"/>
                        </a:rPr>
                        <a:t>have</a:t>
                      </a:r>
                      <a:r>
                        <a:rPr sz="1400" spc="-10" dirty="0">
                          <a:latin typeface="Calibri"/>
                          <a:cs typeface="Calibri"/>
                        </a:rPr>
                        <a:t> </a:t>
                      </a:r>
                      <a:r>
                        <a:rPr sz="1400" spc="-5" dirty="0">
                          <a:latin typeface="Calibri"/>
                          <a:cs typeface="Calibri"/>
                        </a:rPr>
                        <a:t>the </a:t>
                      </a:r>
                      <a:r>
                        <a:rPr sz="1400" spc="-10" dirty="0">
                          <a:latin typeface="Calibri"/>
                          <a:cs typeface="Calibri"/>
                        </a:rPr>
                        <a:t>freedom</a:t>
                      </a:r>
                      <a:r>
                        <a:rPr sz="1400" dirty="0">
                          <a:latin typeface="Calibri"/>
                          <a:cs typeface="Calibri"/>
                        </a:rPr>
                        <a:t> </a:t>
                      </a:r>
                      <a:r>
                        <a:rPr sz="1400" spc="-10" dirty="0">
                          <a:latin typeface="Calibri"/>
                          <a:cs typeface="Calibri"/>
                        </a:rPr>
                        <a:t>to </a:t>
                      </a:r>
                      <a:r>
                        <a:rPr sz="1400" spc="-300" dirty="0">
                          <a:latin typeface="Calibri"/>
                          <a:cs typeface="Calibri"/>
                        </a:rPr>
                        <a:t> </a:t>
                      </a:r>
                      <a:r>
                        <a:rPr sz="1400" spc="-5" dirty="0">
                          <a:latin typeface="Calibri"/>
                          <a:cs typeface="Calibri"/>
                        </a:rPr>
                        <a:t>choose</a:t>
                      </a:r>
                      <a:r>
                        <a:rPr sz="1400" spc="-10" dirty="0">
                          <a:latin typeface="Calibri"/>
                          <a:cs typeface="Calibri"/>
                        </a:rPr>
                        <a:t> </a:t>
                      </a:r>
                      <a:r>
                        <a:rPr sz="1400" spc="-5" dirty="0">
                          <a:latin typeface="Calibri"/>
                          <a:cs typeface="Calibri"/>
                        </a:rPr>
                        <a:t>which</a:t>
                      </a:r>
                      <a:r>
                        <a:rPr sz="1400" spc="-10" dirty="0">
                          <a:latin typeface="Calibri"/>
                          <a:cs typeface="Calibri"/>
                        </a:rPr>
                        <a:t> activities</a:t>
                      </a:r>
                      <a:r>
                        <a:rPr sz="1400" spc="5" dirty="0">
                          <a:latin typeface="Calibri"/>
                          <a:cs typeface="Calibri"/>
                        </a:rPr>
                        <a:t> </a:t>
                      </a:r>
                      <a:r>
                        <a:rPr sz="1400" spc="-10" dirty="0">
                          <a:latin typeface="Calibri"/>
                          <a:cs typeface="Calibri"/>
                        </a:rPr>
                        <a:t>they</a:t>
                      </a:r>
                      <a:r>
                        <a:rPr sz="1400" dirty="0">
                          <a:latin typeface="Calibri"/>
                          <a:cs typeface="Calibri"/>
                        </a:rPr>
                        <a:t> wish</a:t>
                      </a:r>
                      <a:r>
                        <a:rPr sz="1400" spc="-5" dirty="0">
                          <a:latin typeface="Calibri"/>
                          <a:cs typeface="Calibri"/>
                        </a:rPr>
                        <a:t> </a:t>
                      </a:r>
                      <a:r>
                        <a:rPr sz="1400" spc="-10" dirty="0">
                          <a:latin typeface="Calibri"/>
                          <a:cs typeface="Calibri"/>
                        </a:rPr>
                        <a:t>to</a:t>
                      </a:r>
                      <a:r>
                        <a:rPr sz="1400" dirty="0">
                          <a:latin typeface="Calibri"/>
                          <a:cs typeface="Calibri"/>
                        </a:rPr>
                        <a:t> </a:t>
                      </a:r>
                      <a:r>
                        <a:rPr sz="1400" spc="-10" dirty="0">
                          <a:latin typeface="Calibri"/>
                          <a:cs typeface="Calibri"/>
                        </a:rPr>
                        <a:t>undertake</a:t>
                      </a:r>
                      <a:r>
                        <a:rPr sz="1400" spc="-5" dirty="0">
                          <a:latin typeface="Calibri"/>
                          <a:cs typeface="Calibri"/>
                        </a:rPr>
                        <a:t> </a:t>
                      </a:r>
                      <a:r>
                        <a:rPr sz="1400" spc="-10" dirty="0">
                          <a:latin typeface="Calibri"/>
                          <a:cs typeface="Calibri"/>
                        </a:rPr>
                        <a:t>for</a:t>
                      </a:r>
                      <a:r>
                        <a:rPr sz="1400" dirty="0">
                          <a:latin typeface="Calibri"/>
                          <a:cs typeface="Calibri"/>
                        </a:rPr>
                        <a:t> </a:t>
                      </a:r>
                      <a:r>
                        <a:rPr sz="1400" spc="-5" dirty="0">
                          <a:latin typeface="Calibri"/>
                          <a:cs typeface="Calibri"/>
                        </a:rPr>
                        <a:t>their </a:t>
                      </a:r>
                      <a:r>
                        <a:rPr sz="1400" dirty="0">
                          <a:latin typeface="Calibri"/>
                          <a:cs typeface="Calibri"/>
                        </a:rPr>
                        <a:t> </a:t>
                      </a:r>
                      <a:r>
                        <a:rPr sz="1400" spc="-10" dirty="0">
                          <a:latin typeface="Calibri"/>
                          <a:cs typeface="Calibri"/>
                        </a:rPr>
                        <a:t>physical,</a:t>
                      </a:r>
                      <a:r>
                        <a:rPr sz="1400" spc="-15" dirty="0">
                          <a:latin typeface="Calibri"/>
                          <a:cs typeface="Calibri"/>
                        </a:rPr>
                        <a:t> </a:t>
                      </a:r>
                      <a:r>
                        <a:rPr sz="1400" spc="-5" dirty="0">
                          <a:latin typeface="Calibri"/>
                          <a:cs typeface="Calibri"/>
                        </a:rPr>
                        <a:t>skills</a:t>
                      </a:r>
                      <a:r>
                        <a:rPr sz="1400" dirty="0">
                          <a:latin typeface="Calibri"/>
                          <a:cs typeface="Calibri"/>
                        </a:rPr>
                        <a:t> </a:t>
                      </a:r>
                      <a:r>
                        <a:rPr sz="1400" spc="-5" dirty="0">
                          <a:latin typeface="Calibri"/>
                          <a:cs typeface="Calibri"/>
                        </a:rPr>
                        <a:t>and</a:t>
                      </a:r>
                      <a:r>
                        <a:rPr sz="1400" spc="-15" dirty="0">
                          <a:latin typeface="Calibri"/>
                          <a:cs typeface="Calibri"/>
                        </a:rPr>
                        <a:t> </a:t>
                      </a:r>
                      <a:r>
                        <a:rPr sz="1400" spc="-5" dirty="0">
                          <a:latin typeface="Calibri"/>
                          <a:cs typeface="Calibri"/>
                        </a:rPr>
                        <a:t>volunteering.</a:t>
                      </a:r>
                      <a:endParaRPr sz="1400">
                        <a:latin typeface="Calibri"/>
                        <a:cs typeface="Calibri"/>
                      </a:endParaRPr>
                    </a:p>
                    <a:p>
                      <a:pPr marL="73660">
                        <a:lnSpc>
                          <a:spcPct val="100000"/>
                        </a:lnSpc>
                        <a:spcBef>
                          <a:spcPts val="785"/>
                        </a:spcBef>
                      </a:pPr>
                      <a:r>
                        <a:rPr sz="1400" spc="-5" dirty="0">
                          <a:latin typeface="Calibri"/>
                          <a:cs typeface="Calibri"/>
                        </a:rPr>
                        <a:t>The</a:t>
                      </a:r>
                      <a:r>
                        <a:rPr sz="1400" spc="-10" dirty="0">
                          <a:latin typeface="Calibri"/>
                          <a:cs typeface="Calibri"/>
                        </a:rPr>
                        <a:t> </a:t>
                      </a:r>
                      <a:r>
                        <a:rPr sz="1400" spc="-15" dirty="0">
                          <a:latin typeface="Calibri"/>
                          <a:cs typeface="Calibri"/>
                        </a:rPr>
                        <a:t>Duke</a:t>
                      </a:r>
                      <a:r>
                        <a:rPr sz="1400" spc="-5" dirty="0">
                          <a:latin typeface="Calibri"/>
                          <a:cs typeface="Calibri"/>
                        </a:rPr>
                        <a:t> of</a:t>
                      </a:r>
                      <a:r>
                        <a:rPr sz="1400" spc="5" dirty="0">
                          <a:latin typeface="Calibri"/>
                          <a:cs typeface="Calibri"/>
                        </a:rPr>
                        <a:t> </a:t>
                      </a:r>
                      <a:r>
                        <a:rPr sz="1400" spc="-10" dirty="0">
                          <a:latin typeface="Calibri"/>
                          <a:cs typeface="Calibri"/>
                        </a:rPr>
                        <a:t>Edinburgh’s</a:t>
                      </a:r>
                      <a:r>
                        <a:rPr sz="1400" spc="5" dirty="0">
                          <a:latin typeface="Calibri"/>
                          <a:cs typeface="Calibri"/>
                        </a:rPr>
                        <a:t> </a:t>
                      </a:r>
                      <a:r>
                        <a:rPr sz="1400" spc="-10" dirty="0">
                          <a:latin typeface="Calibri"/>
                          <a:cs typeface="Calibri"/>
                        </a:rPr>
                        <a:t>programme </a:t>
                      </a:r>
                      <a:r>
                        <a:rPr sz="1400" dirty="0">
                          <a:latin typeface="Calibri"/>
                          <a:cs typeface="Calibri"/>
                        </a:rPr>
                        <a:t>will</a:t>
                      </a:r>
                      <a:r>
                        <a:rPr sz="1400" spc="5" dirty="0">
                          <a:latin typeface="Calibri"/>
                          <a:cs typeface="Calibri"/>
                        </a:rPr>
                        <a:t> </a:t>
                      </a:r>
                      <a:r>
                        <a:rPr sz="1400" spc="-15" dirty="0">
                          <a:latin typeface="Calibri"/>
                          <a:cs typeface="Calibri"/>
                        </a:rPr>
                        <a:t>be</a:t>
                      </a:r>
                      <a:r>
                        <a:rPr sz="1400" spc="-5" dirty="0">
                          <a:latin typeface="Calibri"/>
                          <a:cs typeface="Calibri"/>
                        </a:rPr>
                        <a:t> </a:t>
                      </a:r>
                      <a:r>
                        <a:rPr sz="1400" dirty="0">
                          <a:latin typeface="Calibri"/>
                          <a:cs typeface="Calibri"/>
                        </a:rPr>
                        <a:t>a </a:t>
                      </a:r>
                      <a:r>
                        <a:rPr sz="1400" spc="-5" dirty="0">
                          <a:latin typeface="Calibri"/>
                          <a:cs typeface="Calibri"/>
                        </a:rPr>
                        <a:t>real</a:t>
                      </a:r>
                      <a:r>
                        <a:rPr sz="1400" spc="-10" dirty="0">
                          <a:latin typeface="Calibri"/>
                          <a:cs typeface="Calibri"/>
                        </a:rPr>
                        <a:t> adven-</a:t>
                      </a:r>
                      <a:endParaRPr sz="1400">
                        <a:latin typeface="Calibri"/>
                        <a:cs typeface="Calibri"/>
                      </a:endParaRPr>
                    </a:p>
                    <a:p>
                      <a:pPr marL="73660" marR="148590">
                        <a:lnSpc>
                          <a:spcPts val="1720"/>
                        </a:lnSpc>
                        <a:spcBef>
                          <a:spcPts val="45"/>
                        </a:spcBef>
                      </a:pPr>
                      <a:r>
                        <a:rPr sz="1400" spc="-10" dirty="0">
                          <a:latin typeface="Calibri"/>
                          <a:cs typeface="Calibri"/>
                        </a:rPr>
                        <a:t>ture </a:t>
                      </a:r>
                      <a:r>
                        <a:rPr sz="1400" spc="-5" dirty="0">
                          <a:latin typeface="Calibri"/>
                          <a:cs typeface="Calibri"/>
                        </a:rPr>
                        <a:t>and</a:t>
                      </a:r>
                      <a:r>
                        <a:rPr sz="1400" spc="5" dirty="0">
                          <a:latin typeface="Calibri"/>
                          <a:cs typeface="Calibri"/>
                        </a:rPr>
                        <a:t> </a:t>
                      </a:r>
                      <a:r>
                        <a:rPr sz="1400" dirty="0">
                          <a:latin typeface="Calibri"/>
                          <a:cs typeface="Calibri"/>
                        </a:rPr>
                        <a:t>a </a:t>
                      </a:r>
                      <a:r>
                        <a:rPr sz="1400" spc="-5" dirty="0">
                          <a:latin typeface="Calibri"/>
                          <a:cs typeface="Calibri"/>
                        </a:rPr>
                        <a:t>challenge;</a:t>
                      </a:r>
                      <a:r>
                        <a:rPr sz="1400" spc="5" dirty="0">
                          <a:latin typeface="Calibri"/>
                          <a:cs typeface="Calibri"/>
                        </a:rPr>
                        <a:t> </a:t>
                      </a:r>
                      <a:r>
                        <a:rPr sz="1400" dirty="0">
                          <a:latin typeface="Calibri"/>
                          <a:cs typeface="Calibri"/>
                        </a:rPr>
                        <a:t>it’s </a:t>
                      </a:r>
                      <a:r>
                        <a:rPr sz="1400" spc="-15" dirty="0">
                          <a:latin typeface="Calibri"/>
                          <a:cs typeface="Calibri"/>
                        </a:rPr>
                        <a:t>different</a:t>
                      </a:r>
                      <a:r>
                        <a:rPr sz="1400" spc="-5" dirty="0">
                          <a:latin typeface="Calibri"/>
                          <a:cs typeface="Calibri"/>
                        </a:rPr>
                        <a:t> </a:t>
                      </a:r>
                      <a:r>
                        <a:rPr sz="1400" spc="-10" dirty="0">
                          <a:latin typeface="Calibri"/>
                          <a:cs typeface="Calibri"/>
                        </a:rPr>
                        <a:t>for</a:t>
                      </a:r>
                      <a:r>
                        <a:rPr sz="1400" dirty="0">
                          <a:latin typeface="Calibri"/>
                          <a:cs typeface="Calibri"/>
                        </a:rPr>
                        <a:t> </a:t>
                      </a:r>
                      <a:r>
                        <a:rPr sz="1400" spc="-5" dirty="0">
                          <a:latin typeface="Calibri"/>
                          <a:cs typeface="Calibri"/>
                        </a:rPr>
                        <a:t>everybody and</a:t>
                      </a:r>
                      <a:r>
                        <a:rPr sz="1400" spc="-15" dirty="0">
                          <a:latin typeface="Calibri"/>
                          <a:cs typeface="Calibri"/>
                        </a:rPr>
                        <a:t> </a:t>
                      </a:r>
                      <a:r>
                        <a:rPr sz="1400" spc="-5" dirty="0">
                          <a:latin typeface="Calibri"/>
                          <a:cs typeface="Calibri"/>
                        </a:rPr>
                        <a:t>every- </a:t>
                      </a:r>
                      <a:r>
                        <a:rPr sz="1400" spc="-300" dirty="0">
                          <a:latin typeface="Calibri"/>
                          <a:cs typeface="Calibri"/>
                        </a:rPr>
                        <a:t> </a:t>
                      </a:r>
                      <a:r>
                        <a:rPr sz="1400" spc="-5" dirty="0">
                          <a:latin typeface="Calibri"/>
                          <a:cs typeface="Calibri"/>
                        </a:rPr>
                        <a:t>body</a:t>
                      </a:r>
                      <a:r>
                        <a:rPr sz="1400" spc="-15" dirty="0">
                          <a:latin typeface="Calibri"/>
                          <a:cs typeface="Calibri"/>
                        </a:rPr>
                        <a:t> </a:t>
                      </a:r>
                      <a:r>
                        <a:rPr sz="1400" dirty="0">
                          <a:latin typeface="Calibri"/>
                          <a:cs typeface="Calibri"/>
                        </a:rPr>
                        <a:t>will </a:t>
                      </a:r>
                      <a:r>
                        <a:rPr sz="1400" spc="-10" dirty="0">
                          <a:latin typeface="Calibri"/>
                          <a:cs typeface="Calibri"/>
                        </a:rPr>
                        <a:t>grow</a:t>
                      </a:r>
                      <a:r>
                        <a:rPr sz="1400" spc="-5" dirty="0">
                          <a:latin typeface="Calibri"/>
                          <a:cs typeface="Calibri"/>
                        </a:rPr>
                        <a:t> </a:t>
                      </a:r>
                      <a:r>
                        <a:rPr sz="1400" spc="-10" dirty="0">
                          <a:latin typeface="Calibri"/>
                          <a:cs typeface="Calibri"/>
                        </a:rPr>
                        <a:t>from </a:t>
                      </a:r>
                      <a:r>
                        <a:rPr sz="1400" spc="-5" dirty="0">
                          <a:latin typeface="Calibri"/>
                          <a:cs typeface="Calibri"/>
                        </a:rPr>
                        <a:t>the</a:t>
                      </a:r>
                      <a:r>
                        <a:rPr sz="1400" spc="-10" dirty="0">
                          <a:latin typeface="Calibri"/>
                          <a:cs typeface="Calibri"/>
                        </a:rPr>
                        <a:t> </a:t>
                      </a:r>
                      <a:r>
                        <a:rPr sz="1400" spc="-5" dirty="0">
                          <a:latin typeface="Calibri"/>
                          <a:cs typeface="Calibri"/>
                        </a:rPr>
                        <a:t>experience. Students </a:t>
                      </a:r>
                      <a:r>
                        <a:rPr sz="1400" dirty="0">
                          <a:latin typeface="Calibri"/>
                          <a:cs typeface="Calibri"/>
                        </a:rPr>
                        <a:t>will</a:t>
                      </a:r>
                      <a:r>
                        <a:rPr sz="1400" spc="-5" dirty="0">
                          <a:latin typeface="Calibri"/>
                          <a:cs typeface="Calibri"/>
                        </a:rPr>
                        <a:t> </a:t>
                      </a:r>
                      <a:r>
                        <a:rPr sz="1400" dirty="0">
                          <a:latin typeface="Calibri"/>
                          <a:cs typeface="Calibri"/>
                        </a:rPr>
                        <a:t>try</a:t>
                      </a:r>
                      <a:r>
                        <a:rPr sz="1400" spc="-5" dirty="0">
                          <a:latin typeface="Calibri"/>
                          <a:cs typeface="Calibri"/>
                        </a:rPr>
                        <a:t> </a:t>
                      </a:r>
                      <a:r>
                        <a:rPr sz="1400" spc="-10" dirty="0">
                          <a:latin typeface="Calibri"/>
                          <a:cs typeface="Calibri"/>
                        </a:rPr>
                        <a:t>new</a:t>
                      </a:r>
                      <a:endParaRPr sz="1400">
                        <a:latin typeface="Calibri"/>
                        <a:cs typeface="Calibri"/>
                      </a:endParaRPr>
                    </a:p>
                    <a:p>
                      <a:pPr marL="73660">
                        <a:lnSpc>
                          <a:spcPts val="1635"/>
                        </a:lnSpc>
                      </a:pPr>
                      <a:r>
                        <a:rPr sz="1400" spc="-5" dirty="0">
                          <a:latin typeface="Calibri"/>
                          <a:cs typeface="Calibri"/>
                        </a:rPr>
                        <a:t>things</a:t>
                      </a:r>
                      <a:r>
                        <a:rPr sz="1400" dirty="0">
                          <a:latin typeface="Calibri"/>
                          <a:cs typeface="Calibri"/>
                        </a:rPr>
                        <a:t> </a:t>
                      </a:r>
                      <a:r>
                        <a:rPr sz="1400" spc="-5" dirty="0">
                          <a:latin typeface="Calibri"/>
                          <a:cs typeface="Calibri"/>
                        </a:rPr>
                        <a:t>and</a:t>
                      </a:r>
                      <a:r>
                        <a:rPr sz="1400" spc="5" dirty="0">
                          <a:latin typeface="Calibri"/>
                          <a:cs typeface="Calibri"/>
                        </a:rPr>
                        <a:t> </a:t>
                      </a:r>
                      <a:r>
                        <a:rPr sz="1400" spc="-15" dirty="0">
                          <a:latin typeface="Calibri"/>
                          <a:cs typeface="Calibri"/>
                        </a:rPr>
                        <a:t>have</a:t>
                      </a:r>
                      <a:r>
                        <a:rPr sz="1400" spc="-5" dirty="0">
                          <a:latin typeface="Calibri"/>
                          <a:cs typeface="Calibri"/>
                        </a:rPr>
                        <a:t> fun</a:t>
                      </a:r>
                      <a:r>
                        <a:rPr sz="1400" spc="-10" dirty="0">
                          <a:latin typeface="Calibri"/>
                          <a:cs typeface="Calibri"/>
                        </a:rPr>
                        <a:t> </a:t>
                      </a:r>
                      <a:r>
                        <a:rPr sz="1400" dirty="0">
                          <a:latin typeface="Calibri"/>
                          <a:cs typeface="Calibri"/>
                        </a:rPr>
                        <a:t>at</a:t>
                      </a:r>
                      <a:r>
                        <a:rPr sz="1400" spc="-5" dirty="0">
                          <a:latin typeface="Calibri"/>
                          <a:cs typeface="Calibri"/>
                        </a:rPr>
                        <a:t> the same</a:t>
                      </a:r>
                      <a:r>
                        <a:rPr sz="1400" spc="-10" dirty="0">
                          <a:latin typeface="Calibri"/>
                          <a:cs typeface="Calibri"/>
                        </a:rPr>
                        <a:t> </a:t>
                      </a:r>
                      <a:r>
                        <a:rPr sz="1400" spc="-5" dirty="0">
                          <a:latin typeface="Calibri"/>
                          <a:cs typeface="Calibri"/>
                        </a:rPr>
                        <a:t>time! The</a:t>
                      </a:r>
                      <a:r>
                        <a:rPr sz="1400" spc="15" dirty="0">
                          <a:latin typeface="Calibri"/>
                          <a:cs typeface="Calibri"/>
                        </a:rPr>
                        <a:t> </a:t>
                      </a:r>
                      <a:r>
                        <a:rPr sz="1400" spc="-5" dirty="0">
                          <a:latin typeface="Calibri"/>
                          <a:cs typeface="Calibri"/>
                        </a:rPr>
                        <a:t>DofE</a:t>
                      </a:r>
                      <a:r>
                        <a:rPr sz="1400" spc="5" dirty="0">
                          <a:latin typeface="Calibri"/>
                          <a:cs typeface="Calibri"/>
                        </a:rPr>
                        <a:t> </a:t>
                      </a:r>
                      <a:r>
                        <a:rPr sz="1400" spc="-15" dirty="0">
                          <a:latin typeface="Calibri"/>
                          <a:cs typeface="Calibri"/>
                        </a:rPr>
                        <a:t>award</a:t>
                      </a:r>
                      <a:r>
                        <a:rPr sz="1400" spc="-10" dirty="0">
                          <a:latin typeface="Calibri"/>
                          <a:cs typeface="Calibri"/>
                        </a:rPr>
                        <a:t> </a:t>
                      </a:r>
                      <a:r>
                        <a:rPr sz="1400" dirty="0">
                          <a:latin typeface="Calibri"/>
                          <a:cs typeface="Calibri"/>
                        </a:rPr>
                        <a:t>is</a:t>
                      </a:r>
                      <a:r>
                        <a:rPr sz="1400" spc="5" dirty="0">
                          <a:latin typeface="Calibri"/>
                          <a:cs typeface="Calibri"/>
                        </a:rPr>
                        <a:t> </a:t>
                      </a:r>
                      <a:r>
                        <a:rPr sz="1400" dirty="0">
                          <a:latin typeface="Calibri"/>
                          <a:cs typeface="Calibri"/>
                        </a:rPr>
                        <a:t>a</a:t>
                      </a:r>
                      <a:endParaRPr sz="1400">
                        <a:latin typeface="Calibri"/>
                        <a:cs typeface="Calibri"/>
                      </a:endParaRPr>
                    </a:p>
                    <a:p>
                      <a:pPr marL="73660" marR="189230">
                        <a:lnSpc>
                          <a:spcPts val="1720"/>
                        </a:lnSpc>
                        <a:spcBef>
                          <a:spcPts val="50"/>
                        </a:spcBef>
                      </a:pPr>
                      <a:r>
                        <a:rPr sz="1400" spc="-5" dirty="0">
                          <a:latin typeface="Calibri"/>
                          <a:cs typeface="Calibri"/>
                        </a:rPr>
                        <a:t>valuable addition </a:t>
                      </a:r>
                      <a:r>
                        <a:rPr sz="1400" spc="-10" dirty="0">
                          <a:latin typeface="Calibri"/>
                          <a:cs typeface="Calibri"/>
                        </a:rPr>
                        <a:t>to </a:t>
                      </a:r>
                      <a:r>
                        <a:rPr sz="1400" spc="-5" dirty="0">
                          <a:latin typeface="Calibri"/>
                          <a:cs typeface="Calibri"/>
                        </a:rPr>
                        <a:t>your CV </a:t>
                      </a:r>
                      <a:r>
                        <a:rPr sz="1400" dirty="0">
                          <a:latin typeface="Calibri"/>
                          <a:cs typeface="Calibri"/>
                        </a:rPr>
                        <a:t>when applying </a:t>
                      </a:r>
                      <a:r>
                        <a:rPr sz="1400" spc="-10" dirty="0">
                          <a:latin typeface="Calibri"/>
                          <a:cs typeface="Calibri"/>
                        </a:rPr>
                        <a:t>to </a:t>
                      </a:r>
                      <a:r>
                        <a:rPr sz="1400" spc="-5" dirty="0">
                          <a:latin typeface="Calibri"/>
                          <a:cs typeface="Calibri"/>
                        </a:rPr>
                        <a:t>college, uni- </a:t>
                      </a:r>
                      <a:r>
                        <a:rPr sz="1400" spc="-305" dirty="0">
                          <a:latin typeface="Calibri"/>
                          <a:cs typeface="Calibri"/>
                        </a:rPr>
                        <a:t> </a:t>
                      </a:r>
                      <a:r>
                        <a:rPr sz="1400" spc="-10" dirty="0">
                          <a:latin typeface="Calibri"/>
                          <a:cs typeface="Calibri"/>
                        </a:rPr>
                        <a:t>versity</a:t>
                      </a:r>
                      <a:r>
                        <a:rPr sz="1400" dirty="0">
                          <a:latin typeface="Calibri"/>
                          <a:cs typeface="Calibri"/>
                        </a:rPr>
                        <a:t> </a:t>
                      </a:r>
                      <a:r>
                        <a:rPr sz="1400" spc="-10" dirty="0">
                          <a:latin typeface="Calibri"/>
                          <a:cs typeface="Calibri"/>
                        </a:rPr>
                        <a:t>or</a:t>
                      </a:r>
                      <a:r>
                        <a:rPr sz="1400" dirty="0">
                          <a:latin typeface="Calibri"/>
                          <a:cs typeface="Calibri"/>
                        </a:rPr>
                        <a:t> </a:t>
                      </a:r>
                      <a:r>
                        <a:rPr sz="1400" spc="-10" dirty="0">
                          <a:latin typeface="Calibri"/>
                          <a:cs typeface="Calibri"/>
                        </a:rPr>
                        <a:t>employers</a:t>
                      </a:r>
                      <a:r>
                        <a:rPr sz="1400" spc="-15" dirty="0">
                          <a:latin typeface="Calibri"/>
                          <a:cs typeface="Calibri"/>
                        </a:rPr>
                        <a:t> </a:t>
                      </a:r>
                      <a:r>
                        <a:rPr sz="1400" spc="-5" dirty="0">
                          <a:latin typeface="Calibri"/>
                          <a:cs typeface="Calibri"/>
                        </a:rPr>
                        <a:t>but</a:t>
                      </a:r>
                      <a:r>
                        <a:rPr sz="1400" spc="-10" dirty="0">
                          <a:latin typeface="Calibri"/>
                          <a:cs typeface="Calibri"/>
                        </a:rPr>
                        <a:t> </a:t>
                      </a:r>
                      <a:r>
                        <a:rPr sz="1400" spc="-5" dirty="0">
                          <a:latin typeface="Calibri"/>
                          <a:cs typeface="Calibri"/>
                        </a:rPr>
                        <a:t>most</a:t>
                      </a:r>
                      <a:r>
                        <a:rPr sz="1400" spc="-10" dirty="0">
                          <a:latin typeface="Calibri"/>
                          <a:cs typeface="Calibri"/>
                        </a:rPr>
                        <a:t> </a:t>
                      </a:r>
                      <a:r>
                        <a:rPr sz="1400" spc="-5" dirty="0">
                          <a:latin typeface="Calibri"/>
                          <a:cs typeface="Calibri"/>
                        </a:rPr>
                        <a:t>of</a:t>
                      </a:r>
                      <a:r>
                        <a:rPr sz="1400" dirty="0">
                          <a:latin typeface="Calibri"/>
                          <a:cs typeface="Calibri"/>
                        </a:rPr>
                        <a:t> all it</a:t>
                      </a:r>
                      <a:r>
                        <a:rPr sz="1400" spc="-10" dirty="0">
                          <a:latin typeface="Calibri"/>
                          <a:cs typeface="Calibri"/>
                        </a:rPr>
                        <a:t> </a:t>
                      </a:r>
                      <a:r>
                        <a:rPr sz="1400" dirty="0">
                          <a:latin typeface="Calibri"/>
                          <a:cs typeface="Calibri"/>
                        </a:rPr>
                        <a:t>will</a:t>
                      </a:r>
                      <a:r>
                        <a:rPr sz="1400" spc="-15" dirty="0">
                          <a:latin typeface="Calibri"/>
                          <a:cs typeface="Calibri"/>
                        </a:rPr>
                        <a:t> </a:t>
                      </a:r>
                      <a:r>
                        <a:rPr sz="1400" spc="-5" dirty="0">
                          <a:latin typeface="Calibri"/>
                          <a:cs typeface="Calibri"/>
                        </a:rPr>
                        <a:t>give</a:t>
                      </a:r>
                      <a:r>
                        <a:rPr sz="1400" spc="-10" dirty="0">
                          <a:latin typeface="Calibri"/>
                          <a:cs typeface="Calibri"/>
                        </a:rPr>
                        <a:t> </a:t>
                      </a:r>
                      <a:r>
                        <a:rPr sz="1400" spc="-5" dirty="0">
                          <a:latin typeface="Calibri"/>
                          <a:cs typeface="Calibri"/>
                        </a:rPr>
                        <a:t>students</a:t>
                      </a:r>
                      <a:endParaRPr sz="1400">
                        <a:latin typeface="Calibri"/>
                        <a:cs typeface="Calibri"/>
                      </a:endParaRPr>
                    </a:p>
                    <a:p>
                      <a:pPr marL="73660">
                        <a:lnSpc>
                          <a:spcPts val="1635"/>
                        </a:lnSpc>
                      </a:pPr>
                      <a:r>
                        <a:rPr sz="1400" spc="-5" dirty="0">
                          <a:latin typeface="Calibri"/>
                          <a:cs typeface="Calibri"/>
                        </a:rPr>
                        <a:t>treasured</a:t>
                      </a:r>
                      <a:r>
                        <a:rPr sz="1400" spc="-15" dirty="0">
                          <a:latin typeface="Calibri"/>
                          <a:cs typeface="Calibri"/>
                        </a:rPr>
                        <a:t> </a:t>
                      </a:r>
                      <a:r>
                        <a:rPr sz="1400" spc="-5" dirty="0">
                          <a:latin typeface="Calibri"/>
                          <a:cs typeface="Calibri"/>
                        </a:rPr>
                        <a:t>memories of</a:t>
                      </a:r>
                      <a:r>
                        <a:rPr sz="1400" spc="5" dirty="0">
                          <a:latin typeface="Calibri"/>
                          <a:cs typeface="Calibri"/>
                        </a:rPr>
                        <a:t> </a:t>
                      </a:r>
                      <a:r>
                        <a:rPr sz="1400" spc="-5" dirty="0">
                          <a:latin typeface="Calibri"/>
                          <a:cs typeface="Calibri"/>
                        </a:rPr>
                        <a:t>good</a:t>
                      </a:r>
                      <a:r>
                        <a:rPr sz="1400" spc="-15" dirty="0">
                          <a:latin typeface="Calibri"/>
                          <a:cs typeface="Calibri"/>
                        </a:rPr>
                        <a:t> </a:t>
                      </a:r>
                      <a:r>
                        <a:rPr sz="1400" spc="-5" dirty="0">
                          <a:latin typeface="Calibri"/>
                          <a:cs typeface="Calibri"/>
                        </a:rPr>
                        <a:t>times</a:t>
                      </a:r>
                      <a:r>
                        <a:rPr sz="1400" dirty="0">
                          <a:latin typeface="Calibri"/>
                          <a:cs typeface="Calibri"/>
                        </a:rPr>
                        <a:t> </a:t>
                      </a:r>
                      <a:r>
                        <a:rPr sz="1400" spc="-5" dirty="0">
                          <a:latin typeface="Calibri"/>
                          <a:cs typeface="Calibri"/>
                        </a:rPr>
                        <a:t>that</a:t>
                      </a:r>
                      <a:r>
                        <a:rPr sz="1400" spc="-10" dirty="0">
                          <a:latin typeface="Calibri"/>
                          <a:cs typeface="Calibri"/>
                        </a:rPr>
                        <a:t> </a:t>
                      </a:r>
                      <a:r>
                        <a:rPr sz="1400" spc="-5" dirty="0">
                          <a:latin typeface="Calibri"/>
                          <a:cs typeface="Calibri"/>
                        </a:rPr>
                        <a:t>will</a:t>
                      </a:r>
                      <a:r>
                        <a:rPr sz="1400" spc="5" dirty="0">
                          <a:latin typeface="Calibri"/>
                          <a:cs typeface="Calibri"/>
                        </a:rPr>
                        <a:t> </a:t>
                      </a:r>
                      <a:r>
                        <a:rPr sz="1400" spc="-5" dirty="0">
                          <a:latin typeface="Calibri"/>
                          <a:cs typeface="Calibri"/>
                        </a:rPr>
                        <a:t>last</a:t>
                      </a:r>
                      <a:r>
                        <a:rPr sz="1400" spc="-10"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life</a:t>
                      </a:r>
                      <a:r>
                        <a:rPr sz="1400" spc="-5" dirty="0">
                          <a:latin typeface="Calibri"/>
                          <a:cs typeface="Calibri"/>
                        </a:rPr>
                        <a:t> </a:t>
                      </a:r>
                      <a:r>
                        <a:rPr sz="1400" spc="-10" dirty="0">
                          <a:latin typeface="Calibri"/>
                          <a:cs typeface="Calibri"/>
                        </a:rPr>
                        <a:t>time</a:t>
                      </a:r>
                      <a:endParaRPr sz="1400">
                        <a:latin typeface="Calibri"/>
                        <a:cs typeface="Calibri"/>
                      </a:endParaRPr>
                    </a:p>
                    <a:p>
                      <a:pPr marL="73660" marR="164465">
                        <a:lnSpc>
                          <a:spcPct val="101800"/>
                        </a:lnSpc>
                        <a:spcBef>
                          <a:spcPts val="5"/>
                        </a:spcBef>
                      </a:pPr>
                      <a:r>
                        <a:rPr sz="1400" spc="-5" dirty="0">
                          <a:latin typeface="Calibri"/>
                          <a:cs typeface="Calibri"/>
                        </a:rPr>
                        <a:t>and </a:t>
                      </a:r>
                      <a:r>
                        <a:rPr sz="1400" dirty="0">
                          <a:latin typeface="Calibri"/>
                          <a:cs typeface="Calibri"/>
                        </a:rPr>
                        <a:t>will </a:t>
                      </a:r>
                      <a:r>
                        <a:rPr sz="1400" spc="-5" dirty="0">
                          <a:latin typeface="Calibri"/>
                          <a:cs typeface="Calibri"/>
                        </a:rPr>
                        <a:t>help </a:t>
                      </a:r>
                      <a:r>
                        <a:rPr sz="1400" spc="-10" dirty="0">
                          <a:latin typeface="Calibri"/>
                          <a:cs typeface="Calibri"/>
                        </a:rPr>
                        <a:t>continue </a:t>
                      </a:r>
                      <a:r>
                        <a:rPr sz="1400" spc="-5" dirty="0">
                          <a:latin typeface="Calibri"/>
                          <a:cs typeface="Calibri"/>
                        </a:rPr>
                        <a:t>their </a:t>
                      </a:r>
                      <a:r>
                        <a:rPr sz="1400" dirty="0">
                          <a:latin typeface="Calibri"/>
                          <a:cs typeface="Calibri"/>
                        </a:rPr>
                        <a:t>own </a:t>
                      </a:r>
                      <a:r>
                        <a:rPr sz="1400" spc="-5" dirty="0">
                          <a:latin typeface="Calibri"/>
                          <a:cs typeface="Calibri"/>
                        </a:rPr>
                        <a:t>personal development </a:t>
                      </a:r>
                      <a:r>
                        <a:rPr sz="1400" spc="-10" dirty="0">
                          <a:latin typeface="Calibri"/>
                          <a:cs typeface="Calibri"/>
                        </a:rPr>
                        <a:t>to </a:t>
                      </a:r>
                      <a:r>
                        <a:rPr sz="1400" spc="-5" dirty="0">
                          <a:latin typeface="Calibri"/>
                          <a:cs typeface="Calibri"/>
                        </a:rPr>
                        <a:t> preparing</a:t>
                      </a:r>
                      <a:r>
                        <a:rPr sz="1400" spc="-10" dirty="0">
                          <a:latin typeface="Calibri"/>
                          <a:cs typeface="Calibri"/>
                        </a:rPr>
                        <a:t> for</a:t>
                      </a:r>
                      <a:r>
                        <a:rPr sz="1400" spc="-5" dirty="0">
                          <a:latin typeface="Calibri"/>
                          <a:cs typeface="Calibri"/>
                        </a:rPr>
                        <a:t> adulthood.</a:t>
                      </a:r>
                      <a:r>
                        <a:rPr sz="1400" spc="5" dirty="0">
                          <a:latin typeface="Calibri"/>
                          <a:cs typeface="Calibri"/>
                        </a:rPr>
                        <a:t> </a:t>
                      </a:r>
                      <a:r>
                        <a:rPr sz="1400" spc="-5" dirty="0">
                          <a:latin typeface="Calibri"/>
                          <a:cs typeface="Calibri"/>
                        </a:rPr>
                        <a:t>The expedition section</a:t>
                      </a:r>
                      <a:r>
                        <a:rPr sz="1400" spc="-10" dirty="0">
                          <a:latin typeface="Calibri"/>
                          <a:cs typeface="Calibri"/>
                        </a:rPr>
                        <a:t> </a:t>
                      </a:r>
                      <a:r>
                        <a:rPr sz="1400" dirty="0">
                          <a:latin typeface="Calibri"/>
                          <a:cs typeface="Calibri"/>
                        </a:rPr>
                        <a:t>is</a:t>
                      </a:r>
                      <a:r>
                        <a:rPr sz="1400" spc="5" dirty="0">
                          <a:latin typeface="Calibri"/>
                          <a:cs typeface="Calibri"/>
                        </a:rPr>
                        <a:t> </a:t>
                      </a:r>
                      <a:r>
                        <a:rPr sz="1400" spc="-5" dirty="0">
                          <a:latin typeface="Calibri"/>
                          <a:cs typeface="Calibri"/>
                        </a:rPr>
                        <a:t>the</a:t>
                      </a:r>
                      <a:r>
                        <a:rPr sz="1400" spc="-10" dirty="0">
                          <a:latin typeface="Calibri"/>
                          <a:cs typeface="Calibri"/>
                        </a:rPr>
                        <a:t> </a:t>
                      </a:r>
                      <a:r>
                        <a:rPr sz="1400" spc="-5" dirty="0">
                          <a:latin typeface="Calibri"/>
                          <a:cs typeface="Calibri"/>
                        </a:rPr>
                        <a:t>part </a:t>
                      </a:r>
                      <a:r>
                        <a:rPr sz="1400" spc="-305" dirty="0">
                          <a:latin typeface="Calibri"/>
                          <a:cs typeface="Calibri"/>
                        </a:rPr>
                        <a:t> </a:t>
                      </a:r>
                      <a:r>
                        <a:rPr sz="1400" spc="-5" dirty="0">
                          <a:latin typeface="Calibri"/>
                          <a:cs typeface="Calibri"/>
                        </a:rPr>
                        <a:t>students</a:t>
                      </a:r>
                      <a:r>
                        <a:rPr sz="1400" spc="-10" dirty="0">
                          <a:latin typeface="Calibri"/>
                          <a:cs typeface="Calibri"/>
                        </a:rPr>
                        <a:t> </a:t>
                      </a:r>
                      <a:r>
                        <a:rPr sz="1400" dirty="0">
                          <a:latin typeface="Calibri"/>
                          <a:cs typeface="Calibri"/>
                        </a:rPr>
                        <a:t>look</a:t>
                      </a:r>
                      <a:r>
                        <a:rPr sz="1400" spc="-5" dirty="0">
                          <a:latin typeface="Calibri"/>
                          <a:cs typeface="Calibri"/>
                        </a:rPr>
                        <a:t> </a:t>
                      </a:r>
                      <a:r>
                        <a:rPr sz="1400" spc="-15" dirty="0">
                          <a:latin typeface="Calibri"/>
                          <a:cs typeface="Calibri"/>
                        </a:rPr>
                        <a:t>forward </a:t>
                      </a:r>
                      <a:r>
                        <a:rPr sz="1400" spc="-10" dirty="0">
                          <a:latin typeface="Calibri"/>
                          <a:cs typeface="Calibri"/>
                        </a:rPr>
                        <a:t>to</a:t>
                      </a:r>
                      <a:r>
                        <a:rPr sz="1400" spc="5"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most.</a:t>
                      </a:r>
                      <a:r>
                        <a:rPr sz="1400" spc="5" dirty="0">
                          <a:latin typeface="Calibri"/>
                          <a:cs typeface="Calibri"/>
                        </a:rPr>
                        <a:t> </a:t>
                      </a:r>
                      <a:r>
                        <a:rPr sz="1400" spc="-5" dirty="0">
                          <a:latin typeface="Calibri"/>
                          <a:cs typeface="Calibri"/>
                        </a:rPr>
                        <a:t>This</a:t>
                      </a:r>
                      <a:r>
                        <a:rPr sz="1400" dirty="0">
                          <a:latin typeface="Calibri"/>
                          <a:cs typeface="Calibri"/>
                        </a:rPr>
                        <a:t> </a:t>
                      </a:r>
                      <a:r>
                        <a:rPr sz="1400" spc="-10" dirty="0">
                          <a:latin typeface="Calibri"/>
                          <a:cs typeface="Calibri"/>
                        </a:rPr>
                        <a:t>consists</a:t>
                      </a:r>
                      <a:r>
                        <a:rPr sz="1400" spc="-5" dirty="0">
                          <a:latin typeface="Calibri"/>
                          <a:cs typeface="Calibri"/>
                        </a:rPr>
                        <a:t> of</a:t>
                      </a:r>
                      <a:r>
                        <a:rPr sz="1400" spc="5" dirty="0">
                          <a:latin typeface="Calibri"/>
                          <a:cs typeface="Calibri"/>
                        </a:rPr>
                        <a:t> </a:t>
                      </a:r>
                      <a:r>
                        <a:rPr sz="1400" dirty="0">
                          <a:latin typeface="Calibri"/>
                          <a:cs typeface="Calibri"/>
                        </a:rPr>
                        <a:t>a</a:t>
                      </a:r>
                      <a:r>
                        <a:rPr sz="1400" spc="-10" dirty="0">
                          <a:latin typeface="Calibri"/>
                          <a:cs typeface="Calibri"/>
                        </a:rPr>
                        <a:t> five </a:t>
                      </a:r>
                      <a:r>
                        <a:rPr sz="1400" spc="-5" dirty="0">
                          <a:latin typeface="Calibri"/>
                          <a:cs typeface="Calibri"/>
                        </a:rPr>
                        <a:t> mile </a:t>
                      </a:r>
                      <a:r>
                        <a:rPr sz="1400" spc="-15" dirty="0">
                          <a:latin typeface="Calibri"/>
                          <a:cs typeface="Calibri"/>
                        </a:rPr>
                        <a:t>hike,</a:t>
                      </a:r>
                      <a:r>
                        <a:rPr sz="1400" spc="-5" dirty="0">
                          <a:latin typeface="Calibri"/>
                          <a:cs typeface="Calibri"/>
                        </a:rPr>
                        <a:t> </a:t>
                      </a:r>
                      <a:r>
                        <a:rPr sz="1400" spc="-10" dirty="0">
                          <a:latin typeface="Calibri"/>
                          <a:cs typeface="Calibri"/>
                        </a:rPr>
                        <a:t>demonstrating</a:t>
                      </a:r>
                      <a:r>
                        <a:rPr sz="1400" spc="-5" dirty="0">
                          <a:latin typeface="Calibri"/>
                          <a:cs typeface="Calibri"/>
                        </a:rPr>
                        <a:t> </a:t>
                      </a:r>
                      <a:r>
                        <a:rPr sz="1400" spc="-10" dirty="0">
                          <a:latin typeface="Calibri"/>
                          <a:cs typeface="Calibri"/>
                        </a:rPr>
                        <a:t>navigational </a:t>
                      </a:r>
                      <a:r>
                        <a:rPr sz="1400" spc="-5" dirty="0">
                          <a:latin typeface="Calibri"/>
                          <a:cs typeface="Calibri"/>
                        </a:rPr>
                        <a:t>skills, cooking</a:t>
                      </a:r>
                      <a:r>
                        <a:rPr sz="1400" spc="-10" dirty="0">
                          <a:latin typeface="Calibri"/>
                          <a:cs typeface="Calibri"/>
                        </a:rPr>
                        <a:t> </a:t>
                      </a:r>
                      <a:r>
                        <a:rPr sz="1400" spc="-5" dirty="0">
                          <a:latin typeface="Calibri"/>
                          <a:cs typeface="Calibri"/>
                        </a:rPr>
                        <a:t>and </a:t>
                      </a:r>
                      <a:r>
                        <a:rPr sz="1400" dirty="0">
                          <a:latin typeface="Calibri"/>
                          <a:cs typeface="Calibri"/>
                        </a:rPr>
                        <a:t> </a:t>
                      </a:r>
                      <a:r>
                        <a:rPr sz="1400" spc="-5" dirty="0">
                          <a:latin typeface="Calibri"/>
                          <a:cs typeface="Calibri"/>
                        </a:rPr>
                        <a:t>some</a:t>
                      </a:r>
                      <a:r>
                        <a:rPr sz="1400" spc="-15" dirty="0">
                          <a:latin typeface="Calibri"/>
                          <a:cs typeface="Calibri"/>
                        </a:rPr>
                        <a:t> </a:t>
                      </a:r>
                      <a:r>
                        <a:rPr sz="1400" spc="-10" dirty="0">
                          <a:latin typeface="Calibri"/>
                          <a:cs typeface="Calibri"/>
                        </a:rPr>
                        <a:t>great </a:t>
                      </a:r>
                      <a:r>
                        <a:rPr sz="1400" spc="-5" dirty="0">
                          <a:latin typeface="Calibri"/>
                          <a:cs typeface="Calibri"/>
                        </a:rPr>
                        <a:t>action</a:t>
                      </a:r>
                      <a:r>
                        <a:rPr sz="1400" spc="-10" dirty="0">
                          <a:latin typeface="Calibri"/>
                          <a:cs typeface="Calibri"/>
                        </a:rPr>
                        <a:t> packed</a:t>
                      </a:r>
                      <a:r>
                        <a:rPr sz="1400" spc="-15" dirty="0">
                          <a:latin typeface="Calibri"/>
                          <a:cs typeface="Calibri"/>
                        </a:rPr>
                        <a:t> </a:t>
                      </a:r>
                      <a:r>
                        <a:rPr sz="1400" spc="-5" dirty="0">
                          <a:latin typeface="Calibri"/>
                          <a:cs typeface="Calibri"/>
                        </a:rPr>
                        <a:t>activities.</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1859914">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84455" marR="77470" algn="ctr">
                        <a:lnSpc>
                          <a:spcPct val="101699"/>
                        </a:lnSpc>
                        <a:spcBef>
                          <a:spcPts val="925"/>
                        </a:spcBef>
                      </a:pPr>
                      <a:r>
                        <a:rPr sz="1200" dirty="0">
                          <a:latin typeface="Calibri"/>
                          <a:cs typeface="Calibri"/>
                        </a:rPr>
                        <a:t>Summary </a:t>
                      </a:r>
                      <a:r>
                        <a:rPr sz="1200" spc="-5" dirty="0">
                          <a:latin typeface="Calibri"/>
                          <a:cs typeface="Calibri"/>
                        </a:rPr>
                        <a:t>of </a:t>
                      </a:r>
                      <a:r>
                        <a:rPr sz="1200" dirty="0">
                          <a:latin typeface="Calibri"/>
                          <a:cs typeface="Calibri"/>
                        </a:rPr>
                        <a:t>the </a:t>
                      </a:r>
                      <a:r>
                        <a:rPr sz="1200" spc="5" dirty="0">
                          <a:latin typeface="Calibri"/>
                          <a:cs typeface="Calibri"/>
                        </a:rPr>
                        <a:t> </a:t>
                      </a:r>
                      <a:r>
                        <a:rPr sz="1200" spc="-5" dirty="0">
                          <a:latin typeface="Calibri"/>
                          <a:cs typeface="Calibri"/>
                        </a:rPr>
                        <a:t>topics you will cov- </a:t>
                      </a:r>
                      <a:r>
                        <a:rPr sz="1200" spc="-260" dirty="0">
                          <a:latin typeface="Calibri"/>
                          <a:cs typeface="Calibri"/>
                        </a:rPr>
                        <a:t> </a:t>
                      </a:r>
                      <a:r>
                        <a:rPr sz="1200" dirty="0">
                          <a:latin typeface="Calibri"/>
                          <a:cs typeface="Calibri"/>
                        </a:rPr>
                        <a:t>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433705" indent="-360680">
                        <a:lnSpc>
                          <a:spcPct val="100000"/>
                        </a:lnSpc>
                        <a:spcBef>
                          <a:spcPts val="15"/>
                        </a:spcBef>
                        <a:buSzPct val="85714"/>
                        <a:buFont typeface="Symbol"/>
                        <a:buChar char=""/>
                        <a:tabLst>
                          <a:tab pos="433705" algn="l"/>
                          <a:tab pos="434340" algn="l"/>
                        </a:tabLst>
                      </a:pPr>
                      <a:r>
                        <a:rPr sz="1400" spc="-10" dirty="0">
                          <a:latin typeface="Calibri"/>
                          <a:cs typeface="Calibri"/>
                        </a:rPr>
                        <a:t>Volunteering</a:t>
                      </a:r>
                      <a:r>
                        <a:rPr sz="1400" spc="-30" dirty="0">
                          <a:latin typeface="Calibri"/>
                          <a:cs typeface="Calibri"/>
                        </a:rPr>
                        <a:t> </a:t>
                      </a:r>
                      <a:r>
                        <a:rPr sz="1400" spc="-5" dirty="0">
                          <a:latin typeface="Calibri"/>
                          <a:cs typeface="Calibri"/>
                        </a:rPr>
                        <a:t>section:</a:t>
                      </a:r>
                      <a:r>
                        <a:rPr sz="1400" spc="-35" dirty="0">
                          <a:latin typeface="Calibri"/>
                          <a:cs typeface="Calibri"/>
                        </a:rPr>
                        <a:t> </a:t>
                      </a:r>
                      <a:r>
                        <a:rPr sz="1400" dirty="0">
                          <a:latin typeface="Calibri"/>
                          <a:cs typeface="Calibri"/>
                        </a:rPr>
                        <a:t>3</a:t>
                      </a:r>
                      <a:r>
                        <a:rPr sz="1400" spc="-25" dirty="0">
                          <a:latin typeface="Calibri"/>
                          <a:cs typeface="Calibri"/>
                        </a:rPr>
                        <a:t> </a:t>
                      </a:r>
                      <a:r>
                        <a:rPr sz="1400" spc="-5" dirty="0">
                          <a:latin typeface="Calibri"/>
                          <a:cs typeface="Calibri"/>
                        </a:rPr>
                        <a:t>months</a:t>
                      </a:r>
                      <a:endParaRPr sz="1400">
                        <a:latin typeface="Calibri"/>
                        <a:cs typeface="Calibri"/>
                      </a:endParaRPr>
                    </a:p>
                    <a:p>
                      <a:pPr>
                        <a:lnSpc>
                          <a:spcPct val="100000"/>
                        </a:lnSpc>
                        <a:spcBef>
                          <a:spcPts val="30"/>
                        </a:spcBef>
                        <a:buFont typeface="Symbol"/>
                        <a:buChar char=""/>
                      </a:pPr>
                      <a:endParaRPr sz="1300">
                        <a:latin typeface="Times New Roman"/>
                        <a:cs typeface="Times New Roman"/>
                      </a:endParaRPr>
                    </a:p>
                    <a:p>
                      <a:pPr marL="302260" indent="-229235">
                        <a:lnSpc>
                          <a:spcPct val="100000"/>
                        </a:lnSpc>
                        <a:buSzPct val="85714"/>
                        <a:buFont typeface="Symbol"/>
                        <a:buChar char=""/>
                        <a:tabLst>
                          <a:tab pos="302260" algn="l"/>
                          <a:tab pos="302895" algn="l"/>
                        </a:tabLst>
                      </a:pPr>
                      <a:r>
                        <a:rPr sz="1400" spc="-10" dirty="0">
                          <a:latin typeface="Calibri"/>
                          <a:cs typeface="Calibri"/>
                        </a:rPr>
                        <a:t>Physical </a:t>
                      </a:r>
                      <a:r>
                        <a:rPr sz="1400" spc="-5" dirty="0">
                          <a:latin typeface="Calibri"/>
                          <a:cs typeface="Calibri"/>
                        </a:rPr>
                        <a:t>section:</a:t>
                      </a:r>
                      <a:r>
                        <a:rPr sz="1400" spc="-25" dirty="0">
                          <a:latin typeface="Calibri"/>
                          <a:cs typeface="Calibri"/>
                        </a:rPr>
                        <a:t> </a:t>
                      </a:r>
                      <a:r>
                        <a:rPr sz="1400" dirty="0">
                          <a:latin typeface="Calibri"/>
                          <a:cs typeface="Calibri"/>
                        </a:rPr>
                        <a:t>3</a:t>
                      </a:r>
                      <a:r>
                        <a:rPr sz="1400" spc="-20" dirty="0">
                          <a:latin typeface="Calibri"/>
                          <a:cs typeface="Calibri"/>
                        </a:rPr>
                        <a:t> </a:t>
                      </a:r>
                      <a:r>
                        <a:rPr sz="1400" dirty="0">
                          <a:latin typeface="Calibri"/>
                          <a:cs typeface="Calibri"/>
                        </a:rPr>
                        <a:t>months</a:t>
                      </a:r>
                      <a:endParaRPr sz="1400">
                        <a:latin typeface="Calibri"/>
                        <a:cs typeface="Calibri"/>
                      </a:endParaRPr>
                    </a:p>
                    <a:p>
                      <a:pPr>
                        <a:lnSpc>
                          <a:spcPct val="100000"/>
                        </a:lnSpc>
                        <a:spcBef>
                          <a:spcPts val="40"/>
                        </a:spcBef>
                        <a:buFont typeface="Symbol"/>
                        <a:buChar char=""/>
                      </a:pPr>
                      <a:endParaRPr sz="1300">
                        <a:latin typeface="Times New Roman"/>
                        <a:cs typeface="Times New Roman"/>
                      </a:endParaRPr>
                    </a:p>
                    <a:p>
                      <a:pPr marL="302260" indent="-229235">
                        <a:lnSpc>
                          <a:spcPct val="100000"/>
                        </a:lnSpc>
                        <a:buSzPct val="85714"/>
                        <a:buFont typeface="Symbol"/>
                        <a:buChar char=""/>
                        <a:tabLst>
                          <a:tab pos="302260" algn="l"/>
                          <a:tab pos="302895" algn="l"/>
                        </a:tabLst>
                      </a:pPr>
                      <a:r>
                        <a:rPr sz="1400" dirty="0">
                          <a:latin typeface="Calibri"/>
                          <a:cs typeface="Calibri"/>
                        </a:rPr>
                        <a:t>Skills</a:t>
                      </a:r>
                      <a:r>
                        <a:rPr sz="1400" spc="-10" dirty="0">
                          <a:latin typeface="Calibri"/>
                          <a:cs typeface="Calibri"/>
                        </a:rPr>
                        <a:t> </a:t>
                      </a:r>
                      <a:r>
                        <a:rPr sz="1400" spc="-5" dirty="0">
                          <a:latin typeface="Calibri"/>
                          <a:cs typeface="Calibri"/>
                        </a:rPr>
                        <a:t>section:</a:t>
                      </a:r>
                      <a:r>
                        <a:rPr sz="1400" spc="-25" dirty="0">
                          <a:latin typeface="Calibri"/>
                          <a:cs typeface="Calibri"/>
                        </a:rPr>
                        <a:t> </a:t>
                      </a:r>
                      <a:r>
                        <a:rPr sz="1400" dirty="0">
                          <a:latin typeface="Calibri"/>
                          <a:cs typeface="Calibri"/>
                        </a:rPr>
                        <a:t>3</a:t>
                      </a:r>
                      <a:r>
                        <a:rPr sz="1400" spc="-15" dirty="0">
                          <a:latin typeface="Calibri"/>
                          <a:cs typeface="Calibri"/>
                        </a:rPr>
                        <a:t> </a:t>
                      </a:r>
                      <a:r>
                        <a:rPr sz="1400" spc="-5" dirty="0">
                          <a:latin typeface="Calibri"/>
                          <a:cs typeface="Calibri"/>
                        </a:rPr>
                        <a:t>months</a:t>
                      </a:r>
                      <a:endParaRPr sz="1400">
                        <a:latin typeface="Calibri"/>
                        <a:cs typeface="Calibri"/>
                      </a:endParaRPr>
                    </a:p>
                    <a:p>
                      <a:pPr>
                        <a:lnSpc>
                          <a:spcPct val="100000"/>
                        </a:lnSpc>
                        <a:spcBef>
                          <a:spcPts val="30"/>
                        </a:spcBef>
                        <a:buFont typeface="Symbol"/>
                        <a:buChar char=""/>
                      </a:pPr>
                      <a:endParaRPr sz="1300">
                        <a:latin typeface="Times New Roman"/>
                        <a:cs typeface="Times New Roman"/>
                      </a:endParaRPr>
                    </a:p>
                    <a:p>
                      <a:pPr marL="302260" indent="-229235">
                        <a:lnSpc>
                          <a:spcPct val="100000"/>
                        </a:lnSpc>
                        <a:buSzPct val="85714"/>
                        <a:buFont typeface="Symbol"/>
                        <a:buChar char=""/>
                        <a:tabLst>
                          <a:tab pos="302260" algn="l"/>
                          <a:tab pos="302895" algn="l"/>
                        </a:tabLst>
                      </a:pPr>
                      <a:r>
                        <a:rPr sz="1400" spc="-5" dirty="0">
                          <a:latin typeface="Calibri"/>
                          <a:cs typeface="Calibri"/>
                        </a:rPr>
                        <a:t>Expedition:</a:t>
                      </a:r>
                      <a:r>
                        <a:rPr sz="1400" spc="-20" dirty="0">
                          <a:latin typeface="Calibri"/>
                          <a:cs typeface="Calibri"/>
                        </a:rPr>
                        <a:t> </a:t>
                      </a:r>
                      <a:r>
                        <a:rPr sz="1400" dirty="0">
                          <a:latin typeface="Calibri"/>
                          <a:cs typeface="Calibri"/>
                        </a:rPr>
                        <a:t>2</a:t>
                      </a:r>
                      <a:r>
                        <a:rPr sz="1400" spc="-10" dirty="0">
                          <a:latin typeface="Calibri"/>
                          <a:cs typeface="Calibri"/>
                        </a:rPr>
                        <a:t> days/1</a:t>
                      </a:r>
                      <a:r>
                        <a:rPr sz="1400" spc="-5" dirty="0">
                          <a:latin typeface="Calibri"/>
                          <a:cs typeface="Calibri"/>
                        </a:rPr>
                        <a:t> </a:t>
                      </a:r>
                      <a:r>
                        <a:rPr sz="1400" spc="-10" dirty="0">
                          <a:latin typeface="Calibri"/>
                          <a:cs typeface="Calibri"/>
                        </a:rPr>
                        <a:t>night</a:t>
                      </a:r>
                      <a:endParaRPr sz="1400">
                        <a:latin typeface="Calibri"/>
                        <a:cs typeface="Calibri"/>
                      </a:endParaRPr>
                    </a:p>
                    <a:p>
                      <a:pPr>
                        <a:lnSpc>
                          <a:spcPct val="100000"/>
                        </a:lnSpc>
                        <a:spcBef>
                          <a:spcPts val="40"/>
                        </a:spcBef>
                      </a:pPr>
                      <a:endParaRPr sz="1300">
                        <a:latin typeface="Times New Roman"/>
                        <a:cs typeface="Times New Roman"/>
                      </a:endParaRPr>
                    </a:p>
                    <a:p>
                      <a:pPr marL="73660">
                        <a:lnSpc>
                          <a:spcPct val="100000"/>
                        </a:lnSpc>
                      </a:pPr>
                      <a:r>
                        <a:rPr sz="1400" dirty="0">
                          <a:latin typeface="Calibri"/>
                          <a:cs typeface="Calibri"/>
                        </a:rPr>
                        <a:t>*</a:t>
                      </a:r>
                      <a:r>
                        <a:rPr sz="1400" spc="-10" dirty="0">
                          <a:latin typeface="Calibri"/>
                          <a:cs typeface="Calibri"/>
                        </a:rPr>
                        <a:t> </a:t>
                      </a:r>
                      <a:r>
                        <a:rPr sz="1400" spc="-5" dirty="0">
                          <a:latin typeface="Calibri"/>
                          <a:cs typeface="Calibri"/>
                        </a:rPr>
                        <a:t>One</a:t>
                      </a:r>
                      <a:r>
                        <a:rPr sz="1400" spc="-1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sections</a:t>
                      </a:r>
                      <a:r>
                        <a:rPr sz="1400" spc="-10" dirty="0">
                          <a:latin typeface="Calibri"/>
                          <a:cs typeface="Calibri"/>
                        </a:rPr>
                        <a:t> must </a:t>
                      </a:r>
                      <a:r>
                        <a:rPr sz="1400" spc="-5" dirty="0">
                          <a:latin typeface="Calibri"/>
                          <a:cs typeface="Calibri"/>
                        </a:rPr>
                        <a:t>be</a:t>
                      </a:r>
                      <a:r>
                        <a:rPr sz="1400" dirty="0">
                          <a:latin typeface="Calibri"/>
                          <a:cs typeface="Calibri"/>
                        </a:rPr>
                        <a:t> </a:t>
                      </a:r>
                      <a:r>
                        <a:rPr sz="1400" spc="-10" dirty="0">
                          <a:latin typeface="Calibri"/>
                          <a:cs typeface="Calibri"/>
                        </a:rPr>
                        <a:t>completed</a:t>
                      </a:r>
                      <a:r>
                        <a:rPr sz="1400" dirty="0">
                          <a:latin typeface="Calibri"/>
                          <a:cs typeface="Calibri"/>
                        </a:rPr>
                        <a:t> </a:t>
                      </a:r>
                      <a:r>
                        <a:rPr sz="1400" spc="-10" dirty="0">
                          <a:latin typeface="Calibri"/>
                          <a:cs typeface="Calibri"/>
                        </a:rPr>
                        <a:t>for</a:t>
                      </a:r>
                      <a:r>
                        <a:rPr sz="1400" spc="-5" dirty="0">
                          <a:latin typeface="Calibri"/>
                          <a:cs typeface="Calibri"/>
                        </a:rPr>
                        <a:t> </a:t>
                      </a:r>
                      <a:r>
                        <a:rPr sz="1400" dirty="0">
                          <a:latin typeface="Calibri"/>
                          <a:cs typeface="Calibri"/>
                        </a:rPr>
                        <a:t>6</a:t>
                      </a:r>
                      <a:r>
                        <a:rPr sz="1400" spc="-10" dirty="0">
                          <a:latin typeface="Calibri"/>
                          <a:cs typeface="Calibri"/>
                        </a:rPr>
                        <a:t> </a:t>
                      </a:r>
                      <a:r>
                        <a:rPr sz="1400" spc="-5" dirty="0">
                          <a:latin typeface="Calibri"/>
                          <a:cs typeface="Calibri"/>
                        </a:rPr>
                        <a:t>months</a:t>
                      </a:r>
                      <a:endParaRPr sz="140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446405">
                <a:tc>
                  <a:txBody>
                    <a:bodyPr/>
                    <a:lstStyle/>
                    <a:p>
                      <a:pPr algn="ctr">
                        <a:lnSpc>
                          <a:spcPct val="100000"/>
                        </a:lnSpc>
                        <a:spcBef>
                          <a:spcPts val="985"/>
                        </a:spcBef>
                      </a:pPr>
                      <a:r>
                        <a:rPr sz="1200" dirty="0">
                          <a:latin typeface="Calibri"/>
                          <a:cs typeface="Calibri"/>
                        </a:rPr>
                        <a:t>Assessment</a:t>
                      </a:r>
                      <a:endParaRPr sz="1200">
                        <a:latin typeface="Calibri"/>
                        <a:cs typeface="Calibri"/>
                      </a:endParaRPr>
                    </a:p>
                  </a:txBody>
                  <a:tcPr marL="0" marR="0" marT="1250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65405">
                        <a:lnSpc>
                          <a:spcPts val="1720"/>
                        </a:lnSpc>
                      </a:pPr>
                      <a:r>
                        <a:rPr sz="1400" dirty="0">
                          <a:latin typeface="Calibri"/>
                          <a:cs typeface="Calibri"/>
                        </a:rPr>
                        <a:t>All</a:t>
                      </a:r>
                      <a:r>
                        <a:rPr sz="1400" spc="265" dirty="0">
                          <a:latin typeface="Calibri"/>
                          <a:cs typeface="Calibri"/>
                        </a:rPr>
                        <a:t> </a:t>
                      </a:r>
                      <a:r>
                        <a:rPr sz="1400" spc="-5" dirty="0">
                          <a:latin typeface="Calibri"/>
                          <a:cs typeface="Calibri"/>
                        </a:rPr>
                        <a:t>students</a:t>
                      </a:r>
                      <a:r>
                        <a:rPr sz="1400" spc="260" dirty="0">
                          <a:latin typeface="Calibri"/>
                          <a:cs typeface="Calibri"/>
                        </a:rPr>
                        <a:t> </a:t>
                      </a:r>
                      <a:r>
                        <a:rPr sz="1400" spc="-5" dirty="0">
                          <a:latin typeface="Calibri"/>
                          <a:cs typeface="Calibri"/>
                        </a:rPr>
                        <a:t>will</a:t>
                      </a:r>
                      <a:r>
                        <a:rPr sz="1400" spc="260" dirty="0">
                          <a:latin typeface="Calibri"/>
                          <a:cs typeface="Calibri"/>
                        </a:rPr>
                        <a:t> </a:t>
                      </a:r>
                      <a:r>
                        <a:rPr sz="1400" spc="-10" dirty="0">
                          <a:latin typeface="Calibri"/>
                          <a:cs typeface="Calibri"/>
                        </a:rPr>
                        <a:t>complete</a:t>
                      </a:r>
                      <a:r>
                        <a:rPr sz="1400" spc="254" dirty="0">
                          <a:latin typeface="Calibri"/>
                          <a:cs typeface="Calibri"/>
                        </a:rPr>
                        <a:t> </a:t>
                      </a:r>
                      <a:r>
                        <a:rPr sz="1400" spc="-5" dirty="0">
                          <a:latin typeface="Calibri"/>
                          <a:cs typeface="Calibri"/>
                        </a:rPr>
                        <a:t>the</a:t>
                      </a:r>
                      <a:r>
                        <a:rPr sz="1400" spc="265" dirty="0">
                          <a:latin typeface="Calibri"/>
                          <a:cs typeface="Calibri"/>
                        </a:rPr>
                        <a:t> </a:t>
                      </a:r>
                      <a:r>
                        <a:rPr sz="1400" spc="-5" dirty="0">
                          <a:latin typeface="Calibri"/>
                          <a:cs typeface="Calibri"/>
                        </a:rPr>
                        <a:t>online</a:t>
                      </a:r>
                      <a:r>
                        <a:rPr sz="1400" spc="250" dirty="0">
                          <a:latin typeface="Calibri"/>
                          <a:cs typeface="Calibri"/>
                        </a:rPr>
                        <a:t> </a:t>
                      </a:r>
                      <a:r>
                        <a:rPr sz="1400" dirty="0">
                          <a:latin typeface="Calibri"/>
                          <a:cs typeface="Calibri"/>
                        </a:rPr>
                        <a:t>E-DofE</a:t>
                      </a:r>
                      <a:r>
                        <a:rPr sz="1400" spc="265" dirty="0">
                          <a:latin typeface="Calibri"/>
                          <a:cs typeface="Calibri"/>
                        </a:rPr>
                        <a:t> </a:t>
                      </a:r>
                      <a:r>
                        <a:rPr sz="1400" spc="-10" dirty="0">
                          <a:latin typeface="Calibri"/>
                          <a:cs typeface="Calibri"/>
                        </a:rPr>
                        <a:t>sections</a:t>
                      </a:r>
                      <a:r>
                        <a:rPr sz="1400" spc="260" dirty="0">
                          <a:latin typeface="Calibri"/>
                          <a:cs typeface="Calibri"/>
                        </a:rPr>
                        <a:t> </a:t>
                      </a:r>
                      <a:r>
                        <a:rPr sz="1400" spc="-5" dirty="0">
                          <a:latin typeface="Calibri"/>
                          <a:cs typeface="Calibri"/>
                        </a:rPr>
                        <a:t>and </a:t>
                      </a:r>
                      <a:r>
                        <a:rPr sz="1400" spc="-305" dirty="0">
                          <a:latin typeface="Calibri"/>
                          <a:cs typeface="Calibri"/>
                        </a:rPr>
                        <a:t> </a:t>
                      </a:r>
                      <a:r>
                        <a:rPr sz="1400" dirty="0">
                          <a:latin typeface="Calibri"/>
                          <a:cs typeface="Calibri"/>
                        </a:rPr>
                        <a:t>will</a:t>
                      </a:r>
                      <a:r>
                        <a:rPr sz="1400" spc="-5" dirty="0">
                          <a:latin typeface="Calibri"/>
                          <a:cs typeface="Calibri"/>
                        </a:rPr>
                        <a:t> be</a:t>
                      </a:r>
                      <a:r>
                        <a:rPr sz="1400" spc="-10" dirty="0">
                          <a:latin typeface="Calibri"/>
                          <a:cs typeface="Calibri"/>
                        </a:rPr>
                        <a:t> </a:t>
                      </a:r>
                      <a:r>
                        <a:rPr sz="1400" spc="-5" dirty="0">
                          <a:latin typeface="Calibri"/>
                          <a:cs typeface="Calibri"/>
                        </a:rPr>
                        <a:t>assessed</a:t>
                      </a:r>
                      <a:r>
                        <a:rPr sz="1400" spc="-15" dirty="0">
                          <a:latin typeface="Calibri"/>
                          <a:cs typeface="Calibri"/>
                        </a:rPr>
                        <a:t> </a:t>
                      </a:r>
                      <a:r>
                        <a:rPr sz="1400" spc="-5" dirty="0">
                          <a:latin typeface="Calibri"/>
                          <a:cs typeface="Calibri"/>
                        </a:rPr>
                        <a:t>during</a:t>
                      </a:r>
                      <a:r>
                        <a:rPr sz="1400" spc="-10" dirty="0">
                          <a:latin typeface="Calibri"/>
                          <a:cs typeface="Calibri"/>
                        </a:rPr>
                        <a:t> </a:t>
                      </a:r>
                      <a:r>
                        <a:rPr sz="1400" spc="-5" dirty="0">
                          <a:latin typeface="Calibri"/>
                          <a:cs typeface="Calibri"/>
                        </a:rPr>
                        <a:t>their expedition.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32460">
                <a:tc>
                  <a:txBody>
                    <a:bodyPr/>
                    <a:lstStyle/>
                    <a:p>
                      <a:pPr marL="453390" marR="247015" indent="-200025">
                        <a:lnSpc>
                          <a:spcPct val="101699"/>
                        </a:lnSpc>
                        <a:spcBef>
                          <a:spcPts val="955"/>
                        </a:spcBef>
                      </a:pPr>
                      <a:r>
                        <a:rPr sz="1200" spc="-5" dirty="0">
                          <a:latin typeface="Calibri"/>
                          <a:cs typeface="Calibri"/>
                        </a:rPr>
                        <a:t>Further</a:t>
                      </a:r>
                      <a:r>
                        <a:rPr sz="1200" spc="-55" dirty="0">
                          <a:latin typeface="Calibri"/>
                          <a:cs typeface="Calibri"/>
                        </a:rPr>
                        <a:t> </a:t>
                      </a:r>
                      <a:r>
                        <a:rPr sz="1200" spc="-5" dirty="0">
                          <a:latin typeface="Calibri"/>
                          <a:cs typeface="Calibri"/>
                        </a:rPr>
                        <a:t>infor- </a:t>
                      </a:r>
                      <a:r>
                        <a:rPr sz="1200" spc="-260" dirty="0">
                          <a:latin typeface="Calibri"/>
                          <a:cs typeface="Calibri"/>
                        </a:rPr>
                        <a:t> </a:t>
                      </a:r>
                      <a:r>
                        <a:rPr sz="1200" spc="-5" dirty="0">
                          <a:latin typeface="Calibri"/>
                          <a:cs typeface="Calibri"/>
                        </a:rPr>
                        <a:t>mation</a:t>
                      </a:r>
                      <a:endParaRPr sz="1200">
                        <a:latin typeface="Calibri"/>
                        <a:cs typeface="Calibri"/>
                      </a:endParaRPr>
                    </a:p>
                  </a:txBody>
                  <a:tcPr marL="0" marR="0" marT="1212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588645">
                        <a:lnSpc>
                          <a:spcPts val="1720"/>
                        </a:lnSpc>
                        <a:spcBef>
                          <a:spcPts val="25"/>
                        </a:spcBef>
                      </a:pPr>
                      <a:r>
                        <a:rPr sz="1400" spc="-5" dirty="0">
                          <a:latin typeface="Calibri"/>
                          <a:cs typeface="Calibri"/>
                        </a:rPr>
                        <a:t>If</a:t>
                      </a:r>
                      <a:r>
                        <a:rPr sz="1400" dirty="0">
                          <a:latin typeface="Calibri"/>
                          <a:cs typeface="Calibri"/>
                        </a:rPr>
                        <a:t> </a:t>
                      </a:r>
                      <a:r>
                        <a:rPr sz="1400" spc="-5" dirty="0">
                          <a:latin typeface="Calibri"/>
                          <a:cs typeface="Calibri"/>
                        </a:rPr>
                        <a:t>you</a:t>
                      </a:r>
                      <a:r>
                        <a:rPr sz="1400" spc="-10" dirty="0">
                          <a:latin typeface="Calibri"/>
                          <a:cs typeface="Calibri"/>
                        </a:rPr>
                        <a:t> </a:t>
                      </a:r>
                      <a:r>
                        <a:rPr sz="1400" spc="-15" dirty="0">
                          <a:latin typeface="Calibri"/>
                          <a:cs typeface="Calibri"/>
                        </a:rPr>
                        <a:t>have</a:t>
                      </a:r>
                      <a:r>
                        <a:rPr sz="1400" spc="-10" dirty="0">
                          <a:latin typeface="Calibri"/>
                          <a:cs typeface="Calibri"/>
                        </a:rPr>
                        <a:t> any</a:t>
                      </a:r>
                      <a:r>
                        <a:rPr sz="1400" spc="-5" dirty="0">
                          <a:latin typeface="Calibri"/>
                          <a:cs typeface="Calibri"/>
                        </a:rPr>
                        <a:t> </a:t>
                      </a:r>
                      <a:r>
                        <a:rPr sz="1400" dirty="0">
                          <a:latin typeface="Calibri"/>
                          <a:cs typeface="Calibri"/>
                        </a:rPr>
                        <a:t>queries</a:t>
                      </a:r>
                      <a:r>
                        <a:rPr sz="1400" spc="-5" dirty="0">
                          <a:latin typeface="Calibri"/>
                          <a:cs typeface="Calibri"/>
                        </a:rPr>
                        <a:t> concerning</a:t>
                      </a:r>
                      <a:r>
                        <a:rPr sz="1400" spc="-10" dirty="0">
                          <a:latin typeface="Calibri"/>
                          <a:cs typeface="Calibri"/>
                        </a:rPr>
                        <a:t> </a:t>
                      </a:r>
                      <a:r>
                        <a:rPr sz="1400" spc="-5" dirty="0">
                          <a:latin typeface="Calibri"/>
                          <a:cs typeface="Calibri"/>
                        </a:rPr>
                        <a:t>this</a:t>
                      </a:r>
                      <a:r>
                        <a:rPr sz="1400" dirty="0">
                          <a:latin typeface="Calibri"/>
                          <a:cs typeface="Calibri"/>
                        </a:rPr>
                        <a:t> </a:t>
                      </a:r>
                      <a:r>
                        <a:rPr sz="1400" spc="-5" dirty="0">
                          <a:latin typeface="Calibri"/>
                          <a:cs typeface="Calibri"/>
                        </a:rPr>
                        <a:t>subject</a:t>
                      </a:r>
                      <a:r>
                        <a:rPr sz="1400" spc="-10" dirty="0">
                          <a:latin typeface="Calibri"/>
                          <a:cs typeface="Calibri"/>
                        </a:rPr>
                        <a:t> </a:t>
                      </a:r>
                      <a:r>
                        <a:rPr sz="1400" spc="-5" dirty="0">
                          <a:latin typeface="Calibri"/>
                          <a:cs typeface="Calibri"/>
                        </a:rPr>
                        <a:t>or the </a:t>
                      </a:r>
                      <a:r>
                        <a:rPr sz="1400" spc="-300" dirty="0">
                          <a:latin typeface="Calibri"/>
                          <a:cs typeface="Calibri"/>
                        </a:rPr>
                        <a:t> </a:t>
                      </a:r>
                      <a:r>
                        <a:rPr sz="1400" spc="-10" dirty="0">
                          <a:latin typeface="Calibri"/>
                          <a:cs typeface="Calibri"/>
                        </a:rPr>
                        <a:t>qualification,</a:t>
                      </a:r>
                      <a:r>
                        <a:rPr sz="1400" spc="-15" dirty="0">
                          <a:latin typeface="Calibri"/>
                          <a:cs typeface="Calibri"/>
                        </a:rPr>
                        <a:t> </a:t>
                      </a:r>
                      <a:r>
                        <a:rPr sz="1400" dirty="0">
                          <a:latin typeface="Calibri"/>
                          <a:cs typeface="Calibri"/>
                        </a:rPr>
                        <a:t>please</a:t>
                      </a:r>
                      <a:r>
                        <a:rPr sz="1400" spc="-10" dirty="0">
                          <a:latin typeface="Calibri"/>
                          <a:cs typeface="Calibri"/>
                        </a:rPr>
                        <a:t> contact </a:t>
                      </a:r>
                      <a:r>
                        <a:rPr sz="1400" dirty="0">
                          <a:latin typeface="Calibri"/>
                          <a:cs typeface="Calibri"/>
                        </a:rPr>
                        <a:t>Mr </a:t>
                      </a:r>
                      <a:r>
                        <a:rPr sz="1400" spc="-5" dirty="0">
                          <a:latin typeface="Calibri"/>
                          <a:cs typeface="Calibri"/>
                        </a:rPr>
                        <a:t>Ashley </a:t>
                      </a:r>
                      <a:r>
                        <a:rPr sz="1400" spc="-15" dirty="0">
                          <a:latin typeface="Calibri"/>
                          <a:cs typeface="Calibri"/>
                        </a:rPr>
                        <a:t>Kay</a:t>
                      </a:r>
                      <a:endParaRPr sz="14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5"/>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0"/>
                        </a:spcBef>
                      </a:pPr>
                      <a:endParaRPr sz="1150" dirty="0">
                        <a:latin typeface="Times New Roman"/>
                        <a:cs typeface="Times New Roman"/>
                      </a:endParaRPr>
                    </a:p>
                    <a:p>
                      <a:pPr marL="73660">
                        <a:lnSpc>
                          <a:spcPct val="100000"/>
                        </a:lnSpc>
                        <a:spcBef>
                          <a:spcPts val="5"/>
                        </a:spcBef>
                      </a:pPr>
                      <a:r>
                        <a:rPr sz="1400" spc="-10" dirty="0">
                          <a:solidFill>
                            <a:srgbClr val="0000FF"/>
                          </a:solidFill>
                          <a:latin typeface="Calibri"/>
                          <a:cs typeface="Calibri"/>
                        </a:rPr>
                        <a:t>https://</a:t>
                      </a:r>
                      <a:r>
                        <a:rPr sz="1400" spc="-10" dirty="0">
                          <a:latin typeface="Calibri"/>
                          <a:cs typeface="Calibri"/>
                          <a:hlinkClick r:id="rId3"/>
                        </a:rPr>
                        <a:t>www.dofe.org/what-is-dofe/</a:t>
                      </a:r>
                      <a:endParaRPr sz="14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pic>
        <p:nvPicPr>
          <p:cNvPr id="13" name="object 13"/>
          <p:cNvPicPr/>
          <p:nvPr/>
        </p:nvPicPr>
        <p:blipFill>
          <a:blip r:embed="rId4" cstate="print"/>
          <a:stretch>
            <a:fillRect/>
          </a:stretch>
        </p:blipFill>
        <p:spPr>
          <a:xfrm>
            <a:off x="792924" y="709586"/>
            <a:ext cx="839825" cy="99500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1802" y="498385"/>
            <a:ext cx="6656070" cy="9782175"/>
            <a:chOff x="451802" y="498385"/>
            <a:chExt cx="6656070" cy="97821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5" name="object 5"/>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6" name="object 6"/>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7" name="object 7"/>
            <p:cNvPicPr/>
            <p:nvPr/>
          </p:nvPicPr>
          <p:blipFill>
            <a:blip r:embed="rId2" cstate="print"/>
            <a:stretch>
              <a:fillRect/>
            </a:stretch>
          </p:blipFill>
          <p:spPr>
            <a:xfrm>
              <a:off x="1906523" y="1004315"/>
              <a:ext cx="4172712" cy="589787"/>
            </a:xfrm>
            <a:prstGeom prst="rect">
              <a:avLst/>
            </a:prstGeom>
          </p:spPr>
        </p:pic>
        <p:sp>
          <p:nvSpPr>
            <p:cNvPr id="8" name="object 8"/>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9" name="object 9"/>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pic>
          <p:nvPicPr>
            <p:cNvPr id="10" name="object 10"/>
            <p:cNvPicPr/>
            <p:nvPr/>
          </p:nvPicPr>
          <p:blipFill>
            <a:blip r:embed="rId3" cstate="print"/>
            <a:stretch>
              <a:fillRect/>
            </a:stretch>
          </p:blipFill>
          <p:spPr>
            <a:xfrm>
              <a:off x="793457" y="687450"/>
              <a:ext cx="792632" cy="1063117"/>
            </a:xfrm>
            <a:prstGeom prst="rect">
              <a:avLst/>
            </a:prstGeom>
          </p:spPr>
        </p:pic>
      </p:grpSp>
      <p:graphicFrame>
        <p:nvGraphicFramePr>
          <p:cNvPr id="11" name="object 11"/>
          <p:cNvGraphicFramePr>
            <a:graphicFrameLocks noGrp="1"/>
          </p:cNvGraphicFramePr>
          <p:nvPr>
            <p:extLst>
              <p:ext uri="{D42A27DB-BD31-4B8C-83A1-F6EECF244321}">
                <p14:modId xmlns:p14="http://schemas.microsoft.com/office/powerpoint/2010/main" val="367888981"/>
              </p:ext>
            </p:extLst>
          </p:nvPr>
        </p:nvGraphicFramePr>
        <p:xfrm>
          <a:off x="420052" y="466635"/>
          <a:ext cx="6657337" cy="10127868"/>
        </p:xfrm>
        <a:graphic>
          <a:graphicData uri="http://schemas.openxmlformats.org/drawingml/2006/table">
            <a:tbl>
              <a:tblPr firstRow="1" bandRow="1">
                <a:tableStyleId>{2D5ABB26-0587-4C30-8999-92F81FD0307C}</a:tableStyleId>
              </a:tblPr>
              <a:tblGrid>
                <a:gridCol w="354330">
                  <a:extLst>
                    <a:ext uri="{9D8B030D-6E8A-4147-A177-3AD203B41FA5}">
                      <a16:colId xmlns:a16="http://schemas.microsoft.com/office/drawing/2014/main" val="20000"/>
                    </a:ext>
                  </a:extLst>
                </a:gridCol>
                <a:gridCol w="1361439">
                  <a:extLst>
                    <a:ext uri="{9D8B030D-6E8A-4147-A177-3AD203B41FA5}">
                      <a16:colId xmlns:a16="http://schemas.microsoft.com/office/drawing/2014/main" val="20001"/>
                    </a:ext>
                  </a:extLst>
                </a:gridCol>
                <a:gridCol w="4565014">
                  <a:extLst>
                    <a:ext uri="{9D8B030D-6E8A-4147-A177-3AD203B41FA5}">
                      <a16:colId xmlns:a16="http://schemas.microsoft.com/office/drawing/2014/main" val="20002"/>
                    </a:ext>
                  </a:extLst>
                </a:gridCol>
                <a:gridCol w="376554">
                  <a:extLst>
                    <a:ext uri="{9D8B030D-6E8A-4147-A177-3AD203B41FA5}">
                      <a16:colId xmlns:a16="http://schemas.microsoft.com/office/drawing/2014/main" val="20003"/>
                    </a:ext>
                  </a:extLst>
                </a:gridCol>
              </a:tblGrid>
              <a:tr h="1357630">
                <a:tc gridSpan="4">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txBody>
                  <a:tcPr marL="0" marR="0" marT="0" marB="0">
                    <a:lnL w="76200">
                      <a:solidFill>
                        <a:srgbClr val="663300"/>
                      </a:solidFill>
                      <a:prstDash val="solid"/>
                    </a:lnL>
                    <a:lnR w="76200">
                      <a:solidFill>
                        <a:srgbClr val="663300"/>
                      </a:solidFill>
                      <a:prstDash val="solid"/>
                    </a:lnR>
                    <a:lnT w="76200">
                      <a:solidFill>
                        <a:srgbClr val="663300"/>
                      </a:solidFill>
                      <a:prstDash val="solid"/>
                    </a:lnT>
                    <a:solidFill>
                      <a:srgbClr val="FFFFFF"/>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60350">
                <a:tc rowSpan="6">
                  <a:txBody>
                    <a:bodyPr/>
                    <a:lstStyle/>
                    <a:p>
                      <a:pPr>
                        <a:lnSpc>
                          <a:spcPct val="100000"/>
                        </a:lnSpc>
                      </a:pPr>
                      <a:endParaRPr sz="1400">
                        <a:latin typeface="Times New Roman"/>
                        <a:cs typeface="Times New Roman"/>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FFFFFF"/>
                    </a:solidFill>
                  </a:tcPr>
                </a:tc>
                <a:tc>
                  <a:txBody>
                    <a:bodyPr/>
                    <a:lstStyle/>
                    <a:p>
                      <a:pPr algn="ctr">
                        <a:lnSpc>
                          <a:spcPct val="100000"/>
                        </a:lnSpc>
                        <a:spcBef>
                          <a:spcPts val="125"/>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158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ts val="1905"/>
                        </a:lnSpc>
                      </a:pPr>
                      <a:r>
                        <a:rPr sz="1600" spc="-20" dirty="0">
                          <a:latin typeface="Calibri"/>
                          <a:cs typeface="Calibri"/>
                        </a:rPr>
                        <a:t>Duke </a:t>
                      </a:r>
                      <a:r>
                        <a:rPr sz="1600" spc="-5" dirty="0">
                          <a:latin typeface="Calibri"/>
                          <a:cs typeface="Calibri"/>
                        </a:rPr>
                        <a:t>of</a:t>
                      </a:r>
                      <a:r>
                        <a:rPr sz="1600" spc="-25" dirty="0">
                          <a:latin typeface="Calibri"/>
                          <a:cs typeface="Calibri"/>
                        </a:rPr>
                        <a:t> </a:t>
                      </a:r>
                      <a:r>
                        <a:rPr sz="1600" spc="-10" dirty="0">
                          <a:latin typeface="Calibri"/>
                          <a:cs typeface="Calibri"/>
                        </a:rPr>
                        <a:t>Edinburgh</a:t>
                      </a:r>
                      <a:endParaRPr sz="16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rowSpan="6">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FFFFFF"/>
                    </a:solidFill>
                  </a:tcPr>
                </a:tc>
                <a:extLst>
                  <a:ext uri="{0D108BD9-81ED-4DB2-BD59-A6C34878D82A}">
                    <a16:rowId xmlns:a16="http://schemas.microsoft.com/office/drawing/2014/main" val="10001"/>
                  </a:ext>
                </a:extLst>
              </a:tr>
              <a:tr h="370205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5"/>
                        </a:spcBef>
                      </a:pPr>
                      <a:endParaRPr sz="20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ts val="1670"/>
                        </a:lnSpc>
                      </a:pPr>
                      <a:r>
                        <a:rPr sz="1400" spc="-10" dirty="0">
                          <a:latin typeface="Calibri"/>
                          <a:cs typeface="Calibri"/>
                        </a:rPr>
                        <a:t>Following </a:t>
                      </a:r>
                      <a:r>
                        <a:rPr sz="1400" spc="-5" dirty="0">
                          <a:latin typeface="Calibri"/>
                          <a:cs typeface="Calibri"/>
                        </a:rPr>
                        <a:t>on </a:t>
                      </a:r>
                      <a:r>
                        <a:rPr sz="1400" spc="-10" dirty="0">
                          <a:latin typeface="Calibri"/>
                          <a:cs typeface="Calibri"/>
                        </a:rPr>
                        <a:t>from</a:t>
                      </a:r>
                      <a:r>
                        <a:rPr sz="1400" spc="-5" dirty="0">
                          <a:latin typeface="Calibri"/>
                          <a:cs typeface="Calibri"/>
                        </a:rPr>
                        <a:t> achieving the</a:t>
                      </a:r>
                      <a:r>
                        <a:rPr sz="1400" spc="-10" dirty="0">
                          <a:latin typeface="Calibri"/>
                          <a:cs typeface="Calibri"/>
                        </a:rPr>
                        <a:t> </a:t>
                      </a:r>
                      <a:r>
                        <a:rPr sz="1400" spc="-15" dirty="0">
                          <a:latin typeface="Calibri"/>
                          <a:cs typeface="Calibri"/>
                        </a:rPr>
                        <a:t>Bronze</a:t>
                      </a:r>
                      <a:r>
                        <a:rPr sz="1400" spc="5" dirty="0">
                          <a:latin typeface="Calibri"/>
                          <a:cs typeface="Calibri"/>
                        </a:rPr>
                        <a:t> </a:t>
                      </a:r>
                      <a:r>
                        <a:rPr sz="1400" spc="-5" dirty="0">
                          <a:latin typeface="Calibri"/>
                          <a:cs typeface="Calibri"/>
                        </a:rPr>
                        <a:t>award, </a:t>
                      </a:r>
                      <a:r>
                        <a:rPr sz="1400" spc="-25" dirty="0">
                          <a:latin typeface="Calibri"/>
                          <a:cs typeface="Calibri"/>
                        </a:rPr>
                        <a:t>Year</a:t>
                      </a:r>
                      <a:r>
                        <a:rPr sz="1400" dirty="0">
                          <a:latin typeface="Calibri"/>
                          <a:cs typeface="Calibri"/>
                        </a:rPr>
                        <a:t> 11</a:t>
                      </a:r>
                      <a:endParaRPr sz="1400">
                        <a:latin typeface="Calibri"/>
                        <a:cs typeface="Calibri"/>
                      </a:endParaRPr>
                    </a:p>
                    <a:p>
                      <a:pPr marL="73025" marR="598170">
                        <a:lnSpc>
                          <a:spcPct val="101800"/>
                        </a:lnSpc>
                        <a:spcBef>
                          <a:spcPts val="5"/>
                        </a:spcBef>
                      </a:pPr>
                      <a:r>
                        <a:rPr sz="1400" spc="-5" dirty="0">
                          <a:latin typeface="Calibri"/>
                          <a:cs typeface="Calibri"/>
                        </a:rPr>
                        <a:t>students </a:t>
                      </a:r>
                      <a:r>
                        <a:rPr sz="1400" dirty="0">
                          <a:latin typeface="Calibri"/>
                          <a:cs typeface="Calibri"/>
                        </a:rPr>
                        <a:t>will </a:t>
                      </a:r>
                      <a:r>
                        <a:rPr sz="1400" spc="-15" dirty="0">
                          <a:latin typeface="Calibri"/>
                          <a:cs typeface="Calibri"/>
                        </a:rPr>
                        <a:t>have</a:t>
                      </a:r>
                      <a:r>
                        <a:rPr sz="1400" spc="-10" dirty="0">
                          <a:latin typeface="Calibri"/>
                          <a:cs typeface="Calibri"/>
                        </a:rPr>
                        <a:t> </a:t>
                      </a:r>
                      <a:r>
                        <a:rPr sz="1400" spc="-5" dirty="0">
                          <a:latin typeface="Calibri"/>
                          <a:cs typeface="Calibri"/>
                        </a:rPr>
                        <a:t>the</a:t>
                      </a:r>
                      <a:r>
                        <a:rPr sz="1400" spc="-10" dirty="0">
                          <a:latin typeface="Calibri"/>
                          <a:cs typeface="Calibri"/>
                        </a:rPr>
                        <a:t> </a:t>
                      </a:r>
                      <a:r>
                        <a:rPr sz="1400" spc="-5" dirty="0">
                          <a:latin typeface="Calibri"/>
                          <a:cs typeface="Calibri"/>
                        </a:rPr>
                        <a:t>opportunity </a:t>
                      </a:r>
                      <a:r>
                        <a:rPr sz="1400" spc="-10" dirty="0">
                          <a:latin typeface="Calibri"/>
                          <a:cs typeface="Calibri"/>
                        </a:rPr>
                        <a:t>to</a:t>
                      </a:r>
                      <a:r>
                        <a:rPr sz="1400" spc="-5" dirty="0">
                          <a:latin typeface="Calibri"/>
                          <a:cs typeface="Calibri"/>
                        </a:rPr>
                        <a:t> </a:t>
                      </a:r>
                      <a:r>
                        <a:rPr sz="1400" spc="-10" dirty="0">
                          <a:latin typeface="Calibri"/>
                          <a:cs typeface="Calibri"/>
                        </a:rPr>
                        <a:t>gain </a:t>
                      </a:r>
                      <a:r>
                        <a:rPr sz="1400" dirty="0">
                          <a:latin typeface="Calibri"/>
                          <a:cs typeface="Calibri"/>
                        </a:rPr>
                        <a:t>a</a:t>
                      </a:r>
                      <a:r>
                        <a:rPr sz="1400" spc="-10" dirty="0">
                          <a:latin typeface="Calibri"/>
                          <a:cs typeface="Calibri"/>
                        </a:rPr>
                        <a:t> </a:t>
                      </a:r>
                      <a:r>
                        <a:rPr sz="1400" spc="-15" dirty="0">
                          <a:latin typeface="Calibri"/>
                          <a:cs typeface="Calibri"/>
                        </a:rPr>
                        <a:t>Duke</a:t>
                      </a:r>
                      <a:r>
                        <a:rPr sz="1400" spc="-10" dirty="0">
                          <a:latin typeface="Calibri"/>
                          <a:cs typeface="Calibri"/>
                        </a:rPr>
                        <a:t> </a:t>
                      </a:r>
                      <a:r>
                        <a:rPr sz="1400" spc="-5" dirty="0">
                          <a:latin typeface="Calibri"/>
                          <a:cs typeface="Calibri"/>
                        </a:rPr>
                        <a:t>of </a:t>
                      </a:r>
                      <a:r>
                        <a:rPr sz="1400" dirty="0">
                          <a:latin typeface="Calibri"/>
                          <a:cs typeface="Calibri"/>
                        </a:rPr>
                        <a:t> </a:t>
                      </a:r>
                      <a:r>
                        <a:rPr sz="1400" spc="-10" dirty="0">
                          <a:latin typeface="Calibri"/>
                          <a:cs typeface="Calibri"/>
                        </a:rPr>
                        <a:t>Edinburgh’s</a:t>
                      </a:r>
                      <a:r>
                        <a:rPr sz="1400" dirty="0">
                          <a:latin typeface="Calibri"/>
                          <a:cs typeface="Calibri"/>
                        </a:rPr>
                        <a:t> </a:t>
                      </a:r>
                      <a:r>
                        <a:rPr sz="1400" spc="-5" dirty="0">
                          <a:latin typeface="Calibri"/>
                          <a:cs typeface="Calibri"/>
                        </a:rPr>
                        <a:t>Silver</a:t>
                      </a:r>
                      <a:r>
                        <a:rPr sz="1400" dirty="0">
                          <a:latin typeface="Calibri"/>
                          <a:cs typeface="Calibri"/>
                        </a:rPr>
                        <a:t> </a:t>
                      </a:r>
                      <a:r>
                        <a:rPr sz="1400" spc="-10" dirty="0">
                          <a:latin typeface="Calibri"/>
                          <a:cs typeface="Calibri"/>
                        </a:rPr>
                        <a:t>award.</a:t>
                      </a:r>
                      <a:r>
                        <a:rPr sz="1400" dirty="0">
                          <a:latin typeface="Calibri"/>
                          <a:cs typeface="Calibri"/>
                        </a:rPr>
                        <a:t> </a:t>
                      </a:r>
                      <a:r>
                        <a:rPr sz="1400" spc="-5" dirty="0">
                          <a:latin typeface="Calibri"/>
                          <a:cs typeface="Calibri"/>
                        </a:rPr>
                        <a:t>Similar</a:t>
                      </a:r>
                      <a:r>
                        <a:rPr sz="1400" spc="5" dirty="0">
                          <a:latin typeface="Calibri"/>
                          <a:cs typeface="Calibri"/>
                        </a:rPr>
                        <a:t> </a:t>
                      </a:r>
                      <a:r>
                        <a:rPr sz="1400" spc="-10" dirty="0">
                          <a:latin typeface="Calibri"/>
                          <a:cs typeface="Calibri"/>
                        </a:rPr>
                        <a:t>to</a:t>
                      </a:r>
                      <a:r>
                        <a:rPr sz="1400" dirty="0">
                          <a:latin typeface="Calibri"/>
                          <a:cs typeface="Calibri"/>
                        </a:rPr>
                        <a:t> </a:t>
                      </a:r>
                      <a:r>
                        <a:rPr sz="1400" spc="-5" dirty="0">
                          <a:latin typeface="Calibri"/>
                          <a:cs typeface="Calibri"/>
                        </a:rPr>
                        <a:t>the </a:t>
                      </a:r>
                      <a:r>
                        <a:rPr sz="1400" spc="-15" dirty="0">
                          <a:latin typeface="Calibri"/>
                          <a:cs typeface="Calibri"/>
                        </a:rPr>
                        <a:t>Bronze</a:t>
                      </a:r>
                      <a:r>
                        <a:rPr sz="1400" spc="-5" dirty="0">
                          <a:latin typeface="Calibri"/>
                          <a:cs typeface="Calibri"/>
                        </a:rPr>
                        <a:t> </a:t>
                      </a:r>
                      <a:r>
                        <a:rPr sz="1400" spc="-10" dirty="0">
                          <a:latin typeface="Calibri"/>
                          <a:cs typeface="Calibri"/>
                        </a:rPr>
                        <a:t>award, </a:t>
                      </a:r>
                      <a:r>
                        <a:rPr sz="1400" spc="-305" dirty="0">
                          <a:latin typeface="Calibri"/>
                          <a:cs typeface="Calibri"/>
                        </a:rPr>
                        <a:t> </a:t>
                      </a:r>
                      <a:r>
                        <a:rPr sz="1400" spc="-5" dirty="0">
                          <a:latin typeface="Calibri"/>
                          <a:cs typeface="Calibri"/>
                        </a:rPr>
                        <a:t>students</a:t>
                      </a:r>
                      <a:r>
                        <a:rPr sz="1400" spc="-10" dirty="0">
                          <a:latin typeface="Calibri"/>
                          <a:cs typeface="Calibri"/>
                        </a:rPr>
                        <a:t> are</a:t>
                      </a:r>
                      <a:r>
                        <a:rPr sz="1400" spc="-15" dirty="0">
                          <a:latin typeface="Calibri"/>
                          <a:cs typeface="Calibri"/>
                        </a:rPr>
                        <a:t> </a:t>
                      </a:r>
                      <a:r>
                        <a:rPr sz="1400" spc="-5" dirty="0">
                          <a:latin typeface="Calibri"/>
                          <a:cs typeface="Calibri"/>
                        </a:rPr>
                        <a:t>required</a:t>
                      </a:r>
                      <a:r>
                        <a:rPr sz="1400" dirty="0">
                          <a:latin typeface="Calibri"/>
                          <a:cs typeface="Calibri"/>
                        </a:rPr>
                        <a:t> </a:t>
                      </a:r>
                      <a:r>
                        <a:rPr sz="1400" spc="-10" dirty="0">
                          <a:latin typeface="Calibri"/>
                          <a:cs typeface="Calibri"/>
                        </a:rPr>
                        <a:t>to complete</a:t>
                      </a:r>
                      <a:r>
                        <a:rPr sz="1400" spc="-15" dirty="0">
                          <a:latin typeface="Calibri"/>
                          <a:cs typeface="Calibri"/>
                        </a:rPr>
                        <a:t> </a:t>
                      </a:r>
                      <a:r>
                        <a:rPr sz="1400" dirty="0">
                          <a:latin typeface="Calibri"/>
                          <a:cs typeface="Calibri"/>
                        </a:rPr>
                        <a:t>their</a:t>
                      </a:r>
                      <a:r>
                        <a:rPr sz="1400" spc="-5" dirty="0">
                          <a:latin typeface="Calibri"/>
                          <a:cs typeface="Calibri"/>
                        </a:rPr>
                        <a:t> own</a:t>
                      </a:r>
                      <a:r>
                        <a:rPr sz="1400" spc="-20" dirty="0">
                          <a:latin typeface="Calibri"/>
                          <a:cs typeface="Calibri"/>
                        </a:rPr>
                        <a:t> </a:t>
                      </a:r>
                      <a:r>
                        <a:rPr sz="1400" spc="-5" dirty="0">
                          <a:latin typeface="Calibri"/>
                          <a:cs typeface="Calibri"/>
                        </a:rPr>
                        <a:t>personal</a:t>
                      </a:r>
                      <a:endParaRPr sz="1400">
                        <a:latin typeface="Calibri"/>
                        <a:cs typeface="Calibri"/>
                      </a:endParaRPr>
                    </a:p>
                    <a:p>
                      <a:pPr marL="73025">
                        <a:lnSpc>
                          <a:spcPct val="100000"/>
                        </a:lnSpc>
                        <a:spcBef>
                          <a:spcPts val="25"/>
                        </a:spcBef>
                      </a:pPr>
                      <a:r>
                        <a:rPr sz="1400" spc="-10" dirty="0">
                          <a:latin typeface="Calibri"/>
                          <a:cs typeface="Calibri"/>
                        </a:rPr>
                        <a:t>programme </a:t>
                      </a:r>
                      <a:r>
                        <a:rPr sz="1400" spc="-5" dirty="0">
                          <a:latin typeface="Calibri"/>
                          <a:cs typeface="Calibri"/>
                        </a:rPr>
                        <a:t>of</a:t>
                      </a:r>
                      <a:r>
                        <a:rPr sz="1400" spc="5" dirty="0">
                          <a:latin typeface="Calibri"/>
                          <a:cs typeface="Calibri"/>
                        </a:rPr>
                        <a:t> </a:t>
                      </a:r>
                      <a:r>
                        <a:rPr sz="1400" spc="-10" dirty="0">
                          <a:latin typeface="Calibri"/>
                          <a:cs typeface="Calibri"/>
                        </a:rPr>
                        <a:t>physical,</a:t>
                      </a:r>
                      <a:r>
                        <a:rPr sz="1400" spc="-5" dirty="0">
                          <a:latin typeface="Calibri"/>
                          <a:cs typeface="Calibri"/>
                        </a:rPr>
                        <a:t> skill</a:t>
                      </a:r>
                      <a:r>
                        <a:rPr sz="1400" dirty="0">
                          <a:latin typeface="Calibri"/>
                          <a:cs typeface="Calibri"/>
                        </a:rPr>
                        <a:t> </a:t>
                      </a:r>
                      <a:r>
                        <a:rPr sz="1400" spc="-5" dirty="0">
                          <a:latin typeface="Calibri"/>
                          <a:cs typeface="Calibri"/>
                        </a:rPr>
                        <a:t>and</a:t>
                      </a:r>
                      <a:r>
                        <a:rPr sz="1400" spc="-10" dirty="0">
                          <a:latin typeface="Calibri"/>
                          <a:cs typeface="Calibri"/>
                        </a:rPr>
                        <a:t> volunteering</a:t>
                      </a:r>
                      <a:r>
                        <a:rPr sz="1400" spc="-5" dirty="0">
                          <a:latin typeface="Calibri"/>
                          <a:cs typeface="Calibri"/>
                        </a:rPr>
                        <a:t> sections</a:t>
                      </a:r>
                      <a:r>
                        <a:rPr sz="1400" spc="-10" dirty="0">
                          <a:latin typeface="Calibri"/>
                          <a:cs typeface="Calibri"/>
                        </a:rPr>
                        <a:t> </a:t>
                      </a:r>
                      <a:r>
                        <a:rPr sz="1400" spc="-5" dirty="0">
                          <a:latin typeface="Calibri"/>
                          <a:cs typeface="Calibri"/>
                        </a:rPr>
                        <a:t>and</a:t>
                      </a:r>
                      <a:endParaRPr sz="1400">
                        <a:latin typeface="Calibri"/>
                        <a:cs typeface="Calibri"/>
                      </a:endParaRPr>
                    </a:p>
                    <a:p>
                      <a:pPr marL="73025">
                        <a:lnSpc>
                          <a:spcPct val="100000"/>
                        </a:lnSpc>
                        <a:spcBef>
                          <a:spcPts val="20"/>
                        </a:spcBef>
                      </a:pPr>
                      <a:r>
                        <a:rPr sz="1400" spc="-10" dirty="0">
                          <a:latin typeface="Calibri"/>
                          <a:cs typeface="Calibri"/>
                        </a:rPr>
                        <a:t>complete </a:t>
                      </a:r>
                      <a:r>
                        <a:rPr sz="1400" dirty="0">
                          <a:latin typeface="Calibri"/>
                          <a:cs typeface="Calibri"/>
                        </a:rPr>
                        <a:t>an</a:t>
                      </a:r>
                      <a:r>
                        <a:rPr sz="1400" spc="-5" dirty="0">
                          <a:latin typeface="Calibri"/>
                          <a:cs typeface="Calibri"/>
                        </a:rPr>
                        <a:t> expedition.</a:t>
                      </a:r>
                      <a:r>
                        <a:rPr sz="1400" dirty="0">
                          <a:latin typeface="Calibri"/>
                          <a:cs typeface="Calibri"/>
                        </a:rPr>
                        <a:t> </a:t>
                      </a:r>
                      <a:r>
                        <a:rPr sz="1400" spc="-5" dirty="0">
                          <a:latin typeface="Calibri"/>
                          <a:cs typeface="Calibri"/>
                        </a:rPr>
                        <a:t>In</a:t>
                      </a:r>
                      <a:r>
                        <a:rPr sz="1400" spc="-10"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Silver </a:t>
                      </a:r>
                      <a:r>
                        <a:rPr sz="1400" spc="-10" dirty="0">
                          <a:latin typeface="Calibri"/>
                          <a:cs typeface="Calibri"/>
                        </a:rPr>
                        <a:t>award there</a:t>
                      </a:r>
                      <a:r>
                        <a:rPr sz="1400" dirty="0">
                          <a:latin typeface="Calibri"/>
                          <a:cs typeface="Calibri"/>
                        </a:rPr>
                        <a:t> is </a:t>
                      </a:r>
                      <a:r>
                        <a:rPr sz="1400" spc="-10" dirty="0">
                          <a:latin typeface="Calibri"/>
                          <a:cs typeface="Calibri"/>
                        </a:rPr>
                        <a:t>more</a:t>
                      </a:r>
                      <a:endParaRPr sz="1400">
                        <a:latin typeface="Calibri"/>
                        <a:cs typeface="Calibri"/>
                      </a:endParaRPr>
                    </a:p>
                    <a:p>
                      <a:pPr marL="73025" marR="86995">
                        <a:lnSpc>
                          <a:spcPct val="101800"/>
                        </a:lnSpc>
                        <a:spcBef>
                          <a:spcPts val="10"/>
                        </a:spcBef>
                      </a:pPr>
                      <a:r>
                        <a:rPr sz="1400" spc="-5" dirty="0">
                          <a:latin typeface="Calibri"/>
                          <a:cs typeface="Calibri"/>
                        </a:rPr>
                        <a:t>emphasis</a:t>
                      </a:r>
                      <a:r>
                        <a:rPr sz="1400" dirty="0">
                          <a:latin typeface="Calibri"/>
                          <a:cs typeface="Calibri"/>
                        </a:rPr>
                        <a:t> </a:t>
                      </a:r>
                      <a:r>
                        <a:rPr sz="1400" spc="-5" dirty="0">
                          <a:latin typeface="Calibri"/>
                          <a:cs typeface="Calibri"/>
                        </a:rPr>
                        <a:t>on</a:t>
                      </a:r>
                      <a:r>
                        <a:rPr sz="1400" spc="-10" dirty="0">
                          <a:latin typeface="Calibri"/>
                          <a:cs typeface="Calibri"/>
                        </a:rPr>
                        <a:t> </a:t>
                      </a:r>
                      <a:r>
                        <a:rPr sz="1400" spc="-5" dirty="0">
                          <a:latin typeface="Calibri"/>
                          <a:cs typeface="Calibri"/>
                        </a:rPr>
                        <a:t>volunteering.</a:t>
                      </a:r>
                      <a:r>
                        <a:rPr sz="1400" dirty="0">
                          <a:latin typeface="Calibri"/>
                          <a:cs typeface="Calibri"/>
                        </a:rPr>
                        <a:t> </a:t>
                      </a:r>
                      <a:r>
                        <a:rPr sz="1400" spc="-5" dirty="0">
                          <a:latin typeface="Calibri"/>
                          <a:cs typeface="Calibri"/>
                        </a:rPr>
                        <a:t>Students </a:t>
                      </a:r>
                      <a:r>
                        <a:rPr sz="1400" spc="-10" dirty="0">
                          <a:latin typeface="Calibri"/>
                          <a:cs typeface="Calibri"/>
                        </a:rPr>
                        <a:t>are encouraged</a:t>
                      </a:r>
                      <a:r>
                        <a:rPr sz="1400" spc="-15" dirty="0">
                          <a:latin typeface="Calibri"/>
                          <a:cs typeface="Calibri"/>
                        </a:rPr>
                        <a:t> </a:t>
                      </a:r>
                      <a:r>
                        <a:rPr sz="1400" spc="-10" dirty="0">
                          <a:latin typeface="Calibri"/>
                          <a:cs typeface="Calibri"/>
                        </a:rPr>
                        <a:t>to </a:t>
                      </a:r>
                      <a:r>
                        <a:rPr sz="1400" spc="-5" dirty="0">
                          <a:latin typeface="Calibri"/>
                          <a:cs typeface="Calibri"/>
                        </a:rPr>
                        <a:t> </a:t>
                      </a:r>
                      <a:r>
                        <a:rPr sz="1400" spc="-10" dirty="0">
                          <a:latin typeface="Calibri"/>
                          <a:cs typeface="Calibri"/>
                        </a:rPr>
                        <a:t>explore new</a:t>
                      </a:r>
                      <a:r>
                        <a:rPr sz="1400" spc="-5" dirty="0">
                          <a:latin typeface="Calibri"/>
                          <a:cs typeface="Calibri"/>
                        </a:rPr>
                        <a:t> opportunities and </a:t>
                      </a:r>
                      <a:r>
                        <a:rPr sz="1400" dirty="0">
                          <a:latin typeface="Calibri"/>
                          <a:cs typeface="Calibri"/>
                        </a:rPr>
                        <a:t>try </a:t>
                      </a:r>
                      <a:r>
                        <a:rPr sz="1400" spc="-10" dirty="0">
                          <a:latin typeface="Calibri"/>
                          <a:cs typeface="Calibri"/>
                        </a:rPr>
                        <a:t>new </a:t>
                      </a:r>
                      <a:r>
                        <a:rPr sz="1400" dirty="0">
                          <a:latin typeface="Calibri"/>
                          <a:cs typeface="Calibri"/>
                        </a:rPr>
                        <a:t>things outside </a:t>
                      </a:r>
                      <a:r>
                        <a:rPr sz="1400" spc="-5" dirty="0">
                          <a:latin typeface="Calibri"/>
                          <a:cs typeface="Calibri"/>
                        </a:rPr>
                        <a:t>of </a:t>
                      </a:r>
                      <a:r>
                        <a:rPr sz="1400" dirty="0">
                          <a:latin typeface="Calibri"/>
                          <a:cs typeface="Calibri"/>
                        </a:rPr>
                        <a:t> </a:t>
                      </a:r>
                      <a:r>
                        <a:rPr sz="1400" spc="-5" dirty="0">
                          <a:latin typeface="Calibri"/>
                          <a:cs typeface="Calibri"/>
                        </a:rPr>
                        <a:t>school</a:t>
                      </a:r>
                      <a:r>
                        <a:rPr sz="1400" dirty="0">
                          <a:latin typeface="Calibri"/>
                          <a:cs typeface="Calibri"/>
                        </a:rPr>
                        <a:t> </a:t>
                      </a:r>
                      <a:r>
                        <a:rPr sz="1400" spc="-15" dirty="0">
                          <a:latin typeface="Calibri"/>
                          <a:cs typeface="Calibri"/>
                        </a:rPr>
                        <a:t>for</a:t>
                      </a:r>
                      <a:r>
                        <a:rPr sz="1400" dirty="0">
                          <a:latin typeface="Calibri"/>
                          <a:cs typeface="Calibri"/>
                        </a:rPr>
                        <a:t> </a:t>
                      </a:r>
                      <a:r>
                        <a:rPr sz="1400" spc="-5" dirty="0">
                          <a:latin typeface="Calibri"/>
                          <a:cs typeface="Calibri"/>
                        </a:rPr>
                        <a:t>the </a:t>
                      </a:r>
                      <a:r>
                        <a:rPr sz="1400" spc="-15" dirty="0">
                          <a:latin typeface="Calibri"/>
                          <a:cs typeface="Calibri"/>
                        </a:rPr>
                        <a:t>different</a:t>
                      </a:r>
                      <a:r>
                        <a:rPr sz="1400" spc="-5" dirty="0">
                          <a:latin typeface="Calibri"/>
                          <a:cs typeface="Calibri"/>
                        </a:rPr>
                        <a:t> sections (Skill</a:t>
                      </a:r>
                      <a:r>
                        <a:rPr sz="1400" spc="5" dirty="0">
                          <a:latin typeface="Calibri"/>
                          <a:cs typeface="Calibri"/>
                        </a:rPr>
                        <a:t> </a:t>
                      </a:r>
                      <a:r>
                        <a:rPr sz="1400" spc="-5" dirty="0">
                          <a:latin typeface="Calibri"/>
                          <a:cs typeface="Calibri"/>
                        </a:rPr>
                        <a:t>and</a:t>
                      </a:r>
                      <a:r>
                        <a:rPr sz="1400" spc="5" dirty="0">
                          <a:latin typeface="Calibri"/>
                          <a:cs typeface="Calibri"/>
                        </a:rPr>
                        <a:t> </a:t>
                      </a:r>
                      <a:r>
                        <a:rPr sz="1400" spc="-10" dirty="0">
                          <a:latin typeface="Calibri"/>
                          <a:cs typeface="Calibri"/>
                        </a:rPr>
                        <a:t>Physical).</a:t>
                      </a:r>
                      <a:r>
                        <a:rPr sz="1400" dirty="0">
                          <a:latin typeface="Calibri"/>
                          <a:cs typeface="Calibri"/>
                        </a:rPr>
                        <a:t> </a:t>
                      </a:r>
                      <a:r>
                        <a:rPr sz="1400" spc="-25" dirty="0">
                          <a:latin typeface="Calibri"/>
                          <a:cs typeface="Calibri"/>
                        </a:rPr>
                        <a:t>However, </a:t>
                      </a:r>
                      <a:r>
                        <a:rPr sz="1400" spc="-300" dirty="0">
                          <a:latin typeface="Calibri"/>
                          <a:cs typeface="Calibri"/>
                        </a:rPr>
                        <a:t> </a:t>
                      </a:r>
                      <a:r>
                        <a:rPr sz="1400" spc="-10" dirty="0">
                          <a:latin typeface="Calibri"/>
                          <a:cs typeface="Calibri"/>
                        </a:rPr>
                        <a:t>there </a:t>
                      </a:r>
                      <a:r>
                        <a:rPr sz="1400" dirty="0">
                          <a:latin typeface="Calibri"/>
                          <a:cs typeface="Calibri"/>
                        </a:rPr>
                        <a:t>will</a:t>
                      </a:r>
                      <a:r>
                        <a:rPr sz="1400" spc="5" dirty="0">
                          <a:latin typeface="Calibri"/>
                          <a:cs typeface="Calibri"/>
                        </a:rPr>
                        <a:t> </a:t>
                      </a:r>
                      <a:r>
                        <a:rPr sz="1400" spc="-5" dirty="0">
                          <a:latin typeface="Calibri"/>
                          <a:cs typeface="Calibri"/>
                        </a:rPr>
                        <a:t>be </a:t>
                      </a:r>
                      <a:r>
                        <a:rPr sz="1400" spc="-10" dirty="0">
                          <a:latin typeface="Calibri"/>
                          <a:cs typeface="Calibri"/>
                        </a:rPr>
                        <a:t>options</a:t>
                      </a:r>
                      <a:r>
                        <a:rPr sz="1400" spc="10" dirty="0">
                          <a:latin typeface="Calibri"/>
                          <a:cs typeface="Calibri"/>
                        </a:rPr>
                        <a:t> </a:t>
                      </a:r>
                      <a:r>
                        <a:rPr sz="1400" spc="-10" dirty="0">
                          <a:latin typeface="Calibri"/>
                          <a:cs typeface="Calibri"/>
                        </a:rPr>
                        <a:t>to</a:t>
                      </a:r>
                      <a:r>
                        <a:rPr sz="1400" dirty="0">
                          <a:latin typeface="Calibri"/>
                          <a:cs typeface="Calibri"/>
                        </a:rPr>
                        <a:t> </a:t>
                      </a:r>
                      <a:r>
                        <a:rPr sz="1400" spc="-10" dirty="0">
                          <a:latin typeface="Calibri"/>
                          <a:cs typeface="Calibri"/>
                        </a:rPr>
                        <a:t>complete</a:t>
                      </a:r>
                      <a:r>
                        <a:rPr sz="1400" spc="-5" dirty="0">
                          <a:latin typeface="Calibri"/>
                          <a:cs typeface="Calibri"/>
                        </a:rPr>
                        <a:t> these </a:t>
                      </a:r>
                      <a:r>
                        <a:rPr sz="1400" dirty="0">
                          <a:latin typeface="Calibri"/>
                          <a:cs typeface="Calibri"/>
                        </a:rPr>
                        <a:t>in</a:t>
                      </a:r>
                      <a:r>
                        <a:rPr sz="1400" spc="15" dirty="0">
                          <a:latin typeface="Calibri"/>
                          <a:cs typeface="Calibri"/>
                        </a:rPr>
                        <a:t> </a:t>
                      </a:r>
                      <a:r>
                        <a:rPr sz="1400" spc="-5" dirty="0">
                          <a:latin typeface="Calibri"/>
                          <a:cs typeface="Calibri"/>
                        </a:rPr>
                        <a:t>school.</a:t>
                      </a:r>
                      <a:r>
                        <a:rPr sz="1400" spc="15" dirty="0">
                          <a:latin typeface="Calibri"/>
                          <a:cs typeface="Calibri"/>
                        </a:rPr>
                        <a:t> </a:t>
                      </a:r>
                      <a:r>
                        <a:rPr sz="1400" spc="-5" dirty="0">
                          <a:latin typeface="Calibri"/>
                          <a:cs typeface="Calibri"/>
                        </a:rPr>
                        <a:t>Students </a:t>
                      </a:r>
                      <a:r>
                        <a:rPr sz="1400" dirty="0">
                          <a:latin typeface="Calibri"/>
                          <a:cs typeface="Calibri"/>
                        </a:rPr>
                        <a:t> will </a:t>
                      </a:r>
                      <a:r>
                        <a:rPr sz="1400" spc="-5" dirty="0">
                          <a:latin typeface="Calibri"/>
                          <a:cs typeface="Calibri"/>
                        </a:rPr>
                        <a:t>put</a:t>
                      </a:r>
                      <a:r>
                        <a:rPr sz="1400" spc="-10" dirty="0">
                          <a:latin typeface="Calibri"/>
                          <a:cs typeface="Calibri"/>
                        </a:rPr>
                        <a:t> </a:t>
                      </a:r>
                      <a:r>
                        <a:rPr sz="1400" spc="-5" dirty="0">
                          <a:latin typeface="Calibri"/>
                          <a:cs typeface="Calibri"/>
                        </a:rPr>
                        <a:t>their skills</a:t>
                      </a:r>
                      <a:r>
                        <a:rPr sz="1400" dirty="0">
                          <a:latin typeface="Calibri"/>
                          <a:cs typeface="Calibri"/>
                        </a:rPr>
                        <a:t> </a:t>
                      </a:r>
                      <a:r>
                        <a:rPr sz="1400" spc="-10" dirty="0">
                          <a:latin typeface="Calibri"/>
                          <a:cs typeface="Calibri"/>
                        </a:rPr>
                        <a:t>into</a:t>
                      </a:r>
                      <a:r>
                        <a:rPr sz="1400" dirty="0">
                          <a:latin typeface="Calibri"/>
                          <a:cs typeface="Calibri"/>
                        </a:rPr>
                        <a:t> </a:t>
                      </a:r>
                      <a:r>
                        <a:rPr sz="1400" spc="-10" dirty="0">
                          <a:latin typeface="Calibri"/>
                          <a:cs typeface="Calibri"/>
                        </a:rPr>
                        <a:t>practice </a:t>
                      </a:r>
                      <a:r>
                        <a:rPr sz="1400" spc="-5" dirty="0">
                          <a:latin typeface="Calibri"/>
                          <a:cs typeface="Calibri"/>
                        </a:rPr>
                        <a:t>during</a:t>
                      </a:r>
                      <a:r>
                        <a:rPr sz="1400" spc="-10" dirty="0">
                          <a:latin typeface="Calibri"/>
                          <a:cs typeface="Calibri"/>
                        </a:rPr>
                        <a:t> </a:t>
                      </a:r>
                      <a:r>
                        <a:rPr sz="1400" dirty="0">
                          <a:latin typeface="Calibri"/>
                          <a:cs typeface="Calibri"/>
                        </a:rPr>
                        <a:t>their</a:t>
                      </a:r>
                      <a:r>
                        <a:rPr sz="1400" spc="-5" dirty="0">
                          <a:latin typeface="Calibri"/>
                          <a:cs typeface="Calibri"/>
                        </a:rPr>
                        <a:t> two</a:t>
                      </a:r>
                      <a:r>
                        <a:rPr sz="1400" dirty="0">
                          <a:latin typeface="Calibri"/>
                          <a:cs typeface="Calibri"/>
                        </a:rPr>
                        <a:t> </a:t>
                      </a:r>
                      <a:r>
                        <a:rPr sz="1400" spc="-5" dirty="0">
                          <a:latin typeface="Calibri"/>
                          <a:cs typeface="Calibri"/>
                        </a:rPr>
                        <a:t>nights and</a:t>
                      </a:r>
                      <a:endParaRPr sz="1400">
                        <a:latin typeface="Calibri"/>
                        <a:cs typeface="Calibri"/>
                      </a:endParaRPr>
                    </a:p>
                    <a:p>
                      <a:pPr marL="73025" marR="180340">
                        <a:lnSpc>
                          <a:spcPct val="101400"/>
                        </a:lnSpc>
                      </a:pPr>
                      <a:r>
                        <a:rPr sz="1400" spc="-10" dirty="0">
                          <a:latin typeface="Calibri"/>
                          <a:cs typeface="Calibri"/>
                        </a:rPr>
                        <a:t>three </a:t>
                      </a:r>
                      <a:r>
                        <a:rPr sz="1400" spc="-15" dirty="0">
                          <a:latin typeface="Calibri"/>
                          <a:cs typeface="Calibri"/>
                        </a:rPr>
                        <a:t>days </a:t>
                      </a:r>
                      <a:r>
                        <a:rPr sz="1400" spc="-5" dirty="0">
                          <a:latin typeface="Calibri"/>
                          <a:cs typeface="Calibri"/>
                        </a:rPr>
                        <a:t>expedition. This </a:t>
                      </a:r>
                      <a:r>
                        <a:rPr sz="1400" dirty="0">
                          <a:latin typeface="Calibri"/>
                          <a:cs typeface="Calibri"/>
                        </a:rPr>
                        <a:t>is an </a:t>
                      </a:r>
                      <a:r>
                        <a:rPr sz="1400" spc="-10" dirty="0">
                          <a:latin typeface="Calibri"/>
                          <a:cs typeface="Calibri"/>
                        </a:rPr>
                        <a:t>excellent </a:t>
                      </a:r>
                      <a:r>
                        <a:rPr sz="1400" dirty="0">
                          <a:latin typeface="Calibri"/>
                          <a:cs typeface="Calibri"/>
                        </a:rPr>
                        <a:t>and </a:t>
                      </a:r>
                      <a:r>
                        <a:rPr sz="1400" spc="-5" dirty="0">
                          <a:latin typeface="Calibri"/>
                          <a:cs typeface="Calibri"/>
                        </a:rPr>
                        <a:t>fun challenge </a:t>
                      </a:r>
                      <a:r>
                        <a:rPr sz="1400" spc="-305" dirty="0">
                          <a:latin typeface="Calibri"/>
                          <a:cs typeface="Calibri"/>
                        </a:rPr>
                        <a:t> </a:t>
                      </a:r>
                      <a:r>
                        <a:rPr sz="1400" spc="-10" dirty="0">
                          <a:latin typeface="Calibri"/>
                          <a:cs typeface="Calibri"/>
                        </a:rPr>
                        <a:t>for</a:t>
                      </a:r>
                      <a:r>
                        <a:rPr sz="1400" dirty="0">
                          <a:latin typeface="Calibri"/>
                          <a:cs typeface="Calibri"/>
                        </a:rPr>
                        <a:t> </a:t>
                      </a:r>
                      <a:r>
                        <a:rPr sz="1400" spc="-5" dirty="0">
                          <a:latin typeface="Calibri"/>
                          <a:cs typeface="Calibri"/>
                        </a:rPr>
                        <a:t>students,</a:t>
                      </a:r>
                      <a:r>
                        <a:rPr sz="1400" spc="-10" dirty="0">
                          <a:latin typeface="Calibri"/>
                          <a:cs typeface="Calibri"/>
                        </a:rPr>
                        <a:t> consisting </a:t>
                      </a:r>
                      <a:r>
                        <a:rPr sz="1400" spc="-5" dirty="0">
                          <a:latin typeface="Calibri"/>
                          <a:cs typeface="Calibri"/>
                        </a:rPr>
                        <a:t>of</a:t>
                      </a:r>
                      <a:r>
                        <a:rPr sz="1400" dirty="0">
                          <a:latin typeface="Calibri"/>
                          <a:cs typeface="Calibri"/>
                        </a:rPr>
                        <a:t> a </a:t>
                      </a:r>
                      <a:r>
                        <a:rPr sz="1400" spc="-5" dirty="0">
                          <a:latin typeface="Calibri"/>
                          <a:cs typeface="Calibri"/>
                        </a:rPr>
                        <a:t>long</a:t>
                      </a:r>
                      <a:r>
                        <a:rPr sz="1400" spc="-10" dirty="0">
                          <a:latin typeface="Calibri"/>
                          <a:cs typeface="Calibri"/>
                        </a:rPr>
                        <a:t> </a:t>
                      </a:r>
                      <a:r>
                        <a:rPr sz="1400" spc="-15" dirty="0">
                          <a:latin typeface="Calibri"/>
                          <a:cs typeface="Calibri"/>
                        </a:rPr>
                        <a:t>hike,</a:t>
                      </a:r>
                      <a:r>
                        <a:rPr sz="1400" dirty="0">
                          <a:latin typeface="Calibri"/>
                          <a:cs typeface="Calibri"/>
                        </a:rPr>
                        <a:t> </a:t>
                      </a:r>
                      <a:r>
                        <a:rPr sz="1400" spc="-5" dirty="0">
                          <a:latin typeface="Calibri"/>
                          <a:cs typeface="Calibri"/>
                        </a:rPr>
                        <a:t>camping</a:t>
                      </a:r>
                      <a:r>
                        <a:rPr sz="1400" spc="-10" dirty="0">
                          <a:latin typeface="Calibri"/>
                          <a:cs typeface="Calibri"/>
                        </a:rPr>
                        <a:t> </a:t>
                      </a:r>
                      <a:r>
                        <a:rPr sz="1400" dirty="0">
                          <a:latin typeface="Calibri"/>
                          <a:cs typeface="Calibri"/>
                        </a:rPr>
                        <a:t>in</a:t>
                      </a:r>
                      <a:r>
                        <a:rPr sz="1400" spc="-10" dirty="0">
                          <a:latin typeface="Calibri"/>
                          <a:cs typeface="Calibri"/>
                        </a:rPr>
                        <a:t> </a:t>
                      </a:r>
                      <a:r>
                        <a:rPr sz="1400" spc="-5" dirty="0">
                          <a:latin typeface="Calibri"/>
                          <a:cs typeface="Calibri"/>
                        </a:rPr>
                        <a:t>tents,</a:t>
                      </a:r>
                      <a:endParaRPr sz="1400">
                        <a:latin typeface="Calibri"/>
                        <a:cs typeface="Calibri"/>
                      </a:endParaRPr>
                    </a:p>
                    <a:p>
                      <a:pPr marL="73025">
                        <a:lnSpc>
                          <a:spcPct val="100000"/>
                        </a:lnSpc>
                        <a:spcBef>
                          <a:spcPts val="35"/>
                        </a:spcBef>
                      </a:pPr>
                      <a:r>
                        <a:rPr sz="1400" spc="-5" dirty="0">
                          <a:latin typeface="Calibri"/>
                          <a:cs typeface="Calibri"/>
                        </a:rPr>
                        <a:t>cooking </a:t>
                      </a:r>
                      <a:r>
                        <a:rPr sz="1400" spc="-10" dirty="0">
                          <a:latin typeface="Calibri"/>
                          <a:cs typeface="Calibri"/>
                        </a:rPr>
                        <a:t>for</a:t>
                      </a:r>
                      <a:r>
                        <a:rPr sz="1400" spc="5" dirty="0">
                          <a:latin typeface="Calibri"/>
                          <a:cs typeface="Calibri"/>
                        </a:rPr>
                        <a:t> </a:t>
                      </a:r>
                      <a:r>
                        <a:rPr sz="1400" spc="-10" dirty="0">
                          <a:latin typeface="Calibri"/>
                          <a:cs typeface="Calibri"/>
                        </a:rPr>
                        <a:t>themselves</a:t>
                      </a:r>
                      <a:r>
                        <a:rPr sz="1400" dirty="0">
                          <a:latin typeface="Calibri"/>
                          <a:cs typeface="Calibri"/>
                        </a:rPr>
                        <a:t> as</a:t>
                      </a:r>
                      <a:r>
                        <a:rPr sz="1400" spc="5" dirty="0">
                          <a:latin typeface="Calibri"/>
                          <a:cs typeface="Calibri"/>
                        </a:rPr>
                        <a:t> </a:t>
                      </a:r>
                      <a:r>
                        <a:rPr sz="1400" spc="-5" dirty="0">
                          <a:latin typeface="Calibri"/>
                          <a:cs typeface="Calibri"/>
                        </a:rPr>
                        <a:t>well</a:t>
                      </a:r>
                      <a:r>
                        <a:rPr sz="1400" spc="5" dirty="0">
                          <a:latin typeface="Calibri"/>
                          <a:cs typeface="Calibri"/>
                        </a:rPr>
                        <a:t> </a:t>
                      </a:r>
                      <a:r>
                        <a:rPr sz="1400" dirty="0">
                          <a:latin typeface="Calibri"/>
                          <a:cs typeface="Calibri"/>
                        </a:rPr>
                        <a:t>as</a:t>
                      </a:r>
                      <a:r>
                        <a:rPr sz="1400" spc="5" dirty="0">
                          <a:latin typeface="Calibri"/>
                          <a:cs typeface="Calibri"/>
                        </a:rPr>
                        <a:t> </a:t>
                      </a:r>
                      <a:r>
                        <a:rPr sz="1400" spc="-5" dirty="0">
                          <a:latin typeface="Calibri"/>
                          <a:cs typeface="Calibri"/>
                        </a:rPr>
                        <a:t>taking part</a:t>
                      </a:r>
                      <a:r>
                        <a:rPr sz="1400" dirty="0">
                          <a:latin typeface="Calibri"/>
                          <a:cs typeface="Calibri"/>
                        </a:rPr>
                        <a:t> in</a:t>
                      </a:r>
                      <a:r>
                        <a:rPr sz="1400" spc="-5" dirty="0">
                          <a:latin typeface="Calibri"/>
                          <a:cs typeface="Calibri"/>
                        </a:rPr>
                        <a:t> fun </a:t>
                      </a:r>
                      <a:r>
                        <a:rPr sz="1400" spc="-10" dirty="0">
                          <a:latin typeface="Calibri"/>
                          <a:cs typeface="Calibri"/>
                        </a:rPr>
                        <a:t>activities.</a:t>
                      </a:r>
                      <a:endParaRPr sz="1400">
                        <a:latin typeface="Calibri"/>
                        <a:cs typeface="Calibri"/>
                      </a:endParaRPr>
                    </a:p>
                    <a:p>
                      <a:pPr marL="73025">
                        <a:lnSpc>
                          <a:spcPct val="100000"/>
                        </a:lnSpc>
                        <a:spcBef>
                          <a:spcPts val="25"/>
                        </a:spcBef>
                      </a:pPr>
                      <a:r>
                        <a:rPr sz="1400" spc="-5" dirty="0">
                          <a:latin typeface="Calibri"/>
                          <a:cs typeface="Calibri"/>
                        </a:rPr>
                        <a:t>Upon</a:t>
                      </a:r>
                      <a:r>
                        <a:rPr sz="1400" spc="-10" dirty="0">
                          <a:latin typeface="Calibri"/>
                          <a:cs typeface="Calibri"/>
                        </a:rPr>
                        <a:t> completion </a:t>
                      </a:r>
                      <a:r>
                        <a:rPr sz="1400" spc="-5" dirty="0">
                          <a:latin typeface="Calibri"/>
                          <a:cs typeface="Calibri"/>
                        </a:rPr>
                        <a:t>of</a:t>
                      </a:r>
                      <a:r>
                        <a:rPr sz="1400" dirty="0">
                          <a:latin typeface="Calibri"/>
                          <a:cs typeface="Calibri"/>
                        </a:rPr>
                        <a:t> the</a:t>
                      </a:r>
                      <a:r>
                        <a:rPr sz="1400" spc="-10" dirty="0">
                          <a:latin typeface="Calibri"/>
                          <a:cs typeface="Calibri"/>
                        </a:rPr>
                        <a:t> </a:t>
                      </a:r>
                      <a:r>
                        <a:rPr sz="1400" spc="-5" dirty="0">
                          <a:latin typeface="Calibri"/>
                          <a:cs typeface="Calibri"/>
                        </a:rPr>
                        <a:t>Silver</a:t>
                      </a:r>
                      <a:r>
                        <a:rPr sz="1400" dirty="0">
                          <a:latin typeface="Calibri"/>
                          <a:cs typeface="Calibri"/>
                        </a:rPr>
                        <a:t> </a:t>
                      </a:r>
                      <a:r>
                        <a:rPr sz="1400" spc="-10" dirty="0">
                          <a:latin typeface="Calibri"/>
                          <a:cs typeface="Calibri"/>
                        </a:rPr>
                        <a:t>award, </a:t>
                      </a:r>
                      <a:r>
                        <a:rPr sz="1400" spc="-5" dirty="0">
                          <a:latin typeface="Calibri"/>
                          <a:cs typeface="Calibri"/>
                        </a:rPr>
                        <a:t>It</a:t>
                      </a:r>
                      <a:r>
                        <a:rPr sz="1400" spc="-10" dirty="0">
                          <a:latin typeface="Calibri"/>
                          <a:cs typeface="Calibri"/>
                        </a:rPr>
                        <a:t> </a:t>
                      </a:r>
                      <a:r>
                        <a:rPr sz="1400" dirty="0">
                          <a:latin typeface="Calibri"/>
                          <a:cs typeface="Calibri"/>
                        </a:rPr>
                        <a:t>is </a:t>
                      </a:r>
                      <a:r>
                        <a:rPr sz="1400" spc="-5" dirty="0">
                          <a:latin typeface="Calibri"/>
                          <a:cs typeface="Calibri"/>
                        </a:rPr>
                        <a:t>hoped</a:t>
                      </a:r>
                      <a:r>
                        <a:rPr sz="1400" spc="-15" dirty="0">
                          <a:latin typeface="Calibri"/>
                          <a:cs typeface="Calibri"/>
                        </a:rPr>
                        <a:t> </a:t>
                      </a:r>
                      <a:r>
                        <a:rPr sz="1400" spc="-5" dirty="0">
                          <a:latin typeface="Calibri"/>
                          <a:cs typeface="Calibri"/>
                        </a:rPr>
                        <a:t>that</a:t>
                      </a:r>
                      <a:endParaRPr sz="1400">
                        <a:latin typeface="Calibri"/>
                        <a:cs typeface="Calibri"/>
                      </a:endParaRPr>
                    </a:p>
                    <a:p>
                      <a:pPr marL="73025">
                        <a:lnSpc>
                          <a:spcPct val="100000"/>
                        </a:lnSpc>
                        <a:spcBef>
                          <a:spcPts val="35"/>
                        </a:spcBef>
                      </a:pPr>
                      <a:r>
                        <a:rPr sz="1400" spc="-5" dirty="0">
                          <a:latin typeface="Calibri"/>
                          <a:cs typeface="Calibri"/>
                        </a:rPr>
                        <a:t>students that</a:t>
                      </a:r>
                      <a:r>
                        <a:rPr sz="1400" spc="-10" dirty="0">
                          <a:latin typeface="Calibri"/>
                          <a:cs typeface="Calibri"/>
                        </a:rPr>
                        <a:t> </a:t>
                      </a:r>
                      <a:r>
                        <a:rPr sz="1400" spc="-5" dirty="0">
                          <a:latin typeface="Calibri"/>
                          <a:cs typeface="Calibri"/>
                        </a:rPr>
                        <a:t>meet</a:t>
                      </a:r>
                      <a:r>
                        <a:rPr sz="1400" spc="-10" dirty="0">
                          <a:latin typeface="Calibri"/>
                          <a:cs typeface="Calibri"/>
                        </a:rPr>
                        <a:t> </a:t>
                      </a:r>
                      <a:r>
                        <a:rPr sz="1400" dirty="0">
                          <a:latin typeface="Calibri"/>
                          <a:cs typeface="Calibri"/>
                        </a:rPr>
                        <a:t>the</a:t>
                      </a:r>
                      <a:r>
                        <a:rPr sz="1400" spc="-10" dirty="0">
                          <a:latin typeface="Calibri"/>
                          <a:cs typeface="Calibri"/>
                        </a:rPr>
                        <a:t> </a:t>
                      </a:r>
                      <a:r>
                        <a:rPr sz="1400" spc="-5" dirty="0">
                          <a:latin typeface="Calibri"/>
                          <a:cs typeface="Calibri"/>
                        </a:rPr>
                        <a:t>criteria </a:t>
                      </a:r>
                      <a:r>
                        <a:rPr sz="1400" spc="-10" dirty="0">
                          <a:latin typeface="Calibri"/>
                          <a:cs typeface="Calibri"/>
                        </a:rPr>
                        <a:t>for</a:t>
                      </a:r>
                      <a:r>
                        <a:rPr sz="1400" dirty="0">
                          <a:latin typeface="Calibri"/>
                          <a:cs typeface="Calibri"/>
                        </a:rPr>
                        <a:t> Gold</a:t>
                      </a:r>
                      <a:r>
                        <a:rPr sz="1400" spc="-10" dirty="0">
                          <a:latin typeface="Calibri"/>
                          <a:cs typeface="Calibri"/>
                        </a:rPr>
                        <a:t> award</a:t>
                      </a:r>
                      <a:r>
                        <a:rPr sz="1400" spc="-15" dirty="0">
                          <a:latin typeface="Calibri"/>
                          <a:cs typeface="Calibri"/>
                        </a:rPr>
                        <a:t> </a:t>
                      </a:r>
                      <a:r>
                        <a:rPr sz="1400" spc="-5" dirty="0">
                          <a:latin typeface="Calibri"/>
                          <a:cs typeface="Calibri"/>
                        </a:rPr>
                        <a:t>will be</a:t>
                      </a:r>
                      <a:r>
                        <a:rPr sz="1400" spc="-10" dirty="0">
                          <a:latin typeface="Calibri"/>
                          <a:cs typeface="Calibri"/>
                        </a:rPr>
                        <a:t> </a:t>
                      </a:r>
                      <a:r>
                        <a:rPr sz="1400" spc="-5" dirty="0">
                          <a:latin typeface="Calibri"/>
                          <a:cs typeface="Calibri"/>
                        </a:rPr>
                        <a:t>able </a:t>
                      </a:r>
                      <a:r>
                        <a:rPr sz="1400" spc="-10" dirty="0">
                          <a:latin typeface="Calibri"/>
                          <a:cs typeface="Calibri"/>
                        </a:rPr>
                        <a:t>to</a:t>
                      </a:r>
                      <a:endParaRPr sz="1400">
                        <a:latin typeface="Calibri"/>
                        <a:cs typeface="Calibri"/>
                      </a:endParaRPr>
                    </a:p>
                    <a:p>
                      <a:pPr marL="73025">
                        <a:lnSpc>
                          <a:spcPct val="100000"/>
                        </a:lnSpc>
                        <a:spcBef>
                          <a:spcPts val="25"/>
                        </a:spcBef>
                      </a:pPr>
                      <a:r>
                        <a:rPr sz="1400" spc="-5" dirty="0">
                          <a:latin typeface="Calibri"/>
                          <a:cs typeface="Calibri"/>
                        </a:rPr>
                        <a:t>access this</a:t>
                      </a:r>
                      <a:r>
                        <a:rPr sz="1400" dirty="0">
                          <a:latin typeface="Calibri"/>
                          <a:cs typeface="Calibri"/>
                        </a:rPr>
                        <a:t> </a:t>
                      </a:r>
                      <a:r>
                        <a:rPr sz="1400" spc="-10" dirty="0">
                          <a:latin typeface="Calibri"/>
                          <a:cs typeface="Calibri"/>
                        </a:rPr>
                        <a:t>at</a:t>
                      </a:r>
                      <a:r>
                        <a:rPr sz="1400" spc="-15" dirty="0">
                          <a:latin typeface="Calibri"/>
                          <a:cs typeface="Calibri"/>
                        </a:rPr>
                        <a:t> </a:t>
                      </a:r>
                      <a:r>
                        <a:rPr sz="1400" spc="-5" dirty="0">
                          <a:latin typeface="Calibri"/>
                          <a:cs typeface="Calibri"/>
                        </a:rPr>
                        <a:t>Ashley </a:t>
                      </a:r>
                      <a:r>
                        <a:rPr sz="1400" dirty="0">
                          <a:latin typeface="Calibri"/>
                          <a:cs typeface="Calibri"/>
                        </a:rPr>
                        <a:t>Sixth</a:t>
                      </a:r>
                      <a:r>
                        <a:rPr sz="1400" spc="-20" dirty="0">
                          <a:latin typeface="Calibri"/>
                          <a:cs typeface="Calibri"/>
                        </a:rPr>
                        <a:t> </a:t>
                      </a:r>
                      <a:r>
                        <a:rPr sz="1400" spc="-10" dirty="0">
                          <a:latin typeface="Calibri"/>
                          <a:cs typeface="Calibri"/>
                        </a:rPr>
                        <a:t>Form.</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2"/>
                  </a:ext>
                </a:extLst>
              </a:tr>
              <a:tr h="207645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20"/>
                        </a:spcBef>
                      </a:pPr>
                      <a:endParaRPr sz="2000">
                        <a:latin typeface="Times New Roman"/>
                        <a:cs typeface="Times New Roman"/>
                      </a:endParaRPr>
                    </a:p>
                    <a:p>
                      <a:pPr marL="102235" marR="98425" algn="ctr">
                        <a:lnSpc>
                          <a:spcPct val="101800"/>
                        </a:lnSpc>
                      </a:pPr>
                      <a:r>
                        <a:rPr sz="1400" spc="-5" dirty="0">
                          <a:latin typeface="Calibri"/>
                          <a:cs typeface="Calibri"/>
                        </a:rPr>
                        <a:t>Summary</a:t>
                      </a:r>
                      <a:r>
                        <a:rPr sz="1400" spc="350" dirty="0">
                          <a:latin typeface="Calibri"/>
                          <a:cs typeface="Calibri"/>
                        </a:rPr>
                        <a:t> </a:t>
                      </a:r>
                      <a:r>
                        <a:rPr sz="1400" spc="-5" dirty="0">
                          <a:latin typeface="Calibri"/>
                          <a:cs typeface="Calibri"/>
                        </a:rPr>
                        <a:t>of </a:t>
                      </a:r>
                      <a:r>
                        <a:rPr sz="1400" dirty="0">
                          <a:latin typeface="Calibri"/>
                          <a:cs typeface="Calibri"/>
                        </a:rPr>
                        <a:t> </a:t>
                      </a:r>
                      <a:r>
                        <a:rPr sz="1400" spc="-5" dirty="0">
                          <a:latin typeface="Calibri"/>
                          <a:cs typeface="Calibri"/>
                        </a:rPr>
                        <a:t>the topics you </a:t>
                      </a:r>
                      <a:r>
                        <a:rPr sz="1400" dirty="0">
                          <a:latin typeface="Calibri"/>
                          <a:cs typeface="Calibri"/>
                        </a:rPr>
                        <a:t> </a:t>
                      </a:r>
                      <a:r>
                        <a:rPr sz="1400" spc="-5" dirty="0">
                          <a:latin typeface="Calibri"/>
                          <a:cs typeface="Calibri"/>
                        </a:rPr>
                        <a:t>will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302260" indent="-229235">
                        <a:lnSpc>
                          <a:spcPct val="100000"/>
                        </a:lnSpc>
                        <a:spcBef>
                          <a:spcPts val="15"/>
                        </a:spcBef>
                        <a:buSzPct val="85714"/>
                        <a:buFont typeface="Symbol"/>
                        <a:buChar char=""/>
                        <a:tabLst>
                          <a:tab pos="301625" algn="l"/>
                          <a:tab pos="302260" algn="l"/>
                        </a:tabLst>
                      </a:pPr>
                      <a:r>
                        <a:rPr sz="1400" spc="-10" dirty="0">
                          <a:latin typeface="Calibri"/>
                          <a:cs typeface="Calibri"/>
                        </a:rPr>
                        <a:t>Volunteering</a:t>
                      </a:r>
                      <a:r>
                        <a:rPr sz="1400" spc="5" dirty="0">
                          <a:latin typeface="Calibri"/>
                          <a:cs typeface="Calibri"/>
                        </a:rPr>
                        <a:t> </a:t>
                      </a:r>
                      <a:r>
                        <a:rPr sz="1400" spc="-5" dirty="0">
                          <a:latin typeface="Calibri"/>
                          <a:cs typeface="Calibri"/>
                        </a:rPr>
                        <a:t>section: </a:t>
                      </a:r>
                      <a:r>
                        <a:rPr sz="1400" dirty="0">
                          <a:latin typeface="Calibri"/>
                          <a:cs typeface="Calibri"/>
                        </a:rPr>
                        <a:t>6</a:t>
                      </a:r>
                      <a:r>
                        <a:rPr sz="1400" spc="-5" dirty="0">
                          <a:latin typeface="Calibri"/>
                          <a:cs typeface="Calibri"/>
                        </a:rPr>
                        <a:t> months</a:t>
                      </a:r>
                      <a:r>
                        <a:rPr sz="1400" spc="15" dirty="0">
                          <a:latin typeface="Calibri"/>
                          <a:cs typeface="Calibri"/>
                        </a:rPr>
                        <a:t> </a:t>
                      </a:r>
                      <a:r>
                        <a:rPr sz="1400" spc="-5" dirty="0">
                          <a:latin typeface="Calibri"/>
                          <a:cs typeface="Calibri"/>
                        </a:rPr>
                        <a:t>(compulsory)</a:t>
                      </a:r>
                      <a:endParaRPr sz="1400" dirty="0">
                        <a:latin typeface="Calibri"/>
                        <a:cs typeface="Calibri"/>
                      </a:endParaRPr>
                    </a:p>
                    <a:p>
                      <a:pPr>
                        <a:lnSpc>
                          <a:spcPct val="100000"/>
                        </a:lnSpc>
                        <a:spcBef>
                          <a:spcPts val="3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spc="-10" dirty="0">
                          <a:latin typeface="Calibri"/>
                          <a:cs typeface="Calibri"/>
                        </a:rPr>
                        <a:t>Physical</a:t>
                      </a:r>
                      <a:r>
                        <a:rPr sz="1400" spc="-5" dirty="0">
                          <a:latin typeface="Calibri"/>
                          <a:cs typeface="Calibri"/>
                        </a:rPr>
                        <a:t> section:</a:t>
                      </a:r>
                      <a:r>
                        <a:rPr sz="1400" spc="-15" dirty="0">
                          <a:latin typeface="Calibri"/>
                          <a:cs typeface="Calibri"/>
                        </a:rPr>
                        <a:t> </a:t>
                      </a:r>
                      <a:r>
                        <a:rPr sz="1400" dirty="0">
                          <a:latin typeface="Calibri"/>
                          <a:cs typeface="Calibri"/>
                        </a:rPr>
                        <a:t>3</a:t>
                      </a:r>
                      <a:r>
                        <a:rPr sz="1400" spc="-10" dirty="0">
                          <a:latin typeface="Calibri"/>
                          <a:cs typeface="Calibri"/>
                        </a:rPr>
                        <a:t> </a:t>
                      </a:r>
                      <a:r>
                        <a:rPr sz="1400" dirty="0">
                          <a:latin typeface="Calibri"/>
                          <a:cs typeface="Calibri"/>
                        </a:rPr>
                        <a:t>or 6</a:t>
                      </a:r>
                      <a:r>
                        <a:rPr sz="1400" spc="-10" dirty="0">
                          <a:latin typeface="Calibri"/>
                          <a:cs typeface="Calibri"/>
                        </a:rPr>
                        <a:t> </a:t>
                      </a:r>
                      <a:r>
                        <a:rPr sz="1400" spc="-5" dirty="0">
                          <a:latin typeface="Calibri"/>
                          <a:cs typeface="Calibri"/>
                        </a:rPr>
                        <a:t>months</a:t>
                      </a:r>
                      <a:endParaRPr sz="1400" dirty="0">
                        <a:latin typeface="Calibri"/>
                        <a:cs typeface="Calibri"/>
                      </a:endParaRPr>
                    </a:p>
                    <a:p>
                      <a:pPr>
                        <a:lnSpc>
                          <a:spcPct val="100000"/>
                        </a:lnSpc>
                        <a:spcBef>
                          <a:spcPts val="4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dirty="0">
                          <a:latin typeface="Calibri"/>
                          <a:cs typeface="Calibri"/>
                        </a:rPr>
                        <a:t>Skills</a:t>
                      </a:r>
                      <a:r>
                        <a:rPr sz="1400" spc="-5" dirty="0">
                          <a:latin typeface="Calibri"/>
                          <a:cs typeface="Calibri"/>
                        </a:rPr>
                        <a:t> section:</a:t>
                      </a:r>
                      <a:r>
                        <a:rPr sz="1400" spc="-20" dirty="0">
                          <a:latin typeface="Calibri"/>
                          <a:cs typeface="Calibri"/>
                        </a:rPr>
                        <a:t> </a:t>
                      </a:r>
                      <a:r>
                        <a:rPr sz="1400" dirty="0">
                          <a:latin typeface="Calibri"/>
                          <a:cs typeface="Calibri"/>
                        </a:rPr>
                        <a:t>3</a:t>
                      </a:r>
                      <a:r>
                        <a:rPr sz="1400" spc="-15" dirty="0">
                          <a:latin typeface="Calibri"/>
                          <a:cs typeface="Calibri"/>
                        </a:rPr>
                        <a:t> </a:t>
                      </a:r>
                      <a:r>
                        <a:rPr sz="1400" dirty="0">
                          <a:latin typeface="Calibri"/>
                          <a:cs typeface="Calibri"/>
                        </a:rPr>
                        <a:t>or</a:t>
                      </a:r>
                      <a:r>
                        <a:rPr sz="1400" spc="-10" dirty="0">
                          <a:latin typeface="Calibri"/>
                          <a:cs typeface="Calibri"/>
                        </a:rPr>
                        <a:t> </a:t>
                      </a:r>
                      <a:r>
                        <a:rPr sz="1400" dirty="0">
                          <a:latin typeface="Calibri"/>
                          <a:cs typeface="Calibri"/>
                        </a:rPr>
                        <a:t>6</a:t>
                      </a:r>
                      <a:r>
                        <a:rPr sz="1400" spc="-10" dirty="0">
                          <a:latin typeface="Calibri"/>
                          <a:cs typeface="Calibri"/>
                        </a:rPr>
                        <a:t> </a:t>
                      </a:r>
                      <a:r>
                        <a:rPr sz="1400" spc="-5" dirty="0">
                          <a:latin typeface="Calibri"/>
                          <a:cs typeface="Calibri"/>
                        </a:rPr>
                        <a:t>months</a:t>
                      </a:r>
                      <a:endParaRPr sz="1400" dirty="0">
                        <a:latin typeface="Calibri"/>
                        <a:cs typeface="Calibri"/>
                      </a:endParaRPr>
                    </a:p>
                    <a:p>
                      <a:pPr>
                        <a:lnSpc>
                          <a:spcPct val="100000"/>
                        </a:lnSpc>
                        <a:spcBef>
                          <a:spcPts val="30"/>
                        </a:spcBef>
                        <a:buFont typeface="Symbol"/>
                        <a:buChar char=""/>
                      </a:pPr>
                      <a:endParaRPr sz="1300" dirty="0">
                        <a:latin typeface="Times New Roman"/>
                        <a:cs typeface="Times New Roman"/>
                      </a:endParaRPr>
                    </a:p>
                    <a:p>
                      <a:pPr marL="302260" indent="-229235">
                        <a:lnSpc>
                          <a:spcPct val="100000"/>
                        </a:lnSpc>
                        <a:buSzPct val="85714"/>
                        <a:buFont typeface="Symbol"/>
                        <a:buChar char=""/>
                        <a:tabLst>
                          <a:tab pos="301625" algn="l"/>
                          <a:tab pos="302260" algn="l"/>
                        </a:tabLst>
                      </a:pPr>
                      <a:r>
                        <a:rPr sz="1400" spc="-5" dirty="0">
                          <a:latin typeface="Calibri"/>
                          <a:cs typeface="Calibri"/>
                        </a:rPr>
                        <a:t>Expedition:</a:t>
                      </a:r>
                      <a:r>
                        <a:rPr sz="1400" spc="-25" dirty="0">
                          <a:latin typeface="Calibri"/>
                          <a:cs typeface="Calibri"/>
                        </a:rPr>
                        <a:t> </a:t>
                      </a:r>
                      <a:r>
                        <a:rPr sz="1400" dirty="0">
                          <a:latin typeface="Calibri"/>
                          <a:cs typeface="Calibri"/>
                        </a:rPr>
                        <a:t>3</a:t>
                      </a:r>
                      <a:r>
                        <a:rPr sz="1400" spc="-15" dirty="0">
                          <a:latin typeface="Calibri"/>
                          <a:cs typeface="Calibri"/>
                        </a:rPr>
                        <a:t> </a:t>
                      </a:r>
                      <a:r>
                        <a:rPr sz="1400" spc="-10" dirty="0">
                          <a:latin typeface="Calibri"/>
                          <a:cs typeface="Calibri"/>
                        </a:rPr>
                        <a:t>days/2</a:t>
                      </a:r>
                      <a:r>
                        <a:rPr sz="1400" spc="-5" dirty="0">
                          <a:latin typeface="Calibri"/>
                          <a:cs typeface="Calibri"/>
                        </a:rPr>
                        <a:t> nights</a:t>
                      </a:r>
                      <a:endParaRPr sz="1400" dirty="0">
                        <a:latin typeface="Calibri"/>
                        <a:cs typeface="Calibri"/>
                      </a:endParaRPr>
                    </a:p>
                    <a:p>
                      <a:pPr>
                        <a:lnSpc>
                          <a:spcPct val="100000"/>
                        </a:lnSpc>
                        <a:spcBef>
                          <a:spcPts val="50"/>
                        </a:spcBef>
                      </a:pPr>
                      <a:endParaRPr sz="1250" dirty="0">
                        <a:latin typeface="Times New Roman"/>
                        <a:cs typeface="Times New Roman"/>
                      </a:endParaRPr>
                    </a:p>
                    <a:p>
                      <a:pPr marL="73025" marR="205104">
                        <a:lnSpc>
                          <a:spcPct val="102099"/>
                        </a:lnSpc>
                      </a:pPr>
                      <a:r>
                        <a:rPr sz="1400" dirty="0">
                          <a:latin typeface="Calibri"/>
                          <a:cs typeface="Calibri"/>
                        </a:rPr>
                        <a:t>*</a:t>
                      </a:r>
                      <a:r>
                        <a:rPr sz="1400" spc="-10" dirty="0">
                          <a:latin typeface="Calibri"/>
                          <a:cs typeface="Calibri"/>
                        </a:rPr>
                        <a:t> </a:t>
                      </a:r>
                      <a:r>
                        <a:rPr sz="1400" spc="-5" dirty="0">
                          <a:latin typeface="Calibri"/>
                          <a:cs typeface="Calibri"/>
                        </a:rPr>
                        <a:t>One further</a:t>
                      </a:r>
                      <a:r>
                        <a:rPr sz="1400" spc="5" dirty="0">
                          <a:latin typeface="Calibri"/>
                          <a:cs typeface="Calibri"/>
                        </a:rPr>
                        <a:t> </a:t>
                      </a:r>
                      <a:r>
                        <a:rPr sz="1400" spc="-5" dirty="0">
                          <a:latin typeface="Calibri"/>
                          <a:cs typeface="Calibri"/>
                        </a:rPr>
                        <a:t>section (Skills</a:t>
                      </a:r>
                      <a:r>
                        <a:rPr sz="1400" spc="5" dirty="0">
                          <a:latin typeface="Calibri"/>
                          <a:cs typeface="Calibri"/>
                        </a:rPr>
                        <a:t> </a:t>
                      </a:r>
                      <a:r>
                        <a:rPr sz="1400" spc="-5" dirty="0">
                          <a:latin typeface="Calibri"/>
                          <a:cs typeface="Calibri"/>
                        </a:rPr>
                        <a:t>or </a:t>
                      </a:r>
                      <a:r>
                        <a:rPr sz="1400" spc="-10" dirty="0">
                          <a:latin typeface="Calibri"/>
                          <a:cs typeface="Calibri"/>
                        </a:rPr>
                        <a:t>Physical)</a:t>
                      </a:r>
                      <a:r>
                        <a:rPr sz="1400" spc="-5" dirty="0">
                          <a:latin typeface="Calibri"/>
                          <a:cs typeface="Calibri"/>
                        </a:rPr>
                        <a:t> </a:t>
                      </a:r>
                      <a:r>
                        <a:rPr sz="1400" spc="-10" dirty="0">
                          <a:latin typeface="Calibri"/>
                          <a:cs typeface="Calibri"/>
                        </a:rPr>
                        <a:t>must </a:t>
                      </a:r>
                      <a:r>
                        <a:rPr sz="1400" spc="-5" dirty="0">
                          <a:latin typeface="Calibri"/>
                          <a:cs typeface="Calibri"/>
                        </a:rPr>
                        <a:t>be </a:t>
                      </a:r>
                      <a:r>
                        <a:rPr sz="1400" spc="-10" dirty="0">
                          <a:latin typeface="Calibri"/>
                          <a:cs typeface="Calibri"/>
                        </a:rPr>
                        <a:t>completed </a:t>
                      </a:r>
                      <a:r>
                        <a:rPr sz="1400" spc="-300" dirty="0">
                          <a:latin typeface="Calibri"/>
                          <a:cs typeface="Calibri"/>
                        </a:rPr>
                        <a:t> </a:t>
                      </a:r>
                      <a:r>
                        <a:rPr sz="1400" spc="-10" dirty="0">
                          <a:latin typeface="Calibri"/>
                          <a:cs typeface="Calibri"/>
                        </a:rPr>
                        <a:t>for</a:t>
                      </a:r>
                      <a:r>
                        <a:rPr sz="1400" spc="-5" dirty="0">
                          <a:latin typeface="Calibri"/>
                          <a:cs typeface="Calibri"/>
                        </a:rPr>
                        <a:t> </a:t>
                      </a:r>
                      <a:r>
                        <a:rPr sz="1400" dirty="0">
                          <a:latin typeface="Calibri"/>
                          <a:cs typeface="Calibri"/>
                        </a:rPr>
                        <a:t>6</a:t>
                      </a:r>
                      <a:r>
                        <a:rPr sz="1400" spc="-15" dirty="0">
                          <a:latin typeface="Calibri"/>
                          <a:cs typeface="Calibri"/>
                        </a:rPr>
                        <a:t> </a:t>
                      </a:r>
                      <a:r>
                        <a:rPr sz="1400" spc="-10" dirty="0">
                          <a:latin typeface="Calibri"/>
                          <a:cs typeface="Calibri"/>
                        </a:rPr>
                        <a:t>months.</a:t>
                      </a:r>
                      <a:endParaRPr sz="14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3"/>
                  </a:ext>
                </a:extLst>
              </a:tr>
              <a:tr h="880744">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pPr>
                      <a:endParaRPr sz="1400">
                        <a:latin typeface="Times New Roman"/>
                        <a:cs typeface="Times New Roman"/>
                      </a:endParaRPr>
                    </a:p>
                    <a:p>
                      <a:pPr algn="ctr">
                        <a:lnSpc>
                          <a:spcPct val="100000"/>
                        </a:lnSpc>
                        <a:spcBef>
                          <a:spcPts val="96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50" dirty="0">
                        <a:latin typeface="Times New Roman"/>
                        <a:cs typeface="Times New Roman"/>
                      </a:endParaRPr>
                    </a:p>
                    <a:p>
                      <a:pPr marL="73025" marR="66675">
                        <a:lnSpc>
                          <a:spcPct val="101400"/>
                        </a:lnSpc>
                      </a:pPr>
                      <a:r>
                        <a:rPr sz="1400" dirty="0">
                          <a:latin typeface="Calibri"/>
                          <a:cs typeface="Calibri"/>
                        </a:rPr>
                        <a:t>All</a:t>
                      </a:r>
                      <a:r>
                        <a:rPr sz="1400" spc="15" dirty="0">
                          <a:latin typeface="Calibri"/>
                          <a:cs typeface="Calibri"/>
                        </a:rPr>
                        <a:t> </a:t>
                      </a:r>
                      <a:r>
                        <a:rPr sz="1400" spc="-5" dirty="0">
                          <a:latin typeface="Calibri"/>
                          <a:cs typeface="Calibri"/>
                        </a:rPr>
                        <a:t>students</a:t>
                      </a:r>
                      <a:r>
                        <a:rPr sz="1400" spc="30" dirty="0">
                          <a:latin typeface="Calibri"/>
                          <a:cs typeface="Calibri"/>
                        </a:rPr>
                        <a:t> </a:t>
                      </a:r>
                      <a:r>
                        <a:rPr sz="1400" dirty="0">
                          <a:latin typeface="Calibri"/>
                          <a:cs typeface="Calibri"/>
                        </a:rPr>
                        <a:t>will</a:t>
                      </a:r>
                      <a:r>
                        <a:rPr sz="1400" spc="30" dirty="0">
                          <a:latin typeface="Calibri"/>
                          <a:cs typeface="Calibri"/>
                        </a:rPr>
                        <a:t> </a:t>
                      </a:r>
                      <a:r>
                        <a:rPr sz="1400" spc="-10" dirty="0">
                          <a:latin typeface="Calibri"/>
                          <a:cs typeface="Calibri"/>
                        </a:rPr>
                        <a:t>complete</a:t>
                      </a:r>
                      <a:r>
                        <a:rPr sz="1400" spc="25" dirty="0">
                          <a:latin typeface="Calibri"/>
                          <a:cs typeface="Calibri"/>
                        </a:rPr>
                        <a:t> </a:t>
                      </a:r>
                      <a:r>
                        <a:rPr sz="1400" spc="-5" dirty="0">
                          <a:latin typeface="Calibri"/>
                          <a:cs typeface="Calibri"/>
                        </a:rPr>
                        <a:t>the</a:t>
                      </a:r>
                      <a:r>
                        <a:rPr sz="1400" spc="20" dirty="0">
                          <a:latin typeface="Calibri"/>
                          <a:cs typeface="Calibri"/>
                        </a:rPr>
                        <a:t> </a:t>
                      </a:r>
                      <a:r>
                        <a:rPr sz="1400" spc="-5" dirty="0">
                          <a:latin typeface="Calibri"/>
                          <a:cs typeface="Calibri"/>
                        </a:rPr>
                        <a:t>online</a:t>
                      </a:r>
                      <a:r>
                        <a:rPr sz="1400" spc="20" dirty="0">
                          <a:latin typeface="Calibri"/>
                          <a:cs typeface="Calibri"/>
                        </a:rPr>
                        <a:t> </a:t>
                      </a:r>
                      <a:r>
                        <a:rPr sz="1400" dirty="0">
                          <a:latin typeface="Calibri"/>
                          <a:cs typeface="Calibri"/>
                        </a:rPr>
                        <a:t>E-DofE</a:t>
                      </a:r>
                      <a:r>
                        <a:rPr sz="1400" spc="30" dirty="0">
                          <a:latin typeface="Calibri"/>
                          <a:cs typeface="Calibri"/>
                        </a:rPr>
                        <a:t> </a:t>
                      </a:r>
                      <a:r>
                        <a:rPr sz="1400" spc="-5" dirty="0">
                          <a:latin typeface="Calibri"/>
                          <a:cs typeface="Calibri"/>
                        </a:rPr>
                        <a:t>sections</a:t>
                      </a:r>
                      <a:r>
                        <a:rPr sz="1400" spc="25" dirty="0">
                          <a:latin typeface="Calibri"/>
                          <a:cs typeface="Calibri"/>
                        </a:rPr>
                        <a:t> </a:t>
                      </a:r>
                      <a:r>
                        <a:rPr sz="1400" spc="-5" dirty="0">
                          <a:latin typeface="Calibri"/>
                          <a:cs typeface="Calibri"/>
                        </a:rPr>
                        <a:t>and</a:t>
                      </a:r>
                      <a:r>
                        <a:rPr sz="1400" spc="20" dirty="0">
                          <a:latin typeface="Calibri"/>
                          <a:cs typeface="Calibri"/>
                        </a:rPr>
                        <a:t> </a:t>
                      </a:r>
                      <a:r>
                        <a:rPr sz="1400" spc="-5" dirty="0">
                          <a:latin typeface="Calibri"/>
                          <a:cs typeface="Calibri"/>
                        </a:rPr>
                        <a:t>will </a:t>
                      </a:r>
                      <a:r>
                        <a:rPr sz="1400" spc="-305" dirty="0">
                          <a:latin typeface="Calibri"/>
                          <a:cs typeface="Calibri"/>
                        </a:rPr>
                        <a:t> </a:t>
                      </a:r>
                      <a:r>
                        <a:rPr sz="1400" spc="-5" dirty="0">
                          <a:latin typeface="Calibri"/>
                          <a:cs typeface="Calibri"/>
                        </a:rPr>
                        <a:t>be</a:t>
                      </a:r>
                      <a:r>
                        <a:rPr sz="1400" spc="-15" dirty="0">
                          <a:latin typeface="Calibri"/>
                          <a:cs typeface="Calibri"/>
                        </a:rPr>
                        <a:t> </a:t>
                      </a:r>
                      <a:r>
                        <a:rPr sz="1400" dirty="0">
                          <a:latin typeface="Calibri"/>
                          <a:cs typeface="Calibri"/>
                        </a:rPr>
                        <a:t>assessed</a:t>
                      </a:r>
                      <a:r>
                        <a:rPr sz="1400" spc="-10" dirty="0">
                          <a:latin typeface="Calibri"/>
                          <a:cs typeface="Calibri"/>
                        </a:rPr>
                        <a:t> </a:t>
                      </a:r>
                      <a:r>
                        <a:rPr sz="1400" spc="-5" dirty="0">
                          <a:latin typeface="Calibri"/>
                          <a:cs typeface="Calibri"/>
                        </a:rPr>
                        <a:t>during</a:t>
                      </a:r>
                      <a:r>
                        <a:rPr sz="1400" spc="-10" dirty="0">
                          <a:latin typeface="Calibri"/>
                          <a:cs typeface="Calibri"/>
                        </a:rPr>
                        <a:t> </a:t>
                      </a:r>
                      <a:r>
                        <a:rPr sz="1400" dirty="0">
                          <a:latin typeface="Calibri"/>
                          <a:cs typeface="Calibri"/>
                        </a:rPr>
                        <a:t>their</a:t>
                      </a:r>
                      <a:r>
                        <a:rPr sz="1400" spc="-5" dirty="0">
                          <a:latin typeface="Calibri"/>
                          <a:cs typeface="Calibri"/>
                        </a:rPr>
                        <a:t> expedition.</a:t>
                      </a:r>
                      <a:endParaRPr sz="1400" dirty="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4"/>
                  </a:ext>
                </a:extLst>
              </a:tr>
              <a:tr h="639445">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marL="252729" marR="248920" indent="156845">
                        <a:lnSpc>
                          <a:spcPct val="101400"/>
                        </a:lnSpc>
                        <a:spcBef>
                          <a:spcPts val="755"/>
                        </a:spcBef>
                      </a:pPr>
                      <a:r>
                        <a:rPr sz="1400" spc="-5" dirty="0">
                          <a:latin typeface="Calibri"/>
                          <a:cs typeface="Calibri"/>
                        </a:rPr>
                        <a:t>Further </a:t>
                      </a:r>
                      <a:r>
                        <a:rPr sz="1400" dirty="0">
                          <a:latin typeface="Calibri"/>
                          <a:cs typeface="Calibri"/>
                        </a:rPr>
                        <a:t> </a:t>
                      </a:r>
                      <a:r>
                        <a:rPr sz="1400" spc="-10" dirty="0">
                          <a:latin typeface="Calibri"/>
                          <a:cs typeface="Calibri"/>
                        </a:rPr>
                        <a:t>I</a:t>
                      </a:r>
                      <a:r>
                        <a:rPr sz="1400" spc="-20" dirty="0">
                          <a:latin typeface="Calibri"/>
                          <a:cs typeface="Calibri"/>
                        </a:rPr>
                        <a:t>nf</a:t>
                      </a:r>
                      <a:r>
                        <a:rPr sz="1400" spc="-5" dirty="0">
                          <a:latin typeface="Calibri"/>
                          <a:cs typeface="Calibri"/>
                        </a:rPr>
                        <a:t>o</a:t>
                      </a:r>
                      <a:r>
                        <a:rPr sz="1400" dirty="0">
                          <a:latin typeface="Calibri"/>
                          <a:cs typeface="Calibri"/>
                        </a:rPr>
                        <a:t>r</a:t>
                      </a:r>
                      <a:r>
                        <a:rPr sz="1400" spc="-10" dirty="0">
                          <a:latin typeface="Calibri"/>
                          <a:cs typeface="Calibri"/>
                        </a:rPr>
                        <a:t>m</a:t>
                      </a:r>
                      <a:r>
                        <a:rPr sz="1400" spc="-15" dirty="0">
                          <a:latin typeface="Calibri"/>
                          <a:cs typeface="Calibri"/>
                        </a:rPr>
                        <a:t>a</a:t>
                      </a:r>
                      <a:r>
                        <a:rPr sz="1400" spc="-5" dirty="0">
                          <a:latin typeface="Calibri"/>
                          <a:cs typeface="Calibri"/>
                        </a:rPr>
                        <a:t>tion</a:t>
                      </a:r>
                      <a:endParaRPr sz="14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18490">
                        <a:lnSpc>
                          <a:spcPct val="101400"/>
                        </a:lnSpc>
                        <a:spcBef>
                          <a:spcPts val="755"/>
                        </a:spcBef>
                      </a:pPr>
                      <a:r>
                        <a:rPr sz="1400" spc="-5" dirty="0">
                          <a:latin typeface="Calibri"/>
                          <a:cs typeface="Calibri"/>
                        </a:rPr>
                        <a:t>If you </a:t>
                      </a:r>
                      <a:r>
                        <a:rPr sz="1400" spc="-15" dirty="0">
                          <a:latin typeface="Calibri"/>
                          <a:cs typeface="Calibri"/>
                        </a:rPr>
                        <a:t>have </a:t>
                      </a:r>
                      <a:r>
                        <a:rPr sz="1400" spc="-10" dirty="0">
                          <a:latin typeface="Calibri"/>
                          <a:cs typeface="Calibri"/>
                        </a:rPr>
                        <a:t>any </a:t>
                      </a:r>
                      <a:r>
                        <a:rPr sz="1400" dirty="0">
                          <a:latin typeface="Calibri"/>
                          <a:cs typeface="Calibri"/>
                        </a:rPr>
                        <a:t>queries </a:t>
                      </a:r>
                      <a:r>
                        <a:rPr sz="1400" spc="-5" dirty="0">
                          <a:latin typeface="Calibri"/>
                          <a:cs typeface="Calibri"/>
                        </a:rPr>
                        <a:t>concerning this subject </a:t>
                      </a:r>
                      <a:r>
                        <a:rPr sz="1400" dirty="0">
                          <a:latin typeface="Calibri"/>
                          <a:cs typeface="Calibri"/>
                        </a:rPr>
                        <a:t>please </a:t>
                      </a:r>
                      <a:r>
                        <a:rPr sz="1400" spc="-305" dirty="0">
                          <a:latin typeface="Calibri"/>
                          <a:cs typeface="Calibri"/>
                        </a:rPr>
                        <a:t> </a:t>
                      </a:r>
                      <a:r>
                        <a:rPr sz="1400" spc="-10" dirty="0">
                          <a:latin typeface="Calibri"/>
                          <a:cs typeface="Calibri"/>
                        </a:rPr>
                        <a:t>contact</a:t>
                      </a:r>
                      <a:r>
                        <a:rPr sz="1400" spc="-15" dirty="0">
                          <a:latin typeface="Calibri"/>
                          <a:cs typeface="Calibri"/>
                        </a:rPr>
                        <a:t> </a:t>
                      </a:r>
                      <a:r>
                        <a:rPr sz="1400" dirty="0">
                          <a:latin typeface="Calibri"/>
                          <a:cs typeface="Calibri"/>
                        </a:rPr>
                        <a:t>Mr </a:t>
                      </a:r>
                      <a:r>
                        <a:rPr sz="1400" spc="-5" dirty="0">
                          <a:latin typeface="Calibri"/>
                          <a:cs typeface="Calibri"/>
                        </a:rPr>
                        <a:t>Ashley </a:t>
                      </a:r>
                      <a:r>
                        <a:rPr sz="1400" spc="-20" dirty="0">
                          <a:latin typeface="Calibri"/>
                          <a:cs typeface="Calibri"/>
                        </a:rPr>
                        <a:t>Kay</a:t>
                      </a:r>
                      <a:endParaRPr sz="1400">
                        <a:latin typeface="Calibri"/>
                        <a:cs typeface="Calibri"/>
                      </a:endParaRPr>
                    </a:p>
                  </a:txBody>
                  <a:tcPr marL="0" marR="0" marT="958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5"/>
                  </a:ext>
                </a:extLst>
              </a:tr>
              <a:tr h="863600">
                <a:tc vMerge="1">
                  <a:txBody>
                    <a:bodyPr/>
                    <a:lstStyle/>
                    <a:p>
                      <a:endParaRPr/>
                    </a:p>
                  </a:txBody>
                  <a:tcPr marL="0" marR="0" marT="0" marB="0">
                    <a:lnL w="76200">
                      <a:solidFill>
                        <a:srgbClr val="663300"/>
                      </a:solidFill>
                      <a:prstDash val="solid"/>
                    </a:lnL>
                    <a:lnR w="19050">
                      <a:solidFill>
                        <a:srgbClr val="000000"/>
                      </a:solidFill>
                      <a:prstDash val="solid"/>
                    </a:lnR>
                    <a:lnB w="76200">
                      <a:solidFill>
                        <a:srgbClr val="663300"/>
                      </a:solidFill>
                      <a:prstDash val="solid"/>
                    </a:lnB>
                    <a:solidFill>
                      <a:srgbClr val="1E1B5D"/>
                    </a:solidFill>
                  </a:tcPr>
                </a:tc>
                <a:tc>
                  <a:txBody>
                    <a:bodyPr/>
                    <a:lstStyle/>
                    <a:p>
                      <a:pPr>
                        <a:lnSpc>
                          <a:spcPct val="100000"/>
                        </a:lnSpc>
                        <a:spcBef>
                          <a:spcPts val="50"/>
                        </a:spcBef>
                      </a:pPr>
                      <a:endParaRPr sz="145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76200">
                      <a:solidFill>
                        <a:srgbClr val="663300"/>
                      </a:solidFill>
                      <a:prstDash val="solid"/>
                    </a:lnB>
                    <a:solidFill>
                      <a:srgbClr val="FFFFFF"/>
                    </a:solidFill>
                  </a:tcPr>
                </a:tc>
                <a:tc>
                  <a:txBody>
                    <a:bodyPr/>
                    <a:lstStyle/>
                    <a:p>
                      <a:pPr>
                        <a:lnSpc>
                          <a:spcPct val="100000"/>
                        </a:lnSpc>
                        <a:spcBef>
                          <a:spcPts val="40"/>
                        </a:spcBef>
                      </a:pPr>
                      <a:endParaRPr sz="1750" dirty="0">
                        <a:latin typeface="Times New Roman"/>
                        <a:cs typeface="Times New Roman"/>
                      </a:endParaRPr>
                    </a:p>
                    <a:p>
                      <a:pPr marL="196850">
                        <a:lnSpc>
                          <a:spcPct val="100000"/>
                        </a:lnSpc>
                      </a:pPr>
                      <a:r>
                        <a:rPr sz="1400" spc="-10" dirty="0">
                          <a:solidFill>
                            <a:srgbClr val="0000FF"/>
                          </a:solidFill>
                          <a:latin typeface="Calibri"/>
                          <a:cs typeface="Calibri"/>
                        </a:rPr>
                        <a:t>https://</a:t>
                      </a:r>
                      <a:r>
                        <a:rPr sz="1400" spc="-10" dirty="0">
                          <a:latin typeface="Calibri"/>
                          <a:cs typeface="Calibri"/>
                          <a:hlinkClick r:id="rId4"/>
                        </a:rPr>
                        <a:t>www.dofe.org/what-is-dofe/</a:t>
                      </a:r>
                      <a:endParaRPr sz="14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76200">
                      <a:solidFill>
                        <a:srgbClr val="663300"/>
                      </a:solidFill>
                      <a:prstDash val="solid"/>
                    </a:lnB>
                    <a:solidFill>
                      <a:srgbClr val="FFFFFF"/>
                    </a:solidFill>
                  </a:tcPr>
                </a:tc>
                <a:tc vMerge="1">
                  <a:txBody>
                    <a:bodyPr/>
                    <a:lstStyle/>
                    <a:p>
                      <a:endParaRPr/>
                    </a:p>
                  </a:txBody>
                  <a:tcPr marL="0" marR="0" marT="0" marB="0">
                    <a:lnL w="19050">
                      <a:solidFill>
                        <a:srgbClr val="000000"/>
                      </a:solidFill>
                      <a:prstDash val="solid"/>
                    </a:lnL>
                    <a:lnR w="76200">
                      <a:solidFill>
                        <a:srgbClr val="663300"/>
                      </a:solidFill>
                      <a:prstDash val="solid"/>
                    </a:lnR>
                    <a:lnB w="76200">
                      <a:solidFill>
                        <a:srgbClr val="663300"/>
                      </a:solidFill>
                      <a:prstDash val="solid"/>
                    </a:lnB>
                    <a:solidFill>
                      <a:srgbClr val="1E1B5D"/>
                    </a:solidFill>
                  </a:tcPr>
                </a:tc>
                <a:extLst>
                  <a:ext uri="{0D108BD9-81ED-4DB2-BD59-A6C34878D82A}">
                    <a16:rowId xmlns:a16="http://schemas.microsoft.com/office/drawing/2014/main" val="10006"/>
                  </a:ext>
                </a:extLst>
              </a:tr>
              <a:tr h="335915">
                <a:tc>
                  <a:txBody>
                    <a:bodyPr/>
                    <a:lstStyle/>
                    <a:p>
                      <a:pPr>
                        <a:lnSpc>
                          <a:spcPct val="100000"/>
                        </a:lnSpc>
                      </a:pPr>
                      <a:endParaRPr sz="1400">
                        <a:latin typeface="Times New Roman"/>
                        <a:cs typeface="Times New Roman"/>
                      </a:endParaRPr>
                    </a:p>
                  </a:txBody>
                  <a:tcPr marL="0" marR="0" marT="0" marB="0">
                    <a:lnR w="19050">
                      <a:solidFill>
                        <a:srgbClr val="000000"/>
                      </a:solidFill>
                      <a:prstDash val="solid"/>
                    </a:lnR>
                    <a:lnT w="76200">
                      <a:solidFill>
                        <a:srgbClr val="663300"/>
                      </a:solidFill>
                      <a:prstDash val="solid"/>
                    </a:lnT>
                    <a:solidFill>
                      <a:srgbClr val="FFFFFF"/>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76200">
                      <a:solidFill>
                        <a:srgbClr val="6633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txBody>
                  <a:tcPr marL="0" marR="0" marT="0" marB="0">
                    <a:lnL w="19050">
                      <a:solidFill>
                        <a:srgbClr val="000000"/>
                      </a:solidFill>
                      <a:prstDash val="solid"/>
                    </a:lnL>
                    <a:lnR w="19050">
                      <a:solidFill>
                        <a:srgbClr val="000000"/>
                      </a:solidFill>
                      <a:prstDash val="solid"/>
                    </a:lnR>
                    <a:lnT w="76200">
                      <a:solidFill>
                        <a:srgbClr val="6633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txBody>
                  <a:tcPr marL="0" marR="0" marT="0" marB="0">
                    <a:lnL w="19050">
                      <a:solidFill>
                        <a:srgbClr val="000000"/>
                      </a:solidFill>
                      <a:prstDash val="solid"/>
                    </a:lnL>
                    <a:lnT w="76200">
                      <a:solidFill>
                        <a:srgbClr val="663300"/>
                      </a:solidFill>
                      <a:prstDash val="solid"/>
                    </a:lnT>
                    <a:solidFill>
                      <a:srgbClr val="FFFFFF"/>
                    </a:solidFill>
                  </a:tcPr>
                </a:tc>
                <a:extLst>
                  <a:ext uri="{0D108BD9-81ED-4DB2-BD59-A6C34878D82A}">
                    <a16:rowId xmlns:a16="http://schemas.microsoft.com/office/drawing/2014/main" val="10007"/>
                  </a:ext>
                </a:extLst>
              </a:tr>
            </a:tbl>
          </a:graphicData>
        </a:graphic>
      </p:graphicFrame>
      <p:sp>
        <p:nvSpPr>
          <p:cNvPr id="12" name="object 9"/>
          <p:cNvSpPr/>
          <p:nvPr/>
        </p:nvSpPr>
        <p:spPr>
          <a:xfrm>
            <a:off x="1720850" y="927100"/>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3" name="object 11"/>
          <p:cNvSpPr txBox="1"/>
          <p:nvPr/>
        </p:nvSpPr>
        <p:spPr>
          <a:xfrm>
            <a:off x="2254250" y="1079500"/>
            <a:ext cx="3211195"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THE DUKE</a:t>
            </a:r>
            <a:r>
              <a:rPr sz="1400" b="1" spc="-15" dirty="0">
                <a:solidFill>
                  <a:srgbClr val="1E1B5D"/>
                </a:solidFill>
                <a:latin typeface="Calibri"/>
                <a:cs typeface="Calibri"/>
              </a:rPr>
              <a:t> </a:t>
            </a:r>
            <a:r>
              <a:rPr sz="1400" b="1" spc="-5" dirty="0">
                <a:solidFill>
                  <a:srgbClr val="1E1B5D"/>
                </a:solidFill>
                <a:latin typeface="Calibri"/>
                <a:cs typeface="Calibri"/>
              </a:rPr>
              <a:t>OF EDINBURGH </a:t>
            </a:r>
            <a:r>
              <a:rPr lang="en-GB" sz="1400" b="1" spc="-5" dirty="0" smtClean="0">
                <a:solidFill>
                  <a:srgbClr val="1E1B5D"/>
                </a:solidFill>
                <a:latin typeface="Calibri"/>
                <a:cs typeface="Calibri"/>
              </a:rPr>
              <a:t>SILVER</a:t>
            </a:r>
            <a:r>
              <a:rPr sz="1400" b="1" spc="-15" dirty="0" smtClean="0">
                <a:solidFill>
                  <a:srgbClr val="1E1B5D"/>
                </a:solidFill>
                <a:latin typeface="Calibri"/>
                <a:cs typeface="Calibri"/>
              </a:rPr>
              <a:t> </a:t>
            </a:r>
            <a:r>
              <a:rPr sz="1400" b="1" spc="-30" dirty="0">
                <a:solidFill>
                  <a:srgbClr val="1E1B5D"/>
                </a:solidFill>
                <a:latin typeface="Calibri"/>
                <a:cs typeface="Calibri"/>
              </a:rPr>
              <a:t>AWARD</a:t>
            </a:r>
            <a:endParaRPr sz="1400" dirty="0">
              <a:latin typeface="Calibri"/>
              <a:cs typeface="Calibri"/>
            </a:endParaRPr>
          </a:p>
        </p:txBody>
      </p:sp>
      <p:sp>
        <p:nvSpPr>
          <p:cNvPr id="14" name="object 10"/>
          <p:cNvSpPr/>
          <p:nvPr/>
        </p:nvSpPr>
        <p:spPr>
          <a:xfrm>
            <a:off x="1720850" y="1003300"/>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450" y="165100"/>
            <a:ext cx="6719570" cy="9845675"/>
            <a:chOff x="447471" y="60515"/>
            <a:chExt cx="6656070" cy="9782175"/>
          </a:xfrm>
        </p:grpSpPr>
        <p:sp>
          <p:nvSpPr>
            <p:cNvPr id="3" name="object 3"/>
            <p:cNvSpPr/>
            <p:nvPr/>
          </p:nvSpPr>
          <p:spPr>
            <a:xfrm>
              <a:off x="447471" y="6051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47471" y="6051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1941" y="268477"/>
              <a:ext cx="6347460" cy="9366250"/>
            </a:xfrm>
            <a:custGeom>
              <a:avLst/>
              <a:gdLst/>
              <a:ahLst/>
              <a:cxnLst/>
              <a:rect l="l" t="t" r="r" b="b"/>
              <a:pathLst>
                <a:path w="6347459" h="9366250">
                  <a:moveTo>
                    <a:pt x="6346990" y="0"/>
                  </a:moveTo>
                  <a:lnTo>
                    <a:pt x="0" y="0"/>
                  </a:lnTo>
                  <a:lnTo>
                    <a:pt x="0" y="9365907"/>
                  </a:lnTo>
                  <a:lnTo>
                    <a:pt x="5553621" y="9365907"/>
                  </a:lnTo>
                  <a:lnTo>
                    <a:pt x="6346990" y="8195183"/>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55562" y="8463660"/>
              <a:ext cx="793750" cy="1170940"/>
            </a:xfrm>
            <a:custGeom>
              <a:avLst/>
              <a:gdLst/>
              <a:ahLst/>
              <a:cxnLst/>
              <a:rect l="l" t="t" r="r" b="b"/>
              <a:pathLst>
                <a:path w="793750" h="1170940">
                  <a:moveTo>
                    <a:pt x="793368" y="0"/>
                  </a:moveTo>
                  <a:lnTo>
                    <a:pt x="735067" y="40953"/>
                  </a:lnTo>
                  <a:lnTo>
                    <a:pt x="679141" y="76128"/>
                  </a:lnTo>
                  <a:lnTo>
                    <a:pt x="625671" y="105596"/>
                  </a:lnTo>
                  <a:lnTo>
                    <a:pt x="574739" y="129429"/>
                  </a:lnTo>
                  <a:lnTo>
                    <a:pt x="526429" y="147696"/>
                  </a:lnTo>
                  <a:lnTo>
                    <a:pt x="480820" y="160469"/>
                  </a:lnTo>
                  <a:lnTo>
                    <a:pt x="437997" y="167818"/>
                  </a:lnTo>
                  <a:lnTo>
                    <a:pt x="398040" y="169815"/>
                  </a:lnTo>
                  <a:lnTo>
                    <a:pt x="361031" y="166530"/>
                  </a:lnTo>
                  <a:lnTo>
                    <a:pt x="296187" y="144399"/>
                  </a:lnTo>
                  <a:lnTo>
                    <a:pt x="244120" y="101993"/>
                  </a:lnTo>
                  <a:lnTo>
                    <a:pt x="205486" y="39878"/>
                  </a:lnTo>
                  <a:lnTo>
                    <a:pt x="0" y="1170724"/>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1941" y="268477"/>
              <a:ext cx="6347460" cy="9366250"/>
            </a:xfrm>
            <a:custGeom>
              <a:avLst/>
              <a:gdLst/>
              <a:ahLst/>
              <a:cxnLst/>
              <a:rect l="l" t="t" r="r" b="b"/>
              <a:pathLst>
                <a:path w="6347459" h="9366250">
                  <a:moveTo>
                    <a:pt x="0" y="0"/>
                  </a:moveTo>
                  <a:lnTo>
                    <a:pt x="0" y="9365907"/>
                  </a:lnTo>
                  <a:lnTo>
                    <a:pt x="5553621" y="9365907"/>
                  </a:lnTo>
                  <a:lnTo>
                    <a:pt x="6346990" y="8195183"/>
                  </a:lnTo>
                  <a:lnTo>
                    <a:pt x="6346990" y="0"/>
                  </a:lnTo>
                  <a:lnTo>
                    <a:pt x="0" y="0"/>
                  </a:lnTo>
                  <a:close/>
                </a:path>
                <a:path w="6347459" h="9366250">
                  <a:moveTo>
                    <a:pt x="5553621" y="9365907"/>
                  </a:moveTo>
                  <a:lnTo>
                    <a:pt x="5759107" y="8235060"/>
                  </a:lnTo>
                  <a:lnTo>
                    <a:pt x="5776704" y="8268546"/>
                  </a:lnTo>
                  <a:lnTo>
                    <a:pt x="5797741" y="8297176"/>
                  </a:lnTo>
                  <a:lnTo>
                    <a:pt x="5849808" y="8339582"/>
                  </a:lnTo>
                  <a:lnTo>
                    <a:pt x="5914652" y="8361713"/>
                  </a:lnTo>
                  <a:lnTo>
                    <a:pt x="5951661" y="8364998"/>
                  </a:lnTo>
                  <a:lnTo>
                    <a:pt x="5991618" y="8363001"/>
                  </a:lnTo>
                  <a:lnTo>
                    <a:pt x="6034442" y="8355652"/>
                  </a:lnTo>
                  <a:lnTo>
                    <a:pt x="6080050" y="8342879"/>
                  </a:lnTo>
                  <a:lnTo>
                    <a:pt x="6128360" y="8324612"/>
                  </a:lnTo>
                  <a:lnTo>
                    <a:pt x="6179292" y="8300779"/>
                  </a:lnTo>
                  <a:lnTo>
                    <a:pt x="6232762" y="8271311"/>
                  </a:lnTo>
                  <a:lnTo>
                    <a:pt x="6288688" y="8236136"/>
                  </a:lnTo>
                  <a:lnTo>
                    <a:pt x="6346990"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730630" y="817600"/>
              <a:ext cx="4172712" cy="589787"/>
            </a:xfrm>
            <a:prstGeom prst="rect">
              <a:avLst/>
            </a:prstGeom>
          </p:spPr>
        </p:pic>
        <p:sp>
          <p:nvSpPr>
            <p:cNvPr id="9" name="object 9"/>
            <p:cNvSpPr/>
            <p:nvPr/>
          </p:nvSpPr>
          <p:spPr>
            <a:xfrm>
              <a:off x="1730630" y="893309"/>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730630" y="893309"/>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168650" y="1155700"/>
            <a:ext cx="1276350" cy="239395"/>
          </a:xfrm>
          <a:prstGeom prst="rect">
            <a:avLst/>
          </a:prstGeom>
        </p:spPr>
        <p:txBody>
          <a:bodyPr vert="horz" wrap="square" lIns="0" tIns="12700" rIns="0" bIns="0" rtlCol="0">
            <a:spAutoFit/>
          </a:bodyPr>
          <a:lstStyle/>
          <a:p>
            <a:pPr marL="12700">
              <a:lnSpc>
                <a:spcPct val="100000"/>
              </a:lnSpc>
              <a:spcBef>
                <a:spcPts val="100"/>
              </a:spcBef>
            </a:pPr>
            <a:r>
              <a:rPr sz="1400" b="1" spc="-20" dirty="0">
                <a:solidFill>
                  <a:srgbClr val="1E1B5D"/>
                </a:solidFill>
                <a:latin typeface="Calibri"/>
                <a:cs typeface="Calibri"/>
              </a:rPr>
              <a:t>CREATIVE</a:t>
            </a:r>
            <a:r>
              <a:rPr sz="1400" b="1" spc="-60" dirty="0">
                <a:solidFill>
                  <a:srgbClr val="1E1B5D"/>
                </a:solidFill>
                <a:latin typeface="Calibri"/>
                <a:cs typeface="Calibri"/>
              </a:rPr>
              <a:t> </a:t>
            </a:r>
            <a:r>
              <a:rPr sz="1400" b="1" spc="-5" dirty="0">
                <a:solidFill>
                  <a:srgbClr val="1E1B5D"/>
                </a:solidFill>
                <a:latin typeface="Calibri"/>
                <a:cs typeface="Calibri"/>
              </a:rPr>
              <a:t>MEDIA</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900547692"/>
              </p:ext>
            </p:extLst>
          </p:nvPr>
        </p:nvGraphicFramePr>
        <p:xfrm>
          <a:off x="783145" y="1860422"/>
          <a:ext cx="6002020" cy="7095618"/>
        </p:xfrm>
        <a:graphic>
          <a:graphicData uri="http://schemas.openxmlformats.org/drawingml/2006/table">
            <a:tbl>
              <a:tblPr firstRow="1" bandRow="1">
                <a:tableStyleId>{2D5ABB26-0587-4C30-8999-92F81FD0307C}</a:tableStyleId>
              </a:tblPr>
              <a:tblGrid>
                <a:gridCol w="1322705">
                  <a:extLst>
                    <a:ext uri="{9D8B030D-6E8A-4147-A177-3AD203B41FA5}">
                      <a16:colId xmlns:a16="http://schemas.microsoft.com/office/drawing/2014/main" val="20000"/>
                    </a:ext>
                  </a:extLst>
                </a:gridCol>
                <a:gridCol w="4679315">
                  <a:extLst>
                    <a:ext uri="{9D8B030D-6E8A-4147-A177-3AD203B41FA5}">
                      <a16:colId xmlns:a16="http://schemas.microsoft.com/office/drawing/2014/main" val="20001"/>
                    </a:ext>
                  </a:extLst>
                </a:gridCol>
              </a:tblGrid>
              <a:tr h="425450">
                <a:tc>
                  <a:txBody>
                    <a:bodyPr/>
                    <a:lstStyle/>
                    <a:p>
                      <a:pPr marL="1270"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780"/>
                        </a:spcBef>
                      </a:pPr>
                      <a:r>
                        <a:rPr sz="1400" spc="-20" dirty="0">
                          <a:latin typeface="Calibri"/>
                          <a:cs typeface="Calibri"/>
                        </a:rPr>
                        <a:t>WJEC</a:t>
                      </a:r>
                      <a:endParaRPr sz="1400" dirty="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232028">
                <a:tc>
                  <a:txBody>
                    <a:bodyPr/>
                    <a:lstStyle/>
                    <a:p>
                      <a:pPr>
                        <a:lnSpc>
                          <a:spcPct val="100000"/>
                        </a:lnSpc>
                      </a:pPr>
                      <a:endParaRPr sz="1400" dirty="0">
                        <a:latin typeface="Times New Roman"/>
                        <a:cs typeface="Times New Roman"/>
                      </a:endParaRPr>
                    </a:p>
                    <a:p>
                      <a:pPr>
                        <a:lnSpc>
                          <a:spcPct val="100000"/>
                        </a:lnSpc>
                        <a:spcBef>
                          <a:spcPts val="45"/>
                        </a:spcBef>
                      </a:pPr>
                      <a:endParaRPr sz="1200" dirty="0">
                        <a:latin typeface="Times New Roman"/>
                        <a:cs typeface="Times New Roman"/>
                      </a:endParaRPr>
                    </a:p>
                    <a:p>
                      <a:pPr algn="ctr">
                        <a:lnSpc>
                          <a:spcPct val="100000"/>
                        </a:lnSpc>
                      </a:pPr>
                      <a:r>
                        <a:rPr sz="1400" spc="-10" dirty="0">
                          <a:latin typeface="Calibri"/>
                          <a:cs typeface="Calibri"/>
                        </a:rPr>
                        <a:t>Introduction</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349885">
                        <a:lnSpc>
                          <a:spcPct val="101699"/>
                        </a:lnSpc>
                        <a:spcBef>
                          <a:spcPts val="440"/>
                        </a:spcBef>
                      </a:pPr>
                      <a:r>
                        <a:rPr sz="1400" spc="-10" dirty="0">
                          <a:latin typeface="Calibri"/>
                          <a:cs typeface="Calibri"/>
                        </a:rPr>
                        <a:t>Creative </a:t>
                      </a:r>
                      <a:r>
                        <a:rPr sz="1400" dirty="0">
                          <a:latin typeface="Calibri"/>
                          <a:cs typeface="Calibri"/>
                        </a:rPr>
                        <a:t>Media is a </a:t>
                      </a:r>
                      <a:r>
                        <a:rPr sz="1400" spc="-5" dirty="0">
                          <a:latin typeface="Calibri"/>
                          <a:cs typeface="Calibri"/>
                        </a:rPr>
                        <a:t>one year </a:t>
                      </a:r>
                      <a:r>
                        <a:rPr sz="1400" spc="-10" dirty="0">
                          <a:latin typeface="Calibri"/>
                          <a:cs typeface="Calibri"/>
                        </a:rPr>
                        <a:t>course </a:t>
                      </a:r>
                      <a:r>
                        <a:rPr sz="1400" spc="-5" dirty="0">
                          <a:latin typeface="Calibri"/>
                          <a:cs typeface="Calibri"/>
                        </a:rPr>
                        <a:t>that gives students the </a:t>
                      </a:r>
                      <a:r>
                        <a:rPr sz="1400" spc="-305" dirty="0">
                          <a:latin typeface="Calibri"/>
                          <a:cs typeface="Calibri"/>
                        </a:rPr>
                        <a:t> </a:t>
                      </a:r>
                      <a:r>
                        <a:rPr sz="1400" spc="-5" dirty="0">
                          <a:latin typeface="Calibri"/>
                          <a:cs typeface="Calibri"/>
                        </a:rPr>
                        <a:t>opportunity </a:t>
                      </a:r>
                      <a:r>
                        <a:rPr sz="1400" spc="-10" dirty="0">
                          <a:latin typeface="Calibri"/>
                          <a:cs typeface="Calibri"/>
                        </a:rPr>
                        <a:t>to </a:t>
                      </a:r>
                      <a:r>
                        <a:rPr sz="1400" spc="-5" dirty="0">
                          <a:latin typeface="Calibri"/>
                          <a:cs typeface="Calibri"/>
                        </a:rPr>
                        <a:t>study </a:t>
                      </a:r>
                      <a:r>
                        <a:rPr sz="1400" dirty="0">
                          <a:latin typeface="Calibri"/>
                          <a:cs typeface="Calibri"/>
                        </a:rPr>
                        <a:t>in a </a:t>
                      </a:r>
                      <a:r>
                        <a:rPr sz="1400" spc="-5" dirty="0">
                          <a:latin typeface="Calibri"/>
                          <a:cs typeface="Calibri"/>
                        </a:rPr>
                        <a:t>variety of </a:t>
                      </a:r>
                      <a:r>
                        <a:rPr sz="1400" spc="-10" dirty="0">
                          <a:latin typeface="Calibri"/>
                          <a:cs typeface="Calibri"/>
                        </a:rPr>
                        <a:t>creative </a:t>
                      </a:r>
                      <a:r>
                        <a:rPr sz="1400" spc="-5" dirty="0">
                          <a:latin typeface="Calibri"/>
                          <a:cs typeface="Calibri"/>
                        </a:rPr>
                        <a:t>areas and </a:t>
                      </a:r>
                      <a:r>
                        <a:rPr sz="1400" dirty="0">
                          <a:latin typeface="Calibri"/>
                          <a:cs typeface="Calibri"/>
                        </a:rPr>
                        <a:t> </a:t>
                      </a:r>
                      <a:r>
                        <a:rPr sz="1400" spc="-5" dirty="0">
                          <a:latin typeface="Calibri"/>
                          <a:cs typeface="Calibri"/>
                        </a:rPr>
                        <a:t>specialisms</a:t>
                      </a:r>
                      <a:r>
                        <a:rPr sz="1400" spc="5" dirty="0">
                          <a:latin typeface="Calibri"/>
                          <a:cs typeface="Calibri"/>
                        </a:rPr>
                        <a:t> </a:t>
                      </a:r>
                      <a:r>
                        <a:rPr sz="1400" spc="-10" dirty="0">
                          <a:latin typeface="Calibri"/>
                          <a:cs typeface="Calibri"/>
                        </a:rPr>
                        <a:t>examples </a:t>
                      </a:r>
                      <a:r>
                        <a:rPr sz="1400" spc="-5" dirty="0">
                          <a:latin typeface="Calibri"/>
                          <a:cs typeface="Calibri"/>
                        </a:rPr>
                        <a:t>of</a:t>
                      </a:r>
                      <a:r>
                        <a:rPr sz="1400" spc="10" dirty="0">
                          <a:latin typeface="Calibri"/>
                          <a:cs typeface="Calibri"/>
                        </a:rPr>
                        <a:t> </a:t>
                      </a:r>
                      <a:r>
                        <a:rPr sz="1400" spc="-5" dirty="0">
                          <a:latin typeface="Calibri"/>
                          <a:cs typeface="Calibri"/>
                        </a:rPr>
                        <a:t>which</a:t>
                      </a:r>
                      <a:r>
                        <a:rPr sz="1400" spc="-10" dirty="0">
                          <a:latin typeface="Calibri"/>
                          <a:cs typeface="Calibri"/>
                        </a:rPr>
                        <a:t> </a:t>
                      </a:r>
                      <a:r>
                        <a:rPr sz="1400" spc="-5" dirty="0">
                          <a:latin typeface="Calibri"/>
                          <a:cs typeface="Calibri"/>
                        </a:rPr>
                        <a:t>are; Ceramics,</a:t>
                      </a:r>
                      <a:r>
                        <a:rPr sz="1400" dirty="0">
                          <a:latin typeface="Calibri"/>
                          <a:cs typeface="Calibri"/>
                        </a:rPr>
                        <a:t> </a:t>
                      </a:r>
                      <a:r>
                        <a:rPr sz="1400" spc="-20" dirty="0">
                          <a:latin typeface="Calibri"/>
                          <a:cs typeface="Calibri"/>
                        </a:rPr>
                        <a:t>Photography, </a:t>
                      </a:r>
                      <a:r>
                        <a:rPr sz="1400" spc="-300" dirty="0">
                          <a:latin typeface="Calibri"/>
                          <a:cs typeface="Calibri"/>
                        </a:rPr>
                        <a:t> </a:t>
                      </a:r>
                      <a:r>
                        <a:rPr sz="1400" spc="-20" dirty="0">
                          <a:latin typeface="Calibri"/>
                          <a:cs typeface="Calibri"/>
                        </a:rPr>
                        <a:t>Textiles,</a:t>
                      </a:r>
                      <a:r>
                        <a:rPr sz="1400" spc="-15" dirty="0">
                          <a:latin typeface="Calibri"/>
                          <a:cs typeface="Calibri"/>
                        </a:rPr>
                        <a:t> </a:t>
                      </a:r>
                      <a:r>
                        <a:rPr sz="1400" dirty="0">
                          <a:latin typeface="Calibri"/>
                          <a:cs typeface="Calibri"/>
                        </a:rPr>
                        <a:t>Film</a:t>
                      </a:r>
                      <a:r>
                        <a:rPr sz="1400" spc="-10" dirty="0">
                          <a:latin typeface="Calibri"/>
                          <a:cs typeface="Calibri"/>
                        </a:rPr>
                        <a:t> </a:t>
                      </a:r>
                      <a:r>
                        <a:rPr sz="1400" spc="-5" dirty="0">
                          <a:latin typeface="Calibri"/>
                          <a:cs typeface="Calibri"/>
                        </a:rPr>
                        <a:t>Genres,</a:t>
                      </a:r>
                      <a:r>
                        <a:rPr sz="1400" spc="-10" dirty="0">
                          <a:latin typeface="Calibri"/>
                          <a:cs typeface="Calibri"/>
                        </a:rPr>
                        <a:t> </a:t>
                      </a:r>
                      <a:r>
                        <a:rPr sz="1400" dirty="0">
                          <a:latin typeface="Calibri"/>
                          <a:cs typeface="Calibri"/>
                        </a:rPr>
                        <a:t>3D</a:t>
                      </a:r>
                      <a:r>
                        <a:rPr sz="1400" spc="-10" dirty="0">
                          <a:latin typeface="Calibri"/>
                          <a:cs typeface="Calibri"/>
                        </a:rPr>
                        <a:t> </a:t>
                      </a:r>
                      <a:r>
                        <a:rPr sz="1400" spc="-5" dirty="0">
                          <a:latin typeface="Calibri"/>
                          <a:cs typeface="Calibri"/>
                        </a:rPr>
                        <a:t>Studies.</a:t>
                      </a:r>
                      <a:endParaRPr sz="1400" dirty="0">
                        <a:latin typeface="Calibri"/>
                        <a:cs typeface="Calibri"/>
                      </a:endParaRPr>
                    </a:p>
                  </a:txBody>
                  <a:tcPr marL="0" marR="0" marT="558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20980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81915" marR="74295" algn="ctr">
                        <a:lnSpc>
                          <a:spcPct val="101800"/>
                        </a:lnSpc>
                      </a:pPr>
                      <a:r>
                        <a:rPr sz="1400" spc="-5" dirty="0" smtClean="0">
                          <a:latin typeface="Calibri"/>
                          <a:cs typeface="Calibri"/>
                        </a:rPr>
                        <a:t>Summary</a:t>
                      </a:r>
                      <a:r>
                        <a:rPr sz="1400" spc="-30" dirty="0" smtClean="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marL="74295" marR="531495">
                        <a:lnSpc>
                          <a:spcPct val="101400"/>
                        </a:lnSpc>
                        <a:spcBef>
                          <a:spcPts val="1130"/>
                        </a:spcBef>
                      </a:pPr>
                      <a:r>
                        <a:rPr sz="1400" spc="-5" dirty="0" smtClean="0">
                          <a:latin typeface="Calibri"/>
                          <a:cs typeface="Calibri"/>
                        </a:rPr>
                        <a:t>Students</a:t>
                      </a:r>
                      <a:r>
                        <a:rPr sz="1400" dirty="0" smtClean="0">
                          <a:latin typeface="Calibri"/>
                          <a:cs typeface="Calibri"/>
                        </a:rPr>
                        <a:t> </a:t>
                      </a:r>
                      <a:r>
                        <a:rPr sz="1400" dirty="0">
                          <a:latin typeface="Calibri"/>
                          <a:cs typeface="Calibri"/>
                        </a:rPr>
                        <a:t>will </a:t>
                      </a:r>
                      <a:r>
                        <a:rPr sz="1400" spc="-15" dirty="0">
                          <a:latin typeface="Calibri"/>
                          <a:cs typeface="Calibri"/>
                        </a:rPr>
                        <a:t>have </a:t>
                      </a:r>
                      <a:r>
                        <a:rPr sz="1400" dirty="0">
                          <a:latin typeface="Calibri"/>
                          <a:cs typeface="Calibri"/>
                        </a:rPr>
                        <a:t>the </a:t>
                      </a:r>
                      <a:r>
                        <a:rPr sz="1400" spc="-5" dirty="0">
                          <a:latin typeface="Calibri"/>
                          <a:cs typeface="Calibri"/>
                        </a:rPr>
                        <a:t>opportunity </a:t>
                      </a:r>
                      <a:r>
                        <a:rPr sz="1400" spc="-10" dirty="0">
                          <a:latin typeface="Calibri"/>
                          <a:cs typeface="Calibri"/>
                        </a:rPr>
                        <a:t>to </a:t>
                      </a:r>
                      <a:r>
                        <a:rPr sz="1400" spc="-5" dirty="0">
                          <a:latin typeface="Calibri"/>
                          <a:cs typeface="Calibri"/>
                        </a:rPr>
                        <a:t>work </a:t>
                      </a:r>
                      <a:r>
                        <a:rPr sz="1400" dirty="0">
                          <a:latin typeface="Calibri"/>
                          <a:cs typeface="Calibri"/>
                        </a:rPr>
                        <a:t>in a </a:t>
                      </a:r>
                      <a:r>
                        <a:rPr sz="1400" spc="-10" dirty="0">
                          <a:latin typeface="Calibri"/>
                          <a:cs typeface="Calibri"/>
                        </a:rPr>
                        <a:t>range </a:t>
                      </a:r>
                      <a:r>
                        <a:rPr sz="1400" spc="-5" dirty="0">
                          <a:latin typeface="Calibri"/>
                          <a:cs typeface="Calibri"/>
                        </a:rPr>
                        <a:t>of </a:t>
                      </a:r>
                      <a:r>
                        <a:rPr sz="1400" spc="-305" dirty="0">
                          <a:latin typeface="Calibri"/>
                          <a:cs typeface="Calibri"/>
                        </a:rPr>
                        <a:t> </a:t>
                      </a:r>
                      <a:r>
                        <a:rPr sz="1400" spc="-10" dirty="0">
                          <a:latin typeface="Calibri"/>
                          <a:cs typeface="Calibri"/>
                        </a:rPr>
                        <a:t>creative</a:t>
                      </a:r>
                      <a:r>
                        <a:rPr sz="1400" spc="-15" dirty="0">
                          <a:latin typeface="Calibri"/>
                          <a:cs typeface="Calibri"/>
                        </a:rPr>
                        <a:t> </a:t>
                      </a:r>
                      <a:r>
                        <a:rPr sz="1400" spc="-5" dirty="0">
                          <a:latin typeface="Calibri"/>
                          <a:cs typeface="Calibri"/>
                        </a:rPr>
                        <a:t>areas </a:t>
                      </a:r>
                      <a:r>
                        <a:rPr sz="1400" dirty="0">
                          <a:latin typeface="Calibri"/>
                          <a:cs typeface="Calibri"/>
                        </a:rPr>
                        <a:t>.</a:t>
                      </a:r>
                    </a:p>
                    <a:p>
                      <a:pPr marL="74295">
                        <a:lnSpc>
                          <a:spcPct val="100000"/>
                        </a:lnSpc>
                        <a:spcBef>
                          <a:spcPts val="40"/>
                        </a:spcBef>
                      </a:pPr>
                      <a:r>
                        <a:rPr sz="1400" spc="-5" dirty="0">
                          <a:latin typeface="Calibri"/>
                          <a:cs typeface="Calibri"/>
                        </a:rPr>
                        <a:t>They </a:t>
                      </a:r>
                      <a:r>
                        <a:rPr sz="1400" dirty="0">
                          <a:latin typeface="Calibri"/>
                          <a:cs typeface="Calibri"/>
                        </a:rPr>
                        <a:t>will </a:t>
                      </a:r>
                      <a:r>
                        <a:rPr sz="1400" spc="-5" dirty="0">
                          <a:latin typeface="Calibri"/>
                          <a:cs typeface="Calibri"/>
                        </a:rPr>
                        <a:t>be</a:t>
                      </a:r>
                      <a:r>
                        <a:rPr sz="1400" spc="-10" dirty="0">
                          <a:latin typeface="Calibri"/>
                          <a:cs typeface="Calibri"/>
                        </a:rPr>
                        <a:t> expected</a:t>
                      </a:r>
                      <a:r>
                        <a:rPr sz="1400" spc="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research</a:t>
                      </a:r>
                      <a:r>
                        <a:rPr sz="1400" spc="-15"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work</a:t>
                      </a:r>
                      <a:r>
                        <a:rPr sz="1400" spc="-1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artists/</a:t>
                      </a:r>
                      <a:endParaRPr sz="1400" dirty="0">
                        <a:latin typeface="Calibri"/>
                        <a:cs typeface="Calibri"/>
                      </a:endParaRPr>
                    </a:p>
                    <a:p>
                      <a:pPr marL="74295" marR="95885">
                        <a:lnSpc>
                          <a:spcPts val="1720"/>
                        </a:lnSpc>
                        <a:spcBef>
                          <a:spcPts val="45"/>
                        </a:spcBef>
                      </a:pPr>
                      <a:r>
                        <a:rPr sz="1400" spc="-10" dirty="0">
                          <a:latin typeface="Calibri"/>
                          <a:cs typeface="Calibri"/>
                        </a:rPr>
                        <a:t>professionals</a:t>
                      </a:r>
                      <a:r>
                        <a:rPr sz="1400" spc="15" dirty="0">
                          <a:latin typeface="Calibri"/>
                          <a:cs typeface="Calibri"/>
                        </a:rPr>
                        <a:t> </a:t>
                      </a:r>
                      <a:r>
                        <a:rPr sz="1400" spc="-5" dirty="0">
                          <a:latin typeface="Calibri"/>
                          <a:cs typeface="Calibri"/>
                        </a:rPr>
                        <a:t>working</a:t>
                      </a:r>
                      <a:r>
                        <a:rPr sz="1400" spc="-10" dirty="0">
                          <a:latin typeface="Calibri"/>
                          <a:cs typeface="Calibri"/>
                        </a:rPr>
                        <a:t> </a:t>
                      </a:r>
                      <a:r>
                        <a:rPr sz="1400" dirty="0">
                          <a:latin typeface="Calibri"/>
                          <a:cs typeface="Calibri"/>
                        </a:rPr>
                        <a:t>in</a:t>
                      </a:r>
                      <a:r>
                        <a:rPr sz="1400" spc="-5" dirty="0">
                          <a:latin typeface="Calibri"/>
                          <a:cs typeface="Calibri"/>
                        </a:rPr>
                        <a:t> the</a:t>
                      </a:r>
                      <a:r>
                        <a:rPr sz="1400" spc="5" dirty="0">
                          <a:latin typeface="Calibri"/>
                          <a:cs typeface="Calibri"/>
                        </a:rPr>
                        <a:t> </a:t>
                      </a:r>
                      <a:r>
                        <a:rPr sz="1400" spc="-5" dirty="0">
                          <a:latin typeface="Calibri"/>
                          <a:cs typeface="Calibri"/>
                        </a:rPr>
                        <a:t>area being</a:t>
                      </a:r>
                      <a:r>
                        <a:rPr sz="1400" spc="10" dirty="0">
                          <a:latin typeface="Calibri"/>
                          <a:cs typeface="Calibri"/>
                        </a:rPr>
                        <a:t> </a:t>
                      </a:r>
                      <a:r>
                        <a:rPr sz="1400" spc="-5" dirty="0">
                          <a:latin typeface="Calibri"/>
                          <a:cs typeface="Calibri"/>
                        </a:rPr>
                        <a:t>studied.</a:t>
                      </a:r>
                      <a:r>
                        <a:rPr sz="1400" dirty="0">
                          <a:latin typeface="Calibri"/>
                          <a:cs typeface="Calibri"/>
                        </a:rPr>
                        <a:t> </a:t>
                      </a:r>
                      <a:r>
                        <a:rPr sz="1400" spc="-5" dirty="0">
                          <a:latin typeface="Calibri"/>
                          <a:cs typeface="Calibri"/>
                        </a:rPr>
                        <a:t>Develop their </a:t>
                      </a:r>
                      <a:r>
                        <a:rPr sz="1400" spc="-305" dirty="0">
                          <a:latin typeface="Calibri"/>
                          <a:cs typeface="Calibri"/>
                        </a:rPr>
                        <a:t> </a:t>
                      </a:r>
                      <a:r>
                        <a:rPr sz="1400" spc="-5" dirty="0">
                          <a:latin typeface="Calibri"/>
                          <a:cs typeface="Calibri"/>
                        </a:rPr>
                        <a:t>own ideas</a:t>
                      </a:r>
                      <a:r>
                        <a:rPr sz="1400" dirty="0">
                          <a:latin typeface="Calibri"/>
                          <a:cs typeface="Calibri"/>
                        </a:rPr>
                        <a:t> </a:t>
                      </a:r>
                      <a:r>
                        <a:rPr sz="1400" spc="-5" dirty="0">
                          <a:latin typeface="Calibri"/>
                          <a:cs typeface="Calibri"/>
                        </a:rPr>
                        <a:t>using </a:t>
                      </a:r>
                      <a:r>
                        <a:rPr sz="1400" spc="-10" dirty="0">
                          <a:latin typeface="Calibri"/>
                          <a:cs typeface="Calibri"/>
                        </a:rPr>
                        <a:t>appropriate </a:t>
                      </a:r>
                      <a:r>
                        <a:rPr sz="1400" spc="-5" dirty="0">
                          <a:latin typeface="Calibri"/>
                          <a:cs typeface="Calibri"/>
                        </a:rPr>
                        <a:t>materials,</a:t>
                      </a:r>
                      <a:r>
                        <a:rPr sz="1400" dirty="0">
                          <a:latin typeface="Calibri"/>
                          <a:cs typeface="Calibri"/>
                        </a:rPr>
                        <a:t> </a:t>
                      </a:r>
                      <a:r>
                        <a:rPr sz="1400" spc="-5" dirty="0">
                          <a:latin typeface="Calibri"/>
                          <a:cs typeface="Calibri"/>
                        </a:rPr>
                        <a:t>techniques</a:t>
                      </a:r>
                      <a:r>
                        <a:rPr sz="1400" dirty="0">
                          <a:latin typeface="Calibri"/>
                          <a:cs typeface="Calibri"/>
                        </a:rPr>
                        <a:t> and</a:t>
                      </a:r>
                      <a:r>
                        <a:rPr sz="1400" spc="-15" dirty="0">
                          <a:latin typeface="Calibri"/>
                          <a:cs typeface="Calibri"/>
                        </a:rPr>
                        <a:t> </a:t>
                      </a:r>
                      <a:r>
                        <a:rPr sz="1400" spc="-10" dirty="0">
                          <a:latin typeface="Calibri"/>
                          <a:cs typeface="Calibri"/>
                        </a:rPr>
                        <a:t>pro-</a:t>
                      </a:r>
                      <a:endParaRPr sz="1400" dirty="0">
                        <a:latin typeface="Calibri"/>
                        <a:cs typeface="Calibri"/>
                      </a:endParaRPr>
                    </a:p>
                    <a:p>
                      <a:pPr marL="74295">
                        <a:lnSpc>
                          <a:spcPts val="1635"/>
                        </a:lnSpc>
                      </a:pPr>
                      <a:r>
                        <a:rPr sz="1400" dirty="0">
                          <a:latin typeface="Calibri"/>
                          <a:cs typeface="Calibri"/>
                        </a:rPr>
                        <a:t>cesses.</a:t>
                      </a:r>
                      <a:r>
                        <a:rPr sz="1400" spc="-5" dirty="0">
                          <a:latin typeface="Calibri"/>
                          <a:cs typeface="Calibri"/>
                        </a:rPr>
                        <a:t> </a:t>
                      </a:r>
                      <a:r>
                        <a:rPr sz="1400" spc="-10" dirty="0">
                          <a:latin typeface="Calibri"/>
                          <a:cs typeface="Calibri"/>
                        </a:rPr>
                        <a:t>Produce </a:t>
                      </a:r>
                      <a:r>
                        <a:rPr sz="1400" dirty="0">
                          <a:latin typeface="Calibri"/>
                          <a:cs typeface="Calibri"/>
                        </a:rPr>
                        <a:t>an</a:t>
                      </a:r>
                      <a:r>
                        <a:rPr sz="1400" spc="-15" dirty="0">
                          <a:latin typeface="Calibri"/>
                          <a:cs typeface="Calibri"/>
                        </a:rPr>
                        <a:t> </a:t>
                      </a:r>
                      <a:r>
                        <a:rPr sz="1400" spc="-10" dirty="0">
                          <a:latin typeface="Calibri"/>
                          <a:cs typeface="Calibri"/>
                        </a:rPr>
                        <a:t>outcome </a:t>
                      </a:r>
                      <a:r>
                        <a:rPr sz="1400" dirty="0">
                          <a:latin typeface="Calibri"/>
                          <a:cs typeface="Calibri"/>
                        </a:rPr>
                        <a:t>in</a:t>
                      </a:r>
                      <a:r>
                        <a:rPr sz="1400" spc="-15" dirty="0">
                          <a:latin typeface="Calibri"/>
                          <a:cs typeface="Calibri"/>
                        </a:rPr>
                        <a:t> </a:t>
                      </a:r>
                      <a:r>
                        <a:rPr sz="1400" spc="-5" dirty="0">
                          <a:latin typeface="Calibri"/>
                          <a:cs typeface="Calibri"/>
                        </a:rPr>
                        <a:t>response</a:t>
                      </a:r>
                      <a:r>
                        <a:rPr sz="1400" spc="-10" dirty="0">
                          <a:latin typeface="Calibri"/>
                          <a:cs typeface="Calibri"/>
                        </a:rPr>
                        <a:t> </a:t>
                      </a:r>
                      <a:r>
                        <a:rPr sz="1400" dirty="0">
                          <a:latin typeface="Calibri"/>
                          <a:cs typeface="Calibri"/>
                        </a:rPr>
                        <a:t>to a</a:t>
                      </a:r>
                      <a:r>
                        <a:rPr sz="1400" spc="-10" dirty="0">
                          <a:latin typeface="Calibri"/>
                          <a:cs typeface="Calibri"/>
                        </a:rPr>
                        <a:t> </a:t>
                      </a:r>
                      <a:r>
                        <a:rPr sz="1400" spc="-5" dirty="0">
                          <a:latin typeface="Calibri"/>
                          <a:cs typeface="Calibri"/>
                        </a:rPr>
                        <a:t>theme.</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gn="ctr">
                        <a:lnSpc>
                          <a:spcPct val="100000"/>
                        </a:lnSpc>
                        <a:spcBef>
                          <a:spcPts val="1050"/>
                        </a:spcBef>
                      </a:pPr>
                      <a:r>
                        <a:rPr sz="1400" spc="-5" dirty="0">
                          <a:latin typeface="Calibri"/>
                          <a:cs typeface="Calibri"/>
                        </a:rPr>
                        <a:t>Assessment</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619125">
                        <a:lnSpc>
                          <a:spcPts val="1720"/>
                        </a:lnSpc>
                        <a:spcBef>
                          <a:spcPts val="20"/>
                        </a:spcBef>
                      </a:pPr>
                      <a:r>
                        <a:rPr lang="en-GB" sz="1400" dirty="0" smtClean="0">
                          <a:solidFill>
                            <a:schemeClr val="tx1"/>
                          </a:solidFill>
                          <a:effectLst/>
                          <a:latin typeface="+mn-lt"/>
                          <a:ea typeface="+mn-ea"/>
                          <a:cs typeface="+mn-cs"/>
                        </a:rPr>
                        <a:t>Students will be required to complete a portfolio of evidence internally</a:t>
                      </a:r>
                      <a:r>
                        <a:rPr lang="en-GB" sz="1400" baseline="0" dirty="0" smtClean="0">
                          <a:solidFill>
                            <a:schemeClr val="tx1"/>
                          </a:solidFill>
                          <a:effectLst/>
                          <a:latin typeface="+mn-lt"/>
                          <a:ea typeface="+mn-ea"/>
                          <a:cs typeface="+mn-cs"/>
                        </a:rPr>
                        <a:t> assessed</a:t>
                      </a:r>
                      <a:r>
                        <a:rPr lang="en-GB" sz="1400" dirty="0" smtClean="0">
                          <a:solidFill>
                            <a:schemeClr val="tx1"/>
                          </a:solidFill>
                          <a:effectLst/>
                          <a:latin typeface="+mn-lt"/>
                          <a:ea typeface="+mn-ea"/>
                          <a:cs typeface="+mn-cs"/>
                        </a:rPr>
                        <a:t> and externally moderated by WJEC.</a:t>
                      </a:r>
                      <a:r>
                        <a:rPr lang="en-GB" sz="1400" dirty="0" smtClean="0">
                          <a:effectLst/>
                        </a:rPr>
                        <a:t> </a:t>
                      </a:r>
                      <a:endParaRPr lang="en-GB" sz="1400" spc="-5" dirty="0" smtClean="0">
                        <a:latin typeface="Calibri"/>
                        <a:cs typeface="Calibri"/>
                      </a:endParaRPr>
                    </a:p>
                    <a:p>
                      <a:pPr marL="74295" marR="619125">
                        <a:lnSpc>
                          <a:spcPts val="1720"/>
                        </a:lnSpc>
                        <a:spcBef>
                          <a:spcPts val="20"/>
                        </a:spcBef>
                      </a:pPr>
                      <a:r>
                        <a:rPr sz="1400" spc="-5" dirty="0" smtClean="0">
                          <a:latin typeface="Calibri"/>
                          <a:cs typeface="Calibri"/>
                        </a:rPr>
                        <a:t>This</a:t>
                      </a:r>
                      <a:r>
                        <a:rPr sz="1400" dirty="0" smtClean="0">
                          <a:latin typeface="Calibri"/>
                          <a:cs typeface="Calibri"/>
                        </a:rPr>
                        <a:t> </a:t>
                      </a:r>
                      <a:r>
                        <a:rPr sz="1400" spc="-10" dirty="0">
                          <a:latin typeface="Calibri"/>
                          <a:cs typeface="Calibri"/>
                        </a:rPr>
                        <a:t>qualification </a:t>
                      </a:r>
                      <a:r>
                        <a:rPr sz="1400" dirty="0">
                          <a:latin typeface="Calibri"/>
                          <a:cs typeface="Calibri"/>
                        </a:rPr>
                        <a:t>is</a:t>
                      </a:r>
                      <a:r>
                        <a:rPr sz="1400" spc="5" dirty="0">
                          <a:latin typeface="Calibri"/>
                          <a:cs typeface="Calibri"/>
                        </a:rPr>
                        <a:t> </a:t>
                      </a:r>
                      <a:r>
                        <a:rPr sz="1400" spc="-5" dirty="0">
                          <a:latin typeface="Calibri"/>
                          <a:cs typeface="Calibri"/>
                        </a:rPr>
                        <a:t>available</a:t>
                      </a:r>
                      <a:r>
                        <a:rPr sz="1400" spc="-15" dirty="0">
                          <a:latin typeface="Calibri"/>
                          <a:cs typeface="Calibri"/>
                        </a:rPr>
                        <a:t> </a:t>
                      </a:r>
                      <a:r>
                        <a:rPr sz="1400" spc="-10" dirty="0">
                          <a:latin typeface="Calibri"/>
                          <a:cs typeface="Calibri"/>
                        </a:rPr>
                        <a:t>at </a:t>
                      </a:r>
                      <a:r>
                        <a:rPr sz="1400" spc="-5" dirty="0">
                          <a:latin typeface="Calibri"/>
                          <a:cs typeface="Calibri"/>
                        </a:rPr>
                        <a:t>Entry </a:t>
                      </a:r>
                      <a:r>
                        <a:rPr sz="1400" dirty="0">
                          <a:latin typeface="Calibri"/>
                          <a:cs typeface="Calibri"/>
                        </a:rPr>
                        <a:t>2</a:t>
                      </a:r>
                      <a:r>
                        <a:rPr sz="1400" spc="-5" dirty="0">
                          <a:latin typeface="Calibri"/>
                          <a:cs typeface="Calibri"/>
                        </a:rPr>
                        <a:t> or Entry </a:t>
                      </a:r>
                      <a:r>
                        <a:rPr sz="1400" dirty="0" smtClean="0">
                          <a:latin typeface="Calibri"/>
                          <a:cs typeface="Calibri"/>
                        </a:rPr>
                        <a:t>3</a:t>
                      </a:r>
                      <a:r>
                        <a:rPr lang="en-GB" sz="1400" dirty="0" smtClean="0">
                          <a:latin typeface="Calibri"/>
                          <a:cs typeface="Calibri"/>
                        </a:rPr>
                        <a:t>,</a:t>
                      </a:r>
                      <a:r>
                        <a:rPr lang="en-GB" sz="1400" spc="-5" baseline="0" dirty="0" smtClean="0">
                          <a:latin typeface="+mn-lt"/>
                          <a:cs typeface="Calibri"/>
                        </a:rPr>
                        <a:t> s</a:t>
                      </a:r>
                      <a:r>
                        <a:rPr lang="en-GB" sz="1400" spc="-5" dirty="0" smtClean="0">
                          <a:latin typeface="+mn-lt"/>
                          <a:cs typeface="Calibri"/>
                        </a:rPr>
                        <a:t>tudents </a:t>
                      </a:r>
                      <a:r>
                        <a:rPr lang="en-GB" sz="1400" dirty="0" smtClean="0">
                          <a:latin typeface="+mn-lt"/>
                          <a:cs typeface="Calibri"/>
                        </a:rPr>
                        <a:t>will </a:t>
                      </a:r>
                      <a:r>
                        <a:rPr lang="en-GB" sz="1400" spc="-5" dirty="0" smtClean="0">
                          <a:latin typeface="+mn-lt"/>
                          <a:cs typeface="Calibri"/>
                        </a:rPr>
                        <a:t>need </a:t>
                      </a:r>
                      <a:r>
                        <a:rPr lang="en-GB" sz="1400" spc="-10" dirty="0" smtClean="0">
                          <a:latin typeface="+mn-lt"/>
                          <a:cs typeface="Calibri"/>
                        </a:rPr>
                        <a:t>to achieve </a:t>
                      </a:r>
                      <a:r>
                        <a:rPr lang="en-GB" sz="1400" dirty="0" smtClean="0">
                          <a:latin typeface="+mn-lt"/>
                          <a:cs typeface="Calibri"/>
                        </a:rPr>
                        <a:t>8-12 </a:t>
                      </a:r>
                      <a:r>
                        <a:rPr lang="en-GB" sz="1400" spc="-5" dirty="0" smtClean="0">
                          <a:latin typeface="+mn-lt"/>
                          <a:cs typeface="Calibri"/>
                        </a:rPr>
                        <a:t>credits </a:t>
                      </a:r>
                      <a:r>
                        <a:rPr lang="en-GB" sz="1400" spc="-10" dirty="0" smtClean="0">
                          <a:latin typeface="+mn-lt"/>
                          <a:cs typeface="Calibri"/>
                        </a:rPr>
                        <a:t>for </a:t>
                      </a:r>
                      <a:r>
                        <a:rPr lang="en-GB" sz="1400" dirty="0" smtClean="0">
                          <a:latin typeface="+mn-lt"/>
                          <a:cs typeface="Calibri"/>
                        </a:rPr>
                        <a:t>an </a:t>
                      </a:r>
                      <a:r>
                        <a:rPr lang="en-GB" sz="1400" spc="-5" dirty="0" smtClean="0">
                          <a:latin typeface="+mn-lt"/>
                          <a:cs typeface="Calibri"/>
                        </a:rPr>
                        <a:t>Award. </a:t>
                      </a:r>
                      <a:endParaRPr sz="1400" dirty="0">
                        <a:latin typeface="Calibri"/>
                        <a:cs typeface="Calibri"/>
                      </a:endParaRPr>
                    </a:p>
                    <a:p>
                      <a:pPr marL="74295">
                        <a:lnSpc>
                          <a:spcPct val="100000"/>
                        </a:lnSpc>
                        <a:spcBef>
                          <a:spcPts val="40"/>
                        </a:spcBef>
                      </a:pPr>
                      <a:endParaRPr lang="en-GB" sz="1400" dirty="0" smtClean="0">
                        <a:latin typeface="Calibri"/>
                        <a:cs typeface="Calibri"/>
                      </a:endParaRPr>
                    </a:p>
                    <a:p>
                      <a:pPr marL="74295">
                        <a:lnSpc>
                          <a:spcPct val="100000"/>
                        </a:lnSpc>
                        <a:spcBef>
                          <a:spcPts val="40"/>
                        </a:spcBef>
                      </a:pPr>
                      <a:endParaRPr sz="1400" dirty="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63575">
                <a:tc>
                  <a:txBody>
                    <a:bodyPr/>
                    <a:lstStyle/>
                    <a:p>
                      <a:pPr algn="ctr">
                        <a:lnSpc>
                          <a:spcPct val="100000"/>
                        </a:lnSpc>
                        <a:spcBef>
                          <a:spcPts val="865"/>
                        </a:spcBef>
                      </a:pPr>
                      <a:r>
                        <a:rPr sz="1400" spc="-5" dirty="0">
                          <a:latin typeface="Calibri"/>
                          <a:cs typeface="Calibri"/>
                        </a:rPr>
                        <a:t>Further</a:t>
                      </a:r>
                      <a:r>
                        <a:rPr sz="1400" spc="-30" dirty="0">
                          <a:latin typeface="Calibri"/>
                          <a:cs typeface="Calibri"/>
                        </a:rPr>
                        <a:t> </a:t>
                      </a:r>
                      <a:r>
                        <a:rPr sz="1400" spc="-10" dirty="0">
                          <a:latin typeface="Calibri"/>
                          <a:cs typeface="Calibri"/>
                        </a:rPr>
                        <a:t>infor-</a:t>
                      </a:r>
                      <a:endParaRPr sz="1400" dirty="0">
                        <a:latin typeface="Calibri"/>
                        <a:cs typeface="Calibri"/>
                      </a:endParaRPr>
                    </a:p>
                    <a:p>
                      <a:pPr algn="ctr">
                        <a:lnSpc>
                          <a:spcPct val="100000"/>
                        </a:lnSpc>
                        <a:spcBef>
                          <a:spcPts val="20"/>
                        </a:spcBef>
                      </a:pPr>
                      <a:r>
                        <a:rPr sz="1400" spc="-10" dirty="0">
                          <a:latin typeface="Calibri"/>
                          <a:cs typeface="Calibri"/>
                        </a:rPr>
                        <a:t>mation</a:t>
                      </a:r>
                      <a:endParaRPr sz="1400" dirty="0">
                        <a:latin typeface="Calibri"/>
                        <a:cs typeface="Calibri"/>
                      </a:endParaRPr>
                    </a:p>
                  </a:txBody>
                  <a:tcPr marL="0" marR="0" marT="1098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213360">
                        <a:lnSpc>
                          <a:spcPts val="1720"/>
                        </a:lnSpc>
                        <a:spcBef>
                          <a:spcPts val="25"/>
                        </a:spcBef>
                      </a:pPr>
                      <a:r>
                        <a:rPr sz="1400" spc="-5" dirty="0">
                          <a:latin typeface="Calibri"/>
                          <a:cs typeface="Calibri"/>
                        </a:rPr>
                        <a:t>If</a:t>
                      </a:r>
                      <a:r>
                        <a:rPr sz="1400" dirty="0">
                          <a:latin typeface="Calibri"/>
                          <a:cs typeface="Calibri"/>
                        </a:rPr>
                        <a:t> </a:t>
                      </a:r>
                      <a:r>
                        <a:rPr sz="1400" spc="-5" dirty="0">
                          <a:latin typeface="Calibri"/>
                          <a:cs typeface="Calibri"/>
                        </a:rPr>
                        <a:t>you </a:t>
                      </a:r>
                      <a:r>
                        <a:rPr sz="1400" spc="-15" dirty="0">
                          <a:latin typeface="Calibri"/>
                          <a:cs typeface="Calibri"/>
                        </a:rPr>
                        <a:t>have</a:t>
                      </a:r>
                      <a:r>
                        <a:rPr sz="1400" spc="-10" dirty="0">
                          <a:latin typeface="Calibri"/>
                          <a:cs typeface="Calibri"/>
                        </a:rPr>
                        <a:t> any</a:t>
                      </a:r>
                      <a:r>
                        <a:rPr sz="1400" dirty="0">
                          <a:latin typeface="Calibri"/>
                          <a:cs typeface="Calibri"/>
                        </a:rPr>
                        <a:t> queries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spc="-5" dirty="0">
                          <a:latin typeface="Calibri"/>
                          <a:cs typeface="Calibri"/>
                        </a:rPr>
                        <a:t>or</a:t>
                      </a:r>
                      <a:r>
                        <a:rPr sz="1400" dirty="0">
                          <a:latin typeface="Calibri"/>
                          <a:cs typeface="Calibri"/>
                        </a:rPr>
                        <a:t> </a:t>
                      </a:r>
                      <a:r>
                        <a:rPr sz="1400" spc="-5" dirty="0">
                          <a:latin typeface="Calibri"/>
                          <a:cs typeface="Calibri"/>
                        </a:rPr>
                        <a:t>the</a:t>
                      </a:r>
                      <a:r>
                        <a:rPr sz="1400" spc="5" dirty="0">
                          <a:latin typeface="Calibri"/>
                          <a:cs typeface="Calibri"/>
                        </a:rPr>
                        <a:t> </a:t>
                      </a:r>
                      <a:r>
                        <a:rPr sz="1400" spc="-5" dirty="0">
                          <a:latin typeface="Calibri"/>
                          <a:cs typeface="Calibri"/>
                        </a:rPr>
                        <a:t>qualifi- </a:t>
                      </a:r>
                      <a:r>
                        <a:rPr sz="1400" spc="-305" dirty="0">
                          <a:latin typeface="Calibri"/>
                          <a:cs typeface="Calibri"/>
                        </a:rPr>
                        <a:t> </a:t>
                      </a:r>
                      <a:r>
                        <a:rPr sz="1400" spc="-10" dirty="0">
                          <a:latin typeface="Calibri"/>
                          <a:cs typeface="Calibri"/>
                        </a:rPr>
                        <a:t>cations,</a:t>
                      </a:r>
                      <a:r>
                        <a:rPr sz="1400" spc="-15" dirty="0">
                          <a:latin typeface="Calibri"/>
                          <a:cs typeface="Calibri"/>
                        </a:rPr>
                        <a:t> </a:t>
                      </a:r>
                      <a:r>
                        <a:rPr sz="1400" dirty="0">
                          <a:latin typeface="Calibri"/>
                          <a:cs typeface="Calibri"/>
                        </a:rPr>
                        <a:t>please</a:t>
                      </a:r>
                      <a:r>
                        <a:rPr sz="1400" spc="-10" dirty="0">
                          <a:latin typeface="Calibri"/>
                          <a:cs typeface="Calibri"/>
                        </a:rPr>
                        <a:t> contact Mrs</a:t>
                      </a:r>
                      <a:r>
                        <a:rPr sz="1400" dirty="0">
                          <a:latin typeface="Calibri"/>
                          <a:cs typeface="Calibri"/>
                        </a:rPr>
                        <a:t> </a:t>
                      </a:r>
                      <a:r>
                        <a:rPr sz="1400" spc="-10" dirty="0">
                          <a:latin typeface="Calibri"/>
                          <a:cs typeface="Calibri"/>
                        </a:rPr>
                        <a:t>Sarah</a:t>
                      </a:r>
                      <a:r>
                        <a:rPr sz="1400" spc="-15" dirty="0">
                          <a:latin typeface="Calibri"/>
                          <a:cs typeface="Calibri"/>
                        </a:rPr>
                        <a:t> </a:t>
                      </a:r>
                      <a:r>
                        <a:rPr sz="1400" spc="-10" dirty="0">
                          <a:latin typeface="Calibri"/>
                          <a:cs typeface="Calibri"/>
                        </a:rPr>
                        <a:t>Crank</a:t>
                      </a:r>
                      <a:endParaRPr sz="14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pPr>
                      <a:endParaRPr sz="1500" dirty="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20"/>
                        </a:spcBef>
                      </a:pPr>
                      <a:r>
                        <a:rPr sz="1400" spc="-10" dirty="0">
                          <a:latin typeface="Calibri"/>
                          <a:cs typeface="Calibri"/>
                          <a:hlinkClick r:id="rId3"/>
                        </a:rPr>
                        <a:t>http://www.ashleyschool.com/subject/art.php</a:t>
                      </a:r>
                      <a:endParaRPr sz="1400" dirty="0">
                        <a:latin typeface="Calibri"/>
                        <a:cs typeface="Calibri"/>
                      </a:endParaRPr>
                    </a:p>
                    <a:p>
                      <a:pPr>
                        <a:lnSpc>
                          <a:spcPct val="100000"/>
                        </a:lnSpc>
                      </a:pPr>
                      <a:endParaRPr sz="1200" dirty="0">
                        <a:latin typeface="Times New Roman"/>
                        <a:cs typeface="Times New Roman"/>
                      </a:endParaRPr>
                    </a:p>
                    <a:p>
                      <a:pPr marL="74295" marR="869315">
                        <a:lnSpc>
                          <a:spcPct val="102099"/>
                        </a:lnSpc>
                      </a:pPr>
                      <a:r>
                        <a:rPr sz="1400" spc="-10" dirty="0">
                          <a:latin typeface="Calibri"/>
                          <a:cs typeface="Calibri"/>
                          <a:hlinkClick r:id="rId4"/>
                        </a:rPr>
                        <a:t>www.wjec.co.uk/qualifications/creative-media-and- </a:t>
                      </a:r>
                      <a:r>
                        <a:rPr sz="1400" spc="-305" dirty="0">
                          <a:latin typeface="Calibri"/>
                          <a:cs typeface="Calibri"/>
                        </a:rPr>
                        <a:t> </a:t>
                      </a:r>
                      <a:r>
                        <a:rPr sz="1400" spc="-5" dirty="0">
                          <a:solidFill>
                            <a:srgbClr val="0000FF"/>
                          </a:solidFill>
                          <a:latin typeface="Calibri"/>
                          <a:cs typeface="Calibri"/>
                        </a:rPr>
                        <a:t>performance-arts</a:t>
                      </a:r>
                      <a:endParaRPr sz="1400" dirty="0">
                        <a:solidFill>
                          <a:srgbClr val="0000FF"/>
                        </a:solidFill>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84930" y="1034541"/>
            <a:ext cx="106616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ANIMAL</a:t>
            </a:r>
            <a:r>
              <a:rPr sz="1400" b="1" spc="-75" dirty="0">
                <a:solidFill>
                  <a:srgbClr val="1E1B5D"/>
                </a:solidFill>
                <a:latin typeface="Calibri"/>
                <a:cs typeface="Calibri"/>
              </a:rPr>
              <a:t> </a:t>
            </a:r>
            <a:r>
              <a:rPr sz="1400" b="1" spc="-5" dirty="0">
                <a:solidFill>
                  <a:srgbClr val="1E1B5D"/>
                </a:solidFill>
                <a:latin typeface="Calibri"/>
                <a:cs typeface="Calibri"/>
              </a:rPr>
              <a:t>CARE</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78950691"/>
              </p:ext>
            </p:extLst>
          </p:nvPr>
        </p:nvGraphicFramePr>
        <p:xfrm>
          <a:off x="793381" y="1849500"/>
          <a:ext cx="5859780" cy="7503160"/>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a:latin typeface="Times New Roman"/>
                        <a:cs typeface="Times New Roman"/>
                      </a:endParaRPr>
                    </a:p>
                    <a:p>
                      <a:pPr marL="73025">
                        <a:lnSpc>
                          <a:spcPct val="100000"/>
                        </a:lnSpc>
                        <a:spcBef>
                          <a:spcPts val="5"/>
                        </a:spcBef>
                      </a:pPr>
                      <a:r>
                        <a:rPr sz="1400" spc="-5" dirty="0">
                          <a:latin typeface="Calibri"/>
                          <a:cs typeface="Calibri"/>
                        </a:rPr>
                        <a:t>ASDAN</a:t>
                      </a:r>
                      <a:endParaRPr sz="14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p>
                      <a:pPr marL="73025" marR="67945" algn="just">
                        <a:lnSpc>
                          <a:spcPct val="102000"/>
                        </a:lnSpc>
                        <a:spcBef>
                          <a:spcPts val="850"/>
                        </a:spcBef>
                      </a:pPr>
                      <a:r>
                        <a:rPr sz="1400" spc="-5" dirty="0">
                          <a:latin typeface="Calibri"/>
                          <a:cs typeface="Calibri"/>
                        </a:rPr>
                        <a:t>This Short </a:t>
                      </a:r>
                      <a:r>
                        <a:rPr sz="1400" spc="-10" dirty="0">
                          <a:latin typeface="Calibri"/>
                          <a:cs typeface="Calibri"/>
                        </a:rPr>
                        <a:t>Course </a:t>
                      </a:r>
                      <a:r>
                        <a:rPr sz="1400" spc="-5" dirty="0">
                          <a:latin typeface="Calibri"/>
                          <a:cs typeface="Calibri"/>
                        </a:rPr>
                        <a:t>accredits up </a:t>
                      </a:r>
                      <a:r>
                        <a:rPr sz="1400" spc="-10" dirty="0">
                          <a:latin typeface="Calibri"/>
                          <a:cs typeface="Calibri"/>
                        </a:rPr>
                        <a:t>to </a:t>
                      </a:r>
                      <a:r>
                        <a:rPr sz="1400" dirty="0">
                          <a:latin typeface="Calibri"/>
                          <a:cs typeface="Calibri"/>
                        </a:rPr>
                        <a:t>60 </a:t>
                      </a:r>
                      <a:r>
                        <a:rPr sz="1400" spc="-10" dirty="0">
                          <a:latin typeface="Calibri"/>
                          <a:cs typeface="Calibri"/>
                        </a:rPr>
                        <a:t>hours </a:t>
                      </a:r>
                      <a:r>
                        <a:rPr sz="1400" spc="-5" dirty="0">
                          <a:latin typeface="Calibri"/>
                          <a:cs typeface="Calibri"/>
                        </a:rPr>
                        <a:t>of </a:t>
                      </a:r>
                      <a:r>
                        <a:rPr sz="1400" dirty="0">
                          <a:latin typeface="Calibri"/>
                          <a:cs typeface="Calibri"/>
                        </a:rPr>
                        <a:t>Animal </a:t>
                      </a:r>
                      <a:r>
                        <a:rPr sz="1400" spc="-10" dirty="0">
                          <a:latin typeface="Calibri"/>
                          <a:cs typeface="Calibri"/>
                        </a:rPr>
                        <a:t>Care </a:t>
                      </a:r>
                      <a:r>
                        <a:rPr sz="1400" spc="-5" dirty="0">
                          <a:latin typeface="Calibri"/>
                          <a:cs typeface="Calibri"/>
                        </a:rPr>
                        <a:t> activities. It </a:t>
                      </a:r>
                      <a:r>
                        <a:rPr sz="1400" spc="-10" dirty="0">
                          <a:latin typeface="Calibri"/>
                          <a:cs typeface="Calibri"/>
                        </a:rPr>
                        <a:t>provides </a:t>
                      </a:r>
                      <a:r>
                        <a:rPr sz="1400" spc="-5" dirty="0">
                          <a:latin typeface="Calibri"/>
                          <a:cs typeface="Calibri"/>
                        </a:rPr>
                        <a:t>opportunities </a:t>
                      </a:r>
                      <a:r>
                        <a:rPr sz="1400" spc="-10" dirty="0">
                          <a:latin typeface="Calibri"/>
                          <a:cs typeface="Calibri"/>
                        </a:rPr>
                        <a:t>for students to </a:t>
                      </a:r>
                      <a:r>
                        <a:rPr sz="1400" spc="-5" dirty="0">
                          <a:latin typeface="Calibri"/>
                          <a:cs typeface="Calibri"/>
                        </a:rPr>
                        <a:t>develop </a:t>
                      </a:r>
                      <a:r>
                        <a:rPr sz="1400" dirty="0">
                          <a:latin typeface="Calibri"/>
                          <a:cs typeface="Calibri"/>
                        </a:rPr>
                        <a:t> Animal</a:t>
                      </a:r>
                      <a:r>
                        <a:rPr sz="1400" spc="5" dirty="0">
                          <a:latin typeface="Calibri"/>
                          <a:cs typeface="Calibri"/>
                        </a:rPr>
                        <a:t> </a:t>
                      </a:r>
                      <a:r>
                        <a:rPr sz="1400" spc="-10" dirty="0">
                          <a:latin typeface="Calibri"/>
                          <a:cs typeface="Calibri"/>
                        </a:rPr>
                        <a:t>Care</a:t>
                      </a:r>
                      <a:r>
                        <a:rPr sz="1400" spc="-5" dirty="0">
                          <a:latin typeface="Calibri"/>
                          <a:cs typeface="Calibri"/>
                        </a:rPr>
                        <a:t> knowledge</a:t>
                      </a:r>
                      <a:r>
                        <a:rPr sz="1400" dirty="0">
                          <a:latin typeface="Calibri"/>
                          <a:cs typeface="Calibri"/>
                        </a:rPr>
                        <a:t> and </a:t>
                      </a:r>
                      <a:r>
                        <a:rPr sz="1400" spc="-5" dirty="0">
                          <a:latin typeface="Calibri"/>
                          <a:cs typeface="Calibri"/>
                        </a:rPr>
                        <a:t>skills,</a:t>
                      </a:r>
                      <a:r>
                        <a:rPr sz="1400" dirty="0">
                          <a:latin typeface="Calibri"/>
                          <a:cs typeface="Calibri"/>
                        </a:rPr>
                        <a:t> and</a:t>
                      </a:r>
                      <a:r>
                        <a:rPr sz="1400" spc="5" dirty="0">
                          <a:latin typeface="Calibri"/>
                          <a:cs typeface="Calibri"/>
                        </a:rPr>
                        <a:t> </a:t>
                      </a:r>
                      <a:r>
                        <a:rPr sz="1400" spc="-5" dirty="0">
                          <a:latin typeface="Calibri"/>
                          <a:cs typeface="Calibri"/>
                        </a:rPr>
                        <a:t>how</a:t>
                      </a:r>
                      <a:r>
                        <a:rPr sz="1400" dirty="0">
                          <a:latin typeface="Calibri"/>
                          <a:cs typeface="Calibri"/>
                        </a:rPr>
                        <a:t> </a:t>
                      </a:r>
                      <a:r>
                        <a:rPr sz="1400" spc="-10" dirty="0">
                          <a:latin typeface="Calibri"/>
                          <a:cs typeface="Calibri"/>
                        </a:rPr>
                        <a:t>to</a:t>
                      </a:r>
                      <a:r>
                        <a:rPr sz="1400" spc="-5" dirty="0">
                          <a:latin typeface="Calibri"/>
                          <a:cs typeface="Calibri"/>
                        </a:rPr>
                        <a:t> use</a:t>
                      </a:r>
                      <a:r>
                        <a:rPr sz="1400" dirty="0">
                          <a:latin typeface="Calibri"/>
                          <a:cs typeface="Calibri"/>
                        </a:rPr>
                        <a:t> </a:t>
                      </a:r>
                      <a:r>
                        <a:rPr sz="1400" spc="-5" dirty="0">
                          <a:latin typeface="Calibri"/>
                          <a:cs typeface="Calibri"/>
                        </a:rPr>
                        <a:t>them </a:t>
                      </a:r>
                      <a:r>
                        <a:rPr sz="1400" dirty="0">
                          <a:latin typeface="Calibri"/>
                          <a:cs typeface="Calibri"/>
                        </a:rPr>
                        <a:t> </a:t>
                      </a:r>
                      <a:r>
                        <a:rPr sz="1400" spc="-20" dirty="0">
                          <a:latin typeface="Calibri"/>
                          <a:cs typeface="Calibri"/>
                        </a:rPr>
                        <a:t>effectively.</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98450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050">
                        <a:latin typeface="Times New Roman"/>
                        <a:cs typeface="Times New Roman"/>
                      </a:endParaRPr>
                    </a:p>
                    <a:p>
                      <a:pPr marL="176530" marR="1714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45"/>
                        </a:spcBef>
                      </a:pPr>
                      <a:endParaRPr sz="1400" dirty="0">
                        <a:latin typeface="Times New Roman"/>
                        <a:cs typeface="Times New Roman"/>
                      </a:endParaRPr>
                    </a:p>
                    <a:p>
                      <a:pPr marL="73025">
                        <a:lnSpc>
                          <a:spcPct val="100000"/>
                        </a:lnSpc>
                      </a:pPr>
                      <a:r>
                        <a:rPr sz="1400" spc="-5" dirty="0">
                          <a:latin typeface="Calibri"/>
                          <a:cs typeface="Calibri"/>
                        </a:rPr>
                        <a:t>Students</a:t>
                      </a:r>
                      <a:r>
                        <a:rPr sz="1400" spc="-15" dirty="0">
                          <a:latin typeface="Calibri"/>
                          <a:cs typeface="Calibri"/>
                        </a:rPr>
                        <a:t> </a:t>
                      </a:r>
                      <a:r>
                        <a:rPr sz="1400" dirty="0">
                          <a:latin typeface="Calibri"/>
                          <a:cs typeface="Calibri"/>
                        </a:rPr>
                        <a:t>will</a:t>
                      </a:r>
                      <a:r>
                        <a:rPr sz="1400" spc="-5" dirty="0">
                          <a:latin typeface="Calibri"/>
                          <a:cs typeface="Calibri"/>
                        </a:rPr>
                        <a:t> </a:t>
                      </a:r>
                      <a:r>
                        <a:rPr sz="1400" spc="-10" dirty="0">
                          <a:latin typeface="Calibri"/>
                          <a:cs typeface="Calibri"/>
                        </a:rPr>
                        <a:t>cover </a:t>
                      </a:r>
                      <a:r>
                        <a:rPr sz="1400" spc="-5" dirty="0">
                          <a:latin typeface="Calibri"/>
                          <a:cs typeface="Calibri"/>
                        </a:rPr>
                        <a:t>the</a:t>
                      </a:r>
                      <a:r>
                        <a:rPr sz="1400" spc="-15" dirty="0">
                          <a:latin typeface="Calibri"/>
                          <a:cs typeface="Calibri"/>
                        </a:rPr>
                        <a:t> </a:t>
                      </a:r>
                      <a:r>
                        <a:rPr sz="1400" spc="-5" dirty="0">
                          <a:latin typeface="Calibri"/>
                          <a:cs typeface="Calibri"/>
                        </a:rPr>
                        <a:t>following</a:t>
                      </a:r>
                      <a:r>
                        <a:rPr sz="1400" spc="-15" dirty="0">
                          <a:latin typeface="Calibri"/>
                          <a:cs typeface="Calibri"/>
                        </a:rPr>
                        <a:t> </a:t>
                      </a:r>
                      <a:r>
                        <a:rPr sz="1400" spc="-10" dirty="0">
                          <a:latin typeface="Calibri"/>
                          <a:cs typeface="Calibri"/>
                        </a:rPr>
                        <a:t>topics:</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a:t>
                      </a:r>
                      <a:r>
                        <a:rPr sz="1400" spc="-25" dirty="0">
                          <a:latin typeface="Calibri"/>
                          <a:cs typeface="Calibri"/>
                        </a:rPr>
                        <a:t> </a:t>
                      </a:r>
                      <a:r>
                        <a:rPr sz="1400" spc="-15" dirty="0">
                          <a:latin typeface="Calibri"/>
                          <a:cs typeface="Calibri"/>
                        </a:rPr>
                        <a:t>Investigation</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a:latin typeface="Calibri"/>
                          <a:cs typeface="Calibri"/>
                        </a:rPr>
                        <a:t>Safety</a:t>
                      </a:r>
                      <a:r>
                        <a:rPr sz="1400" spc="-40" dirty="0">
                          <a:latin typeface="Calibri"/>
                          <a:cs typeface="Calibri"/>
                        </a:rPr>
                        <a:t> </a:t>
                      </a:r>
                      <a:r>
                        <a:rPr sz="1400" spc="-5" dirty="0">
                          <a:latin typeface="Calibri"/>
                          <a:cs typeface="Calibri"/>
                        </a:rPr>
                        <a:t>Around</a:t>
                      </a:r>
                      <a:r>
                        <a:rPr sz="1400" spc="-40" dirty="0">
                          <a:latin typeface="Calibri"/>
                          <a:cs typeface="Calibri"/>
                        </a:rPr>
                        <a:t> </a:t>
                      </a:r>
                      <a:r>
                        <a:rPr sz="1400" dirty="0">
                          <a:latin typeface="Calibri"/>
                          <a:cs typeface="Calibri"/>
                        </a:rPr>
                        <a:t>Animals</a:t>
                      </a:r>
                    </a:p>
                    <a:p>
                      <a:pPr marL="433070" indent="-360680">
                        <a:lnSpc>
                          <a:spcPct val="100000"/>
                        </a:lnSpc>
                        <a:spcBef>
                          <a:spcPts val="25"/>
                        </a:spcBef>
                        <a:buSzPct val="71428"/>
                        <a:buFont typeface="Symbol"/>
                        <a:buChar char=""/>
                        <a:tabLst>
                          <a:tab pos="433070" algn="l"/>
                          <a:tab pos="433705" algn="l"/>
                        </a:tabLst>
                      </a:pPr>
                      <a:r>
                        <a:rPr sz="1400" spc="-5" dirty="0">
                          <a:latin typeface="Calibri"/>
                          <a:cs typeface="Calibri"/>
                        </a:rPr>
                        <a:t>Looking</a:t>
                      </a:r>
                      <a:r>
                        <a:rPr sz="1400" spc="-20" dirty="0">
                          <a:latin typeface="Calibri"/>
                          <a:cs typeface="Calibri"/>
                        </a:rPr>
                        <a:t> </a:t>
                      </a:r>
                      <a:r>
                        <a:rPr sz="1400" spc="-15" dirty="0">
                          <a:latin typeface="Calibri"/>
                          <a:cs typeface="Calibri"/>
                        </a:rPr>
                        <a:t>After</a:t>
                      </a:r>
                      <a:r>
                        <a:rPr sz="1400" spc="-5" dirty="0">
                          <a:latin typeface="Calibri"/>
                          <a:cs typeface="Calibri"/>
                        </a:rPr>
                        <a:t> Animals</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dirty="0">
                          <a:latin typeface="Calibri"/>
                          <a:cs typeface="Calibri"/>
                        </a:rPr>
                        <a:t>Animals</a:t>
                      </a:r>
                      <a:r>
                        <a:rPr sz="1400" spc="-25" dirty="0">
                          <a:latin typeface="Calibri"/>
                          <a:cs typeface="Calibri"/>
                        </a:rPr>
                        <a:t> </a:t>
                      </a:r>
                      <a:r>
                        <a:rPr sz="1400" dirty="0">
                          <a:latin typeface="Calibri"/>
                          <a:cs typeface="Calibri"/>
                        </a:rPr>
                        <a:t>in</a:t>
                      </a:r>
                      <a:r>
                        <a:rPr sz="1400" spc="-30" dirty="0">
                          <a:latin typeface="Calibri"/>
                          <a:cs typeface="Calibri"/>
                        </a:rPr>
                        <a:t> </a:t>
                      </a:r>
                      <a:r>
                        <a:rPr sz="1400" spc="-20" dirty="0">
                          <a:latin typeface="Calibri"/>
                          <a:cs typeface="Calibri"/>
                        </a:rPr>
                        <a:t>Trouble</a:t>
                      </a:r>
                      <a:endParaRPr sz="1400" dirty="0">
                        <a:latin typeface="Calibri"/>
                        <a:cs typeface="Calibri"/>
                      </a:endParaRP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Animals</a:t>
                      </a:r>
                      <a:r>
                        <a:rPr sz="1400" spc="-20" dirty="0">
                          <a:latin typeface="Calibri"/>
                          <a:cs typeface="Calibri"/>
                        </a:rPr>
                        <a:t> </a:t>
                      </a:r>
                      <a:r>
                        <a:rPr sz="1400" spc="-5" dirty="0">
                          <a:latin typeface="Calibri"/>
                          <a:cs typeface="Calibri"/>
                        </a:rPr>
                        <a:t>In</a:t>
                      </a:r>
                      <a:r>
                        <a:rPr sz="1400" spc="-35" dirty="0">
                          <a:latin typeface="Calibri"/>
                          <a:cs typeface="Calibri"/>
                        </a:rPr>
                        <a:t> </a:t>
                      </a:r>
                      <a:r>
                        <a:rPr sz="1400" spc="-5" dirty="0">
                          <a:latin typeface="Calibri"/>
                          <a:cs typeface="Calibri"/>
                        </a:rPr>
                        <a:t>the</a:t>
                      </a:r>
                      <a:r>
                        <a:rPr sz="1400" spc="-30" dirty="0">
                          <a:latin typeface="Calibri"/>
                          <a:cs typeface="Calibri"/>
                        </a:rPr>
                        <a:t> </a:t>
                      </a:r>
                      <a:r>
                        <a:rPr sz="1400" dirty="0">
                          <a:latin typeface="Calibri"/>
                          <a:cs typeface="Calibri"/>
                        </a:rPr>
                        <a:t>Media</a:t>
                      </a:r>
                    </a:p>
                    <a:p>
                      <a:pPr marL="433070" indent="-360680">
                        <a:lnSpc>
                          <a:spcPct val="100000"/>
                        </a:lnSpc>
                        <a:spcBef>
                          <a:spcPts val="25"/>
                        </a:spcBef>
                        <a:buSzPct val="71428"/>
                        <a:buFont typeface="Symbol"/>
                        <a:buChar char=""/>
                        <a:tabLst>
                          <a:tab pos="433070" algn="l"/>
                          <a:tab pos="433705" algn="l"/>
                        </a:tabLst>
                      </a:pPr>
                      <a:r>
                        <a:rPr sz="1400" dirty="0">
                          <a:latin typeface="Calibri"/>
                          <a:cs typeface="Calibri"/>
                        </a:rPr>
                        <a:t>Animals</a:t>
                      </a:r>
                      <a:r>
                        <a:rPr sz="1400" spc="-20" dirty="0">
                          <a:latin typeface="Calibri"/>
                          <a:cs typeface="Calibri"/>
                        </a:rPr>
                        <a:t> </a:t>
                      </a:r>
                      <a:r>
                        <a:rPr sz="1400" spc="-5" dirty="0">
                          <a:latin typeface="Calibri"/>
                          <a:cs typeface="Calibri"/>
                        </a:rPr>
                        <a:t>and</a:t>
                      </a:r>
                      <a:r>
                        <a:rPr sz="1400" spc="-30" dirty="0">
                          <a:latin typeface="Calibri"/>
                          <a:cs typeface="Calibri"/>
                        </a:rPr>
                        <a:t> </a:t>
                      </a:r>
                      <a:r>
                        <a:rPr sz="1400" spc="-5" dirty="0">
                          <a:latin typeface="Calibri"/>
                          <a:cs typeface="Calibri"/>
                        </a:rPr>
                        <a:t>the</a:t>
                      </a:r>
                      <a:r>
                        <a:rPr sz="1400" spc="-25" dirty="0">
                          <a:latin typeface="Calibri"/>
                          <a:cs typeface="Calibri"/>
                        </a:rPr>
                        <a:t> </a:t>
                      </a:r>
                      <a:r>
                        <a:rPr sz="1400" spc="-5" dirty="0">
                          <a:latin typeface="Calibri"/>
                          <a:cs typeface="Calibri"/>
                        </a:rPr>
                        <a:t>Law</a:t>
                      </a:r>
                      <a:endParaRPr sz="1400" dirty="0">
                        <a:latin typeface="Calibri"/>
                        <a:cs typeface="Calibri"/>
                      </a:endParaRPr>
                    </a:p>
                    <a:p>
                      <a:pPr marL="433070" indent="-360680">
                        <a:lnSpc>
                          <a:spcPct val="100000"/>
                        </a:lnSpc>
                        <a:spcBef>
                          <a:spcPts val="35"/>
                        </a:spcBef>
                        <a:buSzPct val="71428"/>
                        <a:buFont typeface="Symbol"/>
                        <a:buChar char=""/>
                        <a:tabLst>
                          <a:tab pos="433070" algn="l"/>
                          <a:tab pos="433705" algn="l"/>
                        </a:tabLst>
                      </a:pPr>
                      <a:r>
                        <a:rPr sz="1400" spc="-10" dirty="0">
                          <a:latin typeface="Calibri"/>
                          <a:cs typeface="Calibri"/>
                        </a:rPr>
                        <a:t>Careers</a:t>
                      </a:r>
                      <a:r>
                        <a:rPr sz="1400" spc="-15" dirty="0">
                          <a:latin typeface="Calibri"/>
                          <a:cs typeface="Calibri"/>
                        </a:rPr>
                        <a:t> </a:t>
                      </a:r>
                      <a:r>
                        <a:rPr sz="1400" dirty="0">
                          <a:latin typeface="Calibri"/>
                          <a:cs typeface="Calibri"/>
                        </a:rPr>
                        <a:t>in</a:t>
                      </a:r>
                      <a:r>
                        <a:rPr sz="1400" spc="-20" dirty="0">
                          <a:latin typeface="Calibri"/>
                          <a:cs typeface="Calibri"/>
                        </a:rPr>
                        <a:t> </a:t>
                      </a:r>
                      <a:r>
                        <a:rPr sz="1400" spc="-10" dirty="0">
                          <a:latin typeface="Calibri"/>
                          <a:cs typeface="Calibri"/>
                        </a:rPr>
                        <a:t>Working</a:t>
                      </a:r>
                      <a:r>
                        <a:rPr sz="1400" spc="-20" dirty="0">
                          <a:latin typeface="Calibri"/>
                          <a:cs typeface="Calibri"/>
                        </a:rPr>
                        <a:t> </a:t>
                      </a:r>
                      <a:r>
                        <a:rPr sz="1400" spc="-5" dirty="0">
                          <a:latin typeface="Calibri"/>
                          <a:cs typeface="Calibri"/>
                        </a:rPr>
                        <a:t>with</a:t>
                      </a:r>
                      <a:r>
                        <a:rPr sz="1400" spc="-25" dirty="0">
                          <a:latin typeface="Calibri"/>
                          <a:cs typeface="Calibri"/>
                        </a:rPr>
                        <a:t> </a:t>
                      </a:r>
                      <a:r>
                        <a:rPr sz="1400" dirty="0">
                          <a:latin typeface="Calibri"/>
                          <a:cs typeface="Calibri"/>
                        </a:rPr>
                        <a:t>Animals</a:t>
                      </a: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69925">
                <a:tc>
                  <a:txBody>
                    <a:bodyPr/>
                    <a:lstStyle/>
                    <a:p>
                      <a:pPr>
                        <a:lnSpc>
                          <a:spcPct val="100000"/>
                        </a:lnSpc>
                        <a:spcBef>
                          <a:spcPts val="25"/>
                        </a:spcBef>
                      </a:pPr>
                      <a:endParaRPr sz="1600">
                        <a:latin typeface="Times New Roman"/>
                        <a:cs typeface="Times New Roman"/>
                      </a:endParaRPr>
                    </a:p>
                    <a:p>
                      <a:pPr algn="ctr">
                        <a:lnSpc>
                          <a:spcPct val="100000"/>
                        </a:lnSpc>
                      </a:pPr>
                      <a:r>
                        <a:rPr sz="1200" dirty="0">
                          <a:latin typeface="Calibri"/>
                          <a:cs typeface="Calibri"/>
                        </a:rPr>
                        <a:t>Assessment</a:t>
                      </a:r>
                      <a:endParaRPr sz="12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7310">
                        <a:lnSpc>
                          <a:spcPct val="101400"/>
                        </a:lnSpc>
                        <a:spcBef>
                          <a:spcPts val="10"/>
                        </a:spcBef>
                      </a:pPr>
                      <a:r>
                        <a:rPr sz="1400" spc="-10" dirty="0">
                          <a:latin typeface="Calibri"/>
                          <a:cs typeface="Calibri"/>
                        </a:rPr>
                        <a:t>After</a:t>
                      </a:r>
                      <a:r>
                        <a:rPr sz="1400" spc="265" dirty="0">
                          <a:latin typeface="Calibri"/>
                          <a:cs typeface="Calibri"/>
                        </a:rPr>
                        <a:t> </a:t>
                      </a:r>
                      <a:r>
                        <a:rPr sz="1400" spc="-5" dirty="0">
                          <a:latin typeface="Calibri"/>
                          <a:cs typeface="Calibri"/>
                        </a:rPr>
                        <a:t>students'</a:t>
                      </a:r>
                      <a:r>
                        <a:rPr sz="1400" spc="280" dirty="0">
                          <a:latin typeface="Calibri"/>
                          <a:cs typeface="Calibri"/>
                        </a:rPr>
                        <a:t> </a:t>
                      </a:r>
                      <a:r>
                        <a:rPr sz="1400" spc="-10" dirty="0">
                          <a:latin typeface="Calibri"/>
                          <a:cs typeface="Calibri"/>
                        </a:rPr>
                        <a:t>portfolios</a:t>
                      </a:r>
                      <a:r>
                        <a:rPr sz="1400" spc="285" dirty="0">
                          <a:latin typeface="Calibri"/>
                          <a:cs typeface="Calibri"/>
                        </a:rPr>
                        <a:t> </a:t>
                      </a:r>
                      <a:r>
                        <a:rPr sz="1400" spc="-15" dirty="0">
                          <a:latin typeface="Calibri"/>
                          <a:cs typeface="Calibri"/>
                        </a:rPr>
                        <a:t>have</a:t>
                      </a:r>
                      <a:r>
                        <a:rPr sz="1400" spc="275" dirty="0">
                          <a:latin typeface="Calibri"/>
                          <a:cs typeface="Calibri"/>
                        </a:rPr>
                        <a:t> </a:t>
                      </a:r>
                      <a:r>
                        <a:rPr sz="1400" spc="-5" dirty="0">
                          <a:latin typeface="Calibri"/>
                          <a:cs typeface="Calibri"/>
                        </a:rPr>
                        <a:t>been</a:t>
                      </a:r>
                      <a:r>
                        <a:rPr sz="1400" spc="275" dirty="0">
                          <a:latin typeface="Calibri"/>
                          <a:cs typeface="Calibri"/>
                        </a:rPr>
                        <a:t> </a:t>
                      </a:r>
                      <a:r>
                        <a:rPr sz="1400" spc="-5" dirty="0">
                          <a:latin typeface="Calibri"/>
                          <a:cs typeface="Calibri"/>
                        </a:rPr>
                        <a:t>internally</a:t>
                      </a:r>
                      <a:r>
                        <a:rPr sz="1400" spc="280" dirty="0">
                          <a:latin typeface="Calibri"/>
                          <a:cs typeface="Calibri"/>
                        </a:rPr>
                        <a:t> </a:t>
                      </a:r>
                      <a:r>
                        <a:rPr sz="1400" spc="-10" dirty="0">
                          <a:latin typeface="Calibri"/>
                          <a:cs typeface="Calibri"/>
                        </a:rPr>
                        <a:t>moderated </a:t>
                      </a:r>
                      <a:r>
                        <a:rPr sz="1400" spc="-300" dirty="0">
                          <a:latin typeface="Calibri"/>
                          <a:cs typeface="Calibri"/>
                        </a:rPr>
                        <a:t> </a:t>
                      </a:r>
                      <a:r>
                        <a:rPr sz="1400" spc="-5" dirty="0">
                          <a:latin typeface="Calibri"/>
                          <a:cs typeface="Calibri"/>
                        </a:rPr>
                        <a:t>they</a:t>
                      </a:r>
                      <a:r>
                        <a:rPr sz="1400" spc="-10" dirty="0">
                          <a:latin typeface="Calibri"/>
                          <a:cs typeface="Calibri"/>
                        </a:rPr>
                        <a:t> are</a:t>
                      </a:r>
                      <a:r>
                        <a:rPr sz="1400" dirty="0">
                          <a:latin typeface="Calibri"/>
                          <a:cs typeface="Calibri"/>
                        </a:rPr>
                        <a:t> </a:t>
                      </a:r>
                      <a:r>
                        <a:rPr sz="1400" spc="-5" dirty="0">
                          <a:latin typeface="Calibri"/>
                          <a:cs typeface="Calibri"/>
                        </a:rPr>
                        <a:t>externally</a:t>
                      </a:r>
                      <a:r>
                        <a:rPr sz="1400" dirty="0">
                          <a:latin typeface="Calibri"/>
                          <a:cs typeface="Calibri"/>
                        </a:rPr>
                        <a:t> </a:t>
                      </a:r>
                      <a:r>
                        <a:rPr sz="1400" spc="-10" dirty="0">
                          <a:latin typeface="Calibri"/>
                          <a:cs typeface="Calibri"/>
                        </a:rPr>
                        <a:t>moderated</a:t>
                      </a:r>
                      <a:r>
                        <a:rPr sz="1400" spc="-15" dirty="0">
                          <a:latin typeface="Calibri"/>
                          <a:cs typeface="Calibri"/>
                        </a:rPr>
                        <a:t> </a:t>
                      </a:r>
                      <a:r>
                        <a:rPr sz="1400" spc="-10" dirty="0">
                          <a:latin typeface="Calibri"/>
                          <a:cs typeface="Calibri"/>
                        </a:rPr>
                        <a:t>by</a:t>
                      </a:r>
                      <a:r>
                        <a:rPr sz="1400" spc="-5" dirty="0">
                          <a:latin typeface="Calibri"/>
                          <a:cs typeface="Calibri"/>
                        </a:rPr>
                        <a:t> ASDAN</a:t>
                      </a:r>
                      <a:endParaRPr sz="14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spcBef>
                          <a:spcPts val="45"/>
                        </a:spcBef>
                      </a:pPr>
                      <a:endParaRPr sz="155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30"/>
                        </a:spcBef>
                      </a:pPr>
                      <a:r>
                        <a:rPr sz="1200" spc="-5" dirty="0">
                          <a:latin typeface="Calibri"/>
                          <a:cs typeface="Calibri"/>
                        </a:rPr>
                        <a:t>mation</a:t>
                      </a:r>
                      <a:endParaRPr sz="12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350">
                        <a:latin typeface="Times New Roman"/>
                        <a:cs typeface="Times New Roman"/>
                      </a:endParaRPr>
                    </a:p>
                    <a:p>
                      <a:pPr marL="73025" marR="70485">
                        <a:lnSpc>
                          <a:spcPct val="101600"/>
                        </a:lnSpc>
                      </a:pPr>
                      <a:r>
                        <a:rPr sz="1400" spc="-5" dirty="0">
                          <a:latin typeface="Calibri"/>
                          <a:cs typeface="Calibri"/>
                        </a:rPr>
                        <a:t>If</a:t>
                      </a:r>
                      <a:r>
                        <a:rPr sz="1400" spc="55" dirty="0">
                          <a:latin typeface="Calibri"/>
                          <a:cs typeface="Calibri"/>
                        </a:rPr>
                        <a:t> </a:t>
                      </a:r>
                      <a:r>
                        <a:rPr sz="1400" spc="-5" dirty="0">
                          <a:latin typeface="Calibri"/>
                          <a:cs typeface="Calibri"/>
                        </a:rPr>
                        <a:t>you</a:t>
                      </a:r>
                      <a:r>
                        <a:rPr sz="1400" spc="55" dirty="0">
                          <a:latin typeface="Calibri"/>
                          <a:cs typeface="Calibri"/>
                        </a:rPr>
                        <a:t> </a:t>
                      </a:r>
                      <a:r>
                        <a:rPr sz="1400" spc="-15" dirty="0">
                          <a:latin typeface="Calibri"/>
                          <a:cs typeface="Calibri"/>
                        </a:rPr>
                        <a:t>have</a:t>
                      </a:r>
                      <a:r>
                        <a:rPr sz="1400" spc="55" dirty="0">
                          <a:latin typeface="Calibri"/>
                          <a:cs typeface="Calibri"/>
                        </a:rPr>
                        <a:t> </a:t>
                      </a:r>
                      <a:r>
                        <a:rPr sz="1400" spc="-10" dirty="0">
                          <a:latin typeface="Calibri"/>
                          <a:cs typeface="Calibri"/>
                        </a:rPr>
                        <a:t>any</a:t>
                      </a:r>
                      <a:r>
                        <a:rPr sz="1400" spc="55" dirty="0">
                          <a:latin typeface="Calibri"/>
                          <a:cs typeface="Calibri"/>
                        </a:rPr>
                        <a:t> </a:t>
                      </a:r>
                      <a:r>
                        <a:rPr sz="1400" spc="-5" dirty="0">
                          <a:latin typeface="Calibri"/>
                          <a:cs typeface="Calibri"/>
                        </a:rPr>
                        <a:t>queries</a:t>
                      </a:r>
                      <a:r>
                        <a:rPr sz="1400" spc="60" dirty="0">
                          <a:latin typeface="Calibri"/>
                          <a:cs typeface="Calibri"/>
                        </a:rPr>
                        <a:t> </a:t>
                      </a:r>
                      <a:r>
                        <a:rPr sz="1400" spc="-5" dirty="0">
                          <a:latin typeface="Calibri"/>
                          <a:cs typeface="Calibri"/>
                        </a:rPr>
                        <a:t>concerning</a:t>
                      </a:r>
                      <a:r>
                        <a:rPr sz="1400" spc="50" dirty="0">
                          <a:latin typeface="Calibri"/>
                          <a:cs typeface="Calibri"/>
                        </a:rPr>
                        <a:t> </a:t>
                      </a:r>
                      <a:r>
                        <a:rPr sz="1400" spc="-5" dirty="0">
                          <a:latin typeface="Calibri"/>
                          <a:cs typeface="Calibri"/>
                        </a:rPr>
                        <a:t>this</a:t>
                      </a:r>
                      <a:r>
                        <a:rPr sz="1400" spc="60" dirty="0">
                          <a:latin typeface="Calibri"/>
                          <a:cs typeface="Calibri"/>
                        </a:rPr>
                        <a:t> </a:t>
                      </a:r>
                      <a:r>
                        <a:rPr sz="1400" spc="-5" dirty="0">
                          <a:latin typeface="Calibri"/>
                          <a:cs typeface="Calibri"/>
                        </a:rPr>
                        <a:t>subject</a:t>
                      </a:r>
                      <a:r>
                        <a:rPr sz="1400" spc="50" dirty="0">
                          <a:latin typeface="Calibri"/>
                          <a:cs typeface="Calibri"/>
                        </a:rPr>
                        <a:t> </a:t>
                      </a:r>
                      <a:r>
                        <a:rPr sz="1400" spc="-5" dirty="0">
                          <a:latin typeface="Calibri"/>
                          <a:cs typeface="Calibri"/>
                        </a:rPr>
                        <a:t>or</a:t>
                      </a:r>
                      <a:r>
                        <a:rPr sz="1400" spc="60" dirty="0">
                          <a:latin typeface="Calibri"/>
                          <a:cs typeface="Calibri"/>
                        </a:rPr>
                        <a:t> </a:t>
                      </a:r>
                      <a:r>
                        <a:rPr sz="1400" spc="-5" dirty="0">
                          <a:latin typeface="Calibri"/>
                          <a:cs typeface="Calibri"/>
                        </a:rPr>
                        <a:t>the</a:t>
                      </a:r>
                      <a:r>
                        <a:rPr sz="1400" spc="55" dirty="0">
                          <a:latin typeface="Calibri"/>
                          <a:cs typeface="Calibri"/>
                        </a:rPr>
                        <a:t> </a:t>
                      </a:r>
                      <a:r>
                        <a:rPr sz="1400" spc="-5" dirty="0">
                          <a:latin typeface="Calibri"/>
                          <a:cs typeface="Calibri"/>
                        </a:rPr>
                        <a:t>quali- </a:t>
                      </a:r>
                      <a:r>
                        <a:rPr sz="1400" spc="-300" dirty="0">
                          <a:latin typeface="Calibri"/>
                          <a:cs typeface="Calibri"/>
                        </a:rPr>
                        <a:t> </a:t>
                      </a:r>
                      <a:r>
                        <a:rPr sz="1400" spc="-10" dirty="0">
                          <a:latin typeface="Calibri"/>
                          <a:cs typeface="Calibri"/>
                        </a:rPr>
                        <a:t>fications,</a:t>
                      </a:r>
                      <a:r>
                        <a:rPr sz="1400" spc="-15" dirty="0">
                          <a:latin typeface="Calibri"/>
                          <a:cs typeface="Calibri"/>
                        </a:rPr>
                        <a:t> </a:t>
                      </a:r>
                      <a:r>
                        <a:rPr sz="1400" dirty="0">
                          <a:latin typeface="Calibri"/>
                          <a:cs typeface="Calibri"/>
                        </a:rPr>
                        <a:t>please</a:t>
                      </a:r>
                      <a:r>
                        <a:rPr sz="1400" spc="-10" dirty="0">
                          <a:latin typeface="Calibri"/>
                          <a:cs typeface="Calibri"/>
                        </a:rPr>
                        <a:t> contact Mrs</a:t>
                      </a:r>
                      <a:r>
                        <a:rPr sz="1400" dirty="0">
                          <a:latin typeface="Calibri"/>
                          <a:cs typeface="Calibri"/>
                        </a:rPr>
                        <a:t> </a:t>
                      </a:r>
                      <a:r>
                        <a:rPr sz="1400" spc="-5" dirty="0">
                          <a:latin typeface="Calibri"/>
                          <a:cs typeface="Calibri"/>
                        </a:rPr>
                        <a:t>Fiona Lawrenson.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840105">
                <a:tc>
                  <a:txBody>
                    <a:bodyPr/>
                    <a:lstStyle/>
                    <a:p>
                      <a:pPr>
                        <a:lnSpc>
                          <a:spcPct val="100000"/>
                        </a:lnSpc>
                        <a:spcBef>
                          <a:spcPts val="35"/>
                        </a:spcBef>
                      </a:pPr>
                      <a:endParaRPr sz="1250">
                        <a:latin typeface="Times New Roman"/>
                        <a:cs typeface="Times New Roman"/>
                      </a:endParaRPr>
                    </a:p>
                    <a:p>
                      <a:pPr algn="ctr">
                        <a:lnSpc>
                          <a:spcPct val="100000"/>
                        </a:lnSpc>
                        <a:spcBef>
                          <a:spcPts val="5"/>
                        </a:spcBef>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288925" indent="39370">
                        <a:lnSpc>
                          <a:spcPts val="1720"/>
                        </a:lnSpc>
                        <a:spcBef>
                          <a:spcPts val="25"/>
                        </a:spcBef>
                      </a:pPr>
                      <a:r>
                        <a:rPr sz="1400" spc="-10" dirty="0">
                          <a:solidFill>
                            <a:srgbClr val="0000FF"/>
                          </a:solidFill>
                          <a:latin typeface="Calibri"/>
                          <a:cs typeface="Calibri"/>
                        </a:rPr>
                        <a:t>https://</a:t>
                      </a:r>
                      <a:r>
                        <a:rPr sz="1400" spc="-10" dirty="0">
                          <a:latin typeface="Calibri"/>
                          <a:cs typeface="Calibri"/>
                          <a:hlinkClick r:id="rId3"/>
                        </a:rPr>
                        <a:t>www.asdan.org.uk/courses/programmes/animal- </a:t>
                      </a:r>
                      <a:r>
                        <a:rPr sz="1400" spc="-305" dirty="0">
                          <a:latin typeface="Calibri"/>
                          <a:cs typeface="Calibri"/>
                        </a:rPr>
                        <a:t> </a:t>
                      </a:r>
                      <a:r>
                        <a:rPr sz="1400" spc="-10" dirty="0">
                          <a:solidFill>
                            <a:srgbClr val="0000FF"/>
                          </a:solidFill>
                          <a:latin typeface="Calibri"/>
                          <a:cs typeface="Calibri"/>
                        </a:rPr>
                        <a:t>care-short-course</a:t>
                      </a:r>
                      <a:endParaRPr sz="1400" dirty="0">
                        <a:solidFill>
                          <a:srgbClr val="0000FF"/>
                        </a:solidFill>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4124" y="438454"/>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761614" y="1048257"/>
            <a:ext cx="175133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HOME</a:t>
            </a:r>
            <a:r>
              <a:rPr sz="1400" b="1" spc="-45" dirty="0">
                <a:solidFill>
                  <a:srgbClr val="1E1B5D"/>
                </a:solidFill>
                <a:latin typeface="Calibri"/>
                <a:cs typeface="Calibri"/>
              </a:rPr>
              <a:t> </a:t>
            </a:r>
            <a:r>
              <a:rPr sz="1400" b="1" spc="-5" dirty="0">
                <a:solidFill>
                  <a:srgbClr val="1E1B5D"/>
                </a:solidFill>
                <a:latin typeface="Calibri"/>
                <a:cs typeface="Calibri"/>
              </a:rPr>
              <a:t>COOKING</a:t>
            </a:r>
            <a:r>
              <a:rPr sz="1400" b="1" spc="-35" dirty="0">
                <a:solidFill>
                  <a:srgbClr val="1E1B5D"/>
                </a:solidFill>
                <a:latin typeface="Calibri"/>
                <a:cs typeface="Calibri"/>
              </a:rPr>
              <a:t> </a:t>
            </a:r>
            <a:r>
              <a:rPr sz="1400" b="1" spc="-5" dirty="0">
                <a:solidFill>
                  <a:srgbClr val="1E1B5D"/>
                </a:solidFill>
                <a:latin typeface="Calibri"/>
                <a:cs typeface="Calibri"/>
              </a:rPr>
              <a:t>SKILLS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829259081"/>
              </p:ext>
            </p:extLst>
          </p:nvPr>
        </p:nvGraphicFramePr>
        <p:xfrm>
          <a:off x="864666" y="1871217"/>
          <a:ext cx="5962650" cy="8026397"/>
        </p:xfrm>
        <a:graphic>
          <a:graphicData uri="http://schemas.openxmlformats.org/drawingml/2006/table">
            <a:tbl>
              <a:tblPr firstRow="1" bandRow="1">
                <a:tableStyleId>{2D5ABB26-0587-4C30-8999-92F81FD0307C}</a:tableStyleId>
              </a:tblPr>
              <a:tblGrid>
                <a:gridCol w="1289685">
                  <a:extLst>
                    <a:ext uri="{9D8B030D-6E8A-4147-A177-3AD203B41FA5}">
                      <a16:colId xmlns:a16="http://schemas.microsoft.com/office/drawing/2014/main" val="20000"/>
                    </a:ext>
                  </a:extLst>
                </a:gridCol>
                <a:gridCol w="4672965">
                  <a:extLst>
                    <a:ext uri="{9D8B030D-6E8A-4147-A177-3AD203B41FA5}">
                      <a16:colId xmlns:a16="http://schemas.microsoft.com/office/drawing/2014/main" val="20001"/>
                    </a:ext>
                  </a:extLst>
                </a:gridCol>
              </a:tblGrid>
              <a:tr h="663575">
                <a:tc>
                  <a:txBody>
                    <a:bodyPr/>
                    <a:lstStyle/>
                    <a:p>
                      <a:pPr>
                        <a:lnSpc>
                          <a:spcPct val="100000"/>
                        </a:lnSpc>
                        <a:spcBef>
                          <a:spcPts val="50"/>
                        </a:spcBef>
                      </a:pPr>
                      <a:endParaRPr sz="1450">
                        <a:latin typeface="Times New Roman"/>
                        <a:cs typeface="Times New Roman"/>
                      </a:endParaRPr>
                    </a:p>
                    <a:p>
                      <a:pPr algn="ctr">
                        <a:lnSpc>
                          <a:spcPct val="100000"/>
                        </a:lnSpc>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marL="73025">
                        <a:lnSpc>
                          <a:spcPct val="100000"/>
                        </a:lnSpc>
                      </a:pPr>
                      <a:r>
                        <a:rPr sz="1400" spc="-15" dirty="0">
                          <a:latin typeface="Calibri"/>
                          <a:cs typeface="Calibri"/>
                        </a:rPr>
                        <a:t>Edexcel</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31889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70"/>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10"/>
                        </a:spcBef>
                      </a:pPr>
                      <a:endParaRPr sz="1450">
                        <a:latin typeface="Times New Roman"/>
                        <a:cs typeface="Times New Roman"/>
                      </a:endParaRPr>
                    </a:p>
                    <a:p>
                      <a:pPr marL="73025" marR="87630">
                        <a:lnSpc>
                          <a:spcPct val="101800"/>
                        </a:lnSpc>
                      </a:pPr>
                      <a:r>
                        <a:rPr sz="1400" spc="-5" dirty="0">
                          <a:latin typeface="Calibri"/>
                          <a:cs typeface="Calibri"/>
                        </a:rPr>
                        <a:t>The </a:t>
                      </a:r>
                      <a:r>
                        <a:rPr sz="1400" dirty="0">
                          <a:latin typeface="Calibri"/>
                          <a:cs typeface="Calibri"/>
                        </a:rPr>
                        <a:t>aim </a:t>
                      </a:r>
                      <a:r>
                        <a:rPr sz="1400" spc="-5" dirty="0">
                          <a:latin typeface="Calibri"/>
                          <a:cs typeface="Calibri"/>
                        </a:rPr>
                        <a:t>of the qualification </a:t>
                      </a:r>
                      <a:r>
                        <a:rPr sz="1400" dirty="0">
                          <a:latin typeface="Calibri"/>
                          <a:cs typeface="Calibri"/>
                        </a:rPr>
                        <a:t>is </a:t>
                      </a:r>
                      <a:r>
                        <a:rPr sz="1400" spc="-10" dirty="0">
                          <a:latin typeface="Calibri"/>
                          <a:cs typeface="Calibri"/>
                        </a:rPr>
                        <a:t>to </a:t>
                      </a:r>
                      <a:r>
                        <a:rPr sz="1400" spc="-5" dirty="0">
                          <a:latin typeface="Calibri"/>
                          <a:cs typeface="Calibri"/>
                        </a:rPr>
                        <a:t>give every young person the </a:t>
                      </a:r>
                      <a:r>
                        <a:rPr sz="1400" dirty="0">
                          <a:latin typeface="Calibri"/>
                          <a:cs typeface="Calibri"/>
                        </a:rPr>
                        <a:t> </a:t>
                      </a:r>
                      <a:r>
                        <a:rPr sz="1400" spc="-5" dirty="0">
                          <a:latin typeface="Calibri"/>
                          <a:cs typeface="Calibri"/>
                        </a:rPr>
                        <a:t>basic</a:t>
                      </a:r>
                      <a:r>
                        <a:rPr sz="1400" spc="-10" dirty="0">
                          <a:latin typeface="Calibri"/>
                          <a:cs typeface="Calibri"/>
                        </a:rPr>
                        <a:t> </a:t>
                      </a:r>
                      <a:r>
                        <a:rPr sz="1400" spc="-5" dirty="0">
                          <a:latin typeface="Calibri"/>
                          <a:cs typeface="Calibri"/>
                        </a:rPr>
                        <a:t>skills</a:t>
                      </a:r>
                      <a:r>
                        <a:rPr sz="1400" dirty="0">
                          <a:latin typeface="Calibri"/>
                          <a:cs typeface="Calibri"/>
                        </a:rPr>
                        <a:t> </a:t>
                      </a:r>
                      <a:r>
                        <a:rPr sz="1400" spc="-5" dirty="0">
                          <a:latin typeface="Calibri"/>
                          <a:cs typeface="Calibri"/>
                        </a:rPr>
                        <a:t>and</a:t>
                      </a:r>
                      <a:r>
                        <a:rPr sz="1400" spc="-15" dirty="0">
                          <a:latin typeface="Calibri"/>
                          <a:cs typeface="Calibri"/>
                        </a:rPr>
                        <a:t> </a:t>
                      </a:r>
                      <a:r>
                        <a:rPr sz="1400" spc="-5" dirty="0">
                          <a:latin typeface="Calibri"/>
                          <a:cs typeface="Calibri"/>
                        </a:rPr>
                        <a:t>knowledge</a:t>
                      </a:r>
                      <a:r>
                        <a:rPr sz="1400" spc="-10" dirty="0">
                          <a:latin typeface="Calibri"/>
                          <a:cs typeface="Calibri"/>
                        </a:rPr>
                        <a:t> to</a:t>
                      </a:r>
                      <a:r>
                        <a:rPr sz="1400" dirty="0">
                          <a:latin typeface="Calibri"/>
                          <a:cs typeface="Calibri"/>
                        </a:rPr>
                        <a:t> </a:t>
                      </a:r>
                      <a:r>
                        <a:rPr sz="1400" spc="-5" dirty="0">
                          <a:latin typeface="Calibri"/>
                          <a:cs typeface="Calibri"/>
                        </a:rPr>
                        <a:t>be</a:t>
                      </a:r>
                      <a:r>
                        <a:rPr sz="1400" spc="-10" dirty="0">
                          <a:latin typeface="Calibri"/>
                          <a:cs typeface="Calibri"/>
                        </a:rPr>
                        <a:t> </a:t>
                      </a:r>
                      <a:r>
                        <a:rPr sz="1400" dirty="0">
                          <a:latin typeface="Calibri"/>
                          <a:cs typeface="Calibri"/>
                        </a:rPr>
                        <a:t>able</a:t>
                      </a:r>
                      <a:r>
                        <a:rPr sz="1400" spc="-5" dirty="0">
                          <a:latin typeface="Calibri"/>
                          <a:cs typeface="Calibri"/>
                        </a:rPr>
                        <a:t> </a:t>
                      </a:r>
                      <a:r>
                        <a:rPr sz="1400" spc="-10" dirty="0">
                          <a:latin typeface="Calibri"/>
                          <a:cs typeface="Calibri"/>
                        </a:rPr>
                        <a:t>to</a:t>
                      </a:r>
                      <a:r>
                        <a:rPr sz="1400" spc="-5" dirty="0">
                          <a:latin typeface="Calibri"/>
                          <a:cs typeface="Calibri"/>
                        </a:rPr>
                        <a:t> cook</a:t>
                      </a:r>
                      <a:r>
                        <a:rPr sz="1400" spc="-10" dirty="0">
                          <a:latin typeface="Calibri"/>
                          <a:cs typeface="Calibri"/>
                        </a:rPr>
                        <a:t> for</a:t>
                      </a:r>
                      <a:r>
                        <a:rPr sz="1400" spc="5" dirty="0">
                          <a:latin typeface="Calibri"/>
                          <a:cs typeface="Calibri"/>
                        </a:rPr>
                        <a:t> </a:t>
                      </a:r>
                      <a:r>
                        <a:rPr sz="1400" spc="-5" dirty="0">
                          <a:latin typeface="Calibri"/>
                          <a:cs typeface="Calibri"/>
                        </a:rPr>
                        <a:t>themselves </a:t>
                      </a:r>
                      <a:r>
                        <a:rPr sz="1400" dirty="0">
                          <a:latin typeface="Calibri"/>
                          <a:cs typeface="Calibri"/>
                        </a:rPr>
                        <a:t>in </a:t>
                      </a:r>
                      <a:r>
                        <a:rPr sz="1400" spc="-305"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healthy</a:t>
                      </a:r>
                      <a:r>
                        <a:rPr sz="1400" dirty="0">
                          <a:latin typeface="Calibri"/>
                          <a:cs typeface="Calibri"/>
                        </a:rPr>
                        <a:t> </a:t>
                      </a:r>
                      <a:r>
                        <a:rPr sz="1400" spc="-5" dirty="0">
                          <a:latin typeface="Calibri"/>
                          <a:cs typeface="Calibri"/>
                        </a:rPr>
                        <a:t>and</a:t>
                      </a:r>
                      <a:r>
                        <a:rPr sz="1400" dirty="0">
                          <a:latin typeface="Calibri"/>
                          <a:cs typeface="Calibri"/>
                        </a:rPr>
                        <a:t> </a:t>
                      </a:r>
                      <a:r>
                        <a:rPr sz="1400" spc="-15" dirty="0">
                          <a:latin typeface="Calibri"/>
                          <a:cs typeface="Calibri"/>
                        </a:rPr>
                        <a:t>cost-effective</a:t>
                      </a:r>
                      <a:r>
                        <a:rPr sz="1400" spc="-5" dirty="0">
                          <a:latin typeface="Calibri"/>
                          <a:cs typeface="Calibri"/>
                        </a:rPr>
                        <a:t> </a:t>
                      </a:r>
                      <a:r>
                        <a:rPr sz="1400" spc="-10" dirty="0">
                          <a:latin typeface="Calibri"/>
                          <a:cs typeface="Calibri"/>
                        </a:rPr>
                        <a:t>way</a:t>
                      </a:r>
                      <a:r>
                        <a:rPr sz="1400" dirty="0">
                          <a:latin typeface="Calibri"/>
                          <a:cs typeface="Calibri"/>
                        </a:rPr>
                        <a:t> </a:t>
                      </a:r>
                      <a:r>
                        <a:rPr sz="1400" spc="-15" dirty="0">
                          <a:latin typeface="Calibri"/>
                          <a:cs typeface="Calibri"/>
                        </a:rPr>
                        <a:t>for</a:t>
                      </a:r>
                      <a:r>
                        <a:rPr sz="1400" spc="5" dirty="0">
                          <a:latin typeface="Calibri"/>
                          <a:cs typeface="Calibri"/>
                        </a:rPr>
                        <a:t> </a:t>
                      </a:r>
                      <a:r>
                        <a:rPr sz="1400" spc="-5" dirty="0">
                          <a:latin typeface="Calibri"/>
                          <a:cs typeface="Calibri"/>
                        </a:rPr>
                        <a:t>the </a:t>
                      </a:r>
                      <a:r>
                        <a:rPr sz="1400" spc="-15" dirty="0">
                          <a:latin typeface="Calibri"/>
                          <a:cs typeface="Calibri"/>
                        </a:rPr>
                        <a:t>rest</a:t>
                      </a:r>
                      <a:r>
                        <a:rPr sz="1400" dirty="0">
                          <a:latin typeface="Calibri"/>
                          <a:cs typeface="Calibri"/>
                        </a:rPr>
                        <a:t> of </a:t>
                      </a:r>
                      <a:r>
                        <a:rPr sz="1400" spc="-5" dirty="0">
                          <a:latin typeface="Calibri"/>
                          <a:cs typeface="Calibri"/>
                        </a:rPr>
                        <a:t>their</a:t>
                      </a:r>
                      <a:r>
                        <a:rPr sz="1400" spc="5" dirty="0">
                          <a:latin typeface="Calibri"/>
                          <a:cs typeface="Calibri"/>
                        </a:rPr>
                        <a:t> </a:t>
                      </a:r>
                      <a:r>
                        <a:rPr sz="1400" spc="-5" dirty="0">
                          <a:latin typeface="Calibri"/>
                          <a:cs typeface="Calibri"/>
                        </a:rPr>
                        <a:t>lives</a:t>
                      </a:r>
                      <a:r>
                        <a:rPr sz="1400" spc="5" dirty="0">
                          <a:latin typeface="Calibri"/>
                          <a:cs typeface="Calibri"/>
                        </a:rPr>
                        <a:t> </a:t>
                      </a:r>
                      <a:r>
                        <a:rPr sz="1400" spc="-5" dirty="0">
                          <a:latin typeface="Calibri"/>
                          <a:cs typeface="Calibri"/>
                        </a:rPr>
                        <a:t>and</a:t>
                      </a:r>
                      <a:endParaRPr sz="1400">
                        <a:latin typeface="Calibri"/>
                        <a:cs typeface="Calibri"/>
                      </a:endParaRPr>
                    </a:p>
                    <a:p>
                      <a:pPr marL="73025">
                        <a:lnSpc>
                          <a:spcPct val="100000"/>
                        </a:lnSpc>
                        <a:spcBef>
                          <a:spcPts val="30"/>
                        </a:spcBef>
                      </a:pPr>
                      <a:r>
                        <a:rPr sz="1400" spc="-5" dirty="0">
                          <a:latin typeface="Calibri"/>
                          <a:cs typeface="Calibri"/>
                        </a:rPr>
                        <a:t>the </a:t>
                      </a:r>
                      <a:r>
                        <a:rPr sz="1400" spc="-10" dirty="0">
                          <a:latin typeface="Calibri"/>
                          <a:cs typeface="Calibri"/>
                        </a:rPr>
                        <a:t>confidence</a:t>
                      </a:r>
                      <a:r>
                        <a:rPr sz="1400" spc="10" dirty="0">
                          <a:latin typeface="Calibri"/>
                          <a:cs typeface="Calibri"/>
                        </a:rPr>
                        <a:t> </a:t>
                      </a:r>
                      <a:r>
                        <a:rPr sz="1400" spc="-10" dirty="0">
                          <a:latin typeface="Calibri"/>
                          <a:cs typeface="Calibri"/>
                        </a:rPr>
                        <a:t>to</a:t>
                      </a:r>
                      <a:r>
                        <a:rPr sz="1400" dirty="0">
                          <a:latin typeface="Calibri"/>
                          <a:cs typeface="Calibri"/>
                        </a:rPr>
                        <a:t> </a:t>
                      </a:r>
                      <a:r>
                        <a:rPr sz="1400" spc="-10" dirty="0">
                          <a:latin typeface="Calibri"/>
                          <a:cs typeface="Calibri"/>
                        </a:rPr>
                        <a:t>share</a:t>
                      </a:r>
                      <a:r>
                        <a:rPr sz="1400" dirty="0">
                          <a:latin typeface="Calibri"/>
                          <a:cs typeface="Calibri"/>
                        </a:rPr>
                        <a:t> </a:t>
                      </a:r>
                      <a:r>
                        <a:rPr sz="1400" spc="-5" dirty="0">
                          <a:latin typeface="Calibri"/>
                          <a:cs typeface="Calibri"/>
                        </a:rPr>
                        <a:t>these</a:t>
                      </a:r>
                      <a:r>
                        <a:rPr sz="1400" dirty="0">
                          <a:latin typeface="Calibri"/>
                          <a:cs typeface="Calibri"/>
                        </a:rPr>
                        <a:t> </a:t>
                      </a:r>
                      <a:r>
                        <a:rPr sz="1400" spc="-5" dirty="0">
                          <a:latin typeface="Calibri"/>
                          <a:cs typeface="Calibri"/>
                        </a:rPr>
                        <a:t>skills</a:t>
                      </a:r>
                      <a:r>
                        <a:rPr sz="1400" spc="5" dirty="0">
                          <a:latin typeface="Calibri"/>
                          <a:cs typeface="Calibri"/>
                        </a:rPr>
                        <a:t> </a:t>
                      </a:r>
                      <a:r>
                        <a:rPr sz="1400" dirty="0">
                          <a:latin typeface="Calibri"/>
                          <a:cs typeface="Calibri"/>
                        </a:rPr>
                        <a:t>with</a:t>
                      </a:r>
                      <a:r>
                        <a:rPr sz="1400" spc="-5" dirty="0">
                          <a:latin typeface="Calibri"/>
                          <a:cs typeface="Calibri"/>
                        </a:rPr>
                        <a:t> </a:t>
                      </a:r>
                      <a:r>
                        <a:rPr sz="1400" spc="-10" dirty="0">
                          <a:latin typeface="Calibri"/>
                          <a:cs typeface="Calibri"/>
                        </a:rPr>
                        <a:t>family</a:t>
                      </a:r>
                      <a:r>
                        <a:rPr sz="1400" spc="10" dirty="0">
                          <a:latin typeface="Calibri"/>
                          <a:cs typeface="Calibri"/>
                        </a:rPr>
                        <a:t> </a:t>
                      </a:r>
                      <a:r>
                        <a:rPr sz="1400" spc="-5" dirty="0">
                          <a:latin typeface="Calibri"/>
                          <a:cs typeface="Calibri"/>
                        </a:rPr>
                        <a:t>and</a:t>
                      </a:r>
                      <a:r>
                        <a:rPr sz="1400" spc="-10" dirty="0">
                          <a:latin typeface="Calibri"/>
                          <a:cs typeface="Calibri"/>
                        </a:rPr>
                        <a:t> </a:t>
                      </a:r>
                      <a:r>
                        <a:rPr sz="1400" spc="-5" dirty="0">
                          <a:latin typeface="Calibri"/>
                          <a:cs typeface="Calibri"/>
                        </a:rPr>
                        <a:t>friends</a:t>
                      </a:r>
                      <a:r>
                        <a:rPr sz="1400" spc="-5" dirty="0">
                          <a:latin typeface="Comic Sans MS"/>
                          <a:cs typeface="Comic Sans MS"/>
                        </a:rPr>
                        <a:t>.</a:t>
                      </a:r>
                      <a:endParaRPr sz="1400">
                        <a:latin typeface="Comic Sans MS"/>
                        <a:cs typeface="Comic Sans MS"/>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1967864">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40"/>
                        </a:spcBef>
                      </a:pPr>
                      <a:endParaRPr sz="1600">
                        <a:latin typeface="Times New Roman"/>
                        <a:cs typeface="Times New Roman"/>
                      </a:endParaRPr>
                    </a:p>
                    <a:p>
                      <a:pPr marL="134620" marR="128905" indent="69850">
                        <a:lnSpc>
                          <a:spcPct val="102099"/>
                        </a:lnSpc>
                      </a:pPr>
                      <a:r>
                        <a:rPr sz="1400" spc="-5" dirty="0">
                          <a:latin typeface="Calibri"/>
                          <a:cs typeface="Calibri"/>
                        </a:rPr>
                        <a:t>Summary of </a:t>
                      </a:r>
                      <a:r>
                        <a:rPr sz="1400" dirty="0">
                          <a:latin typeface="Calibri"/>
                          <a:cs typeface="Calibri"/>
                        </a:rPr>
                        <a:t> </a:t>
                      </a:r>
                      <a:r>
                        <a:rPr sz="1400" spc="-5" dirty="0">
                          <a:latin typeface="Calibri"/>
                          <a:cs typeface="Calibri"/>
                        </a:rPr>
                        <a:t>the</a:t>
                      </a:r>
                      <a:r>
                        <a:rPr sz="1400" spc="-50" dirty="0">
                          <a:latin typeface="Calibri"/>
                          <a:cs typeface="Calibri"/>
                        </a:rPr>
                        <a:t> </a:t>
                      </a:r>
                      <a:r>
                        <a:rPr sz="1400" spc="-5" dirty="0">
                          <a:latin typeface="Calibri"/>
                          <a:cs typeface="Calibri"/>
                        </a:rPr>
                        <a:t>topics</a:t>
                      </a:r>
                      <a:r>
                        <a:rPr sz="1400" spc="-35" dirty="0">
                          <a:latin typeface="Calibri"/>
                          <a:cs typeface="Calibri"/>
                        </a:rPr>
                        <a:t> </a:t>
                      </a:r>
                      <a:r>
                        <a:rPr sz="1400" spc="-10" dirty="0">
                          <a:latin typeface="Calibri"/>
                          <a:cs typeface="Calibri"/>
                        </a:rPr>
                        <a:t>you</a:t>
                      </a:r>
                      <a:endParaRPr sz="1400">
                        <a:latin typeface="Calibri"/>
                        <a:cs typeface="Calibri"/>
                      </a:endParaRPr>
                    </a:p>
                    <a:p>
                      <a:pPr marL="300355">
                        <a:lnSpc>
                          <a:spcPct val="100000"/>
                        </a:lnSpc>
                        <a:spcBef>
                          <a:spcPts val="25"/>
                        </a:spcBef>
                      </a:pPr>
                      <a:r>
                        <a:rPr sz="1400" dirty="0">
                          <a:latin typeface="Calibri"/>
                          <a:cs typeface="Calibri"/>
                        </a:rPr>
                        <a:t>will</a:t>
                      </a:r>
                      <a:r>
                        <a:rPr sz="1400" spc="-35"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spcBef>
                          <a:spcPts val="865"/>
                        </a:spcBef>
                      </a:pPr>
                      <a:r>
                        <a:rPr sz="1400" spc="-5" dirty="0">
                          <a:latin typeface="Calibri"/>
                          <a:cs typeface="Calibri"/>
                        </a:rPr>
                        <a:t>Students</a:t>
                      </a:r>
                      <a:r>
                        <a:rPr sz="1400" spc="-30" dirty="0">
                          <a:latin typeface="Calibri"/>
                          <a:cs typeface="Calibri"/>
                        </a:rPr>
                        <a:t> </a:t>
                      </a:r>
                      <a:r>
                        <a:rPr sz="1400" dirty="0">
                          <a:latin typeface="Calibri"/>
                          <a:cs typeface="Calibri"/>
                        </a:rPr>
                        <a:t>will</a:t>
                      </a:r>
                      <a:r>
                        <a:rPr sz="1400" spc="-25" dirty="0">
                          <a:latin typeface="Calibri"/>
                          <a:cs typeface="Calibri"/>
                        </a:rPr>
                        <a:t> </a:t>
                      </a:r>
                      <a:r>
                        <a:rPr sz="1400" dirty="0">
                          <a:latin typeface="Calibri"/>
                          <a:cs typeface="Calibri"/>
                        </a:rPr>
                        <a:t>learn:</a:t>
                      </a:r>
                    </a:p>
                    <a:p>
                      <a:pPr marL="301625" marR="2141855">
                        <a:lnSpc>
                          <a:spcPct val="101400"/>
                        </a:lnSpc>
                        <a:spcBef>
                          <a:spcPts val="10"/>
                        </a:spcBef>
                      </a:pPr>
                      <a:r>
                        <a:rPr sz="1400" spc="-5" dirty="0">
                          <a:latin typeface="Calibri"/>
                          <a:cs typeface="Calibri"/>
                        </a:rPr>
                        <a:t>Hygiene </a:t>
                      </a:r>
                      <a:r>
                        <a:rPr sz="1400" dirty="0">
                          <a:latin typeface="Calibri"/>
                          <a:cs typeface="Calibri"/>
                        </a:rPr>
                        <a:t>and </a:t>
                      </a:r>
                      <a:r>
                        <a:rPr sz="1400" spc="-10" dirty="0">
                          <a:latin typeface="Calibri"/>
                          <a:cs typeface="Calibri"/>
                        </a:rPr>
                        <a:t>safety </a:t>
                      </a:r>
                      <a:r>
                        <a:rPr sz="1400" spc="-15" dirty="0">
                          <a:latin typeface="Calibri"/>
                          <a:cs typeface="Calibri"/>
                        </a:rPr>
                        <a:t>for </a:t>
                      </a:r>
                      <a:r>
                        <a:rPr sz="1400" dirty="0">
                          <a:latin typeface="Calibri"/>
                          <a:cs typeface="Calibri"/>
                        </a:rPr>
                        <a:t>cooking </a:t>
                      </a:r>
                      <a:r>
                        <a:rPr sz="1400" spc="-305" dirty="0">
                          <a:latin typeface="Calibri"/>
                          <a:cs typeface="Calibri"/>
                        </a:rPr>
                        <a:t> </a:t>
                      </a:r>
                      <a:r>
                        <a:rPr sz="1400" dirty="0">
                          <a:latin typeface="Calibri"/>
                          <a:cs typeface="Calibri"/>
                        </a:rPr>
                        <a:t>Cooking</a:t>
                      </a:r>
                      <a:r>
                        <a:rPr sz="1400" spc="-10" dirty="0">
                          <a:latin typeface="Calibri"/>
                          <a:cs typeface="Calibri"/>
                        </a:rPr>
                        <a:t> </a:t>
                      </a:r>
                      <a:r>
                        <a:rPr sz="1400" spc="-5" dirty="0">
                          <a:latin typeface="Calibri"/>
                          <a:cs typeface="Calibri"/>
                        </a:rPr>
                        <a:t>skills</a:t>
                      </a:r>
                      <a:endParaRPr sz="1400" dirty="0">
                        <a:latin typeface="Calibri"/>
                        <a:cs typeface="Calibri"/>
                      </a:endParaRPr>
                    </a:p>
                    <a:p>
                      <a:pPr marL="301625">
                        <a:lnSpc>
                          <a:spcPct val="100000"/>
                        </a:lnSpc>
                        <a:spcBef>
                          <a:spcPts val="25"/>
                        </a:spcBef>
                      </a:pPr>
                      <a:r>
                        <a:rPr sz="1400" spc="-5" dirty="0">
                          <a:latin typeface="Calibri"/>
                          <a:cs typeface="Calibri"/>
                        </a:rPr>
                        <a:t>How</a:t>
                      </a:r>
                      <a:r>
                        <a:rPr sz="1400" spc="-10" dirty="0">
                          <a:latin typeface="Calibri"/>
                          <a:cs typeface="Calibri"/>
                        </a:rPr>
                        <a:t> to</a:t>
                      </a:r>
                      <a:r>
                        <a:rPr sz="1400" spc="-5" dirty="0">
                          <a:latin typeface="Calibri"/>
                          <a:cs typeface="Calibri"/>
                        </a:rPr>
                        <a:t> </a:t>
                      </a:r>
                      <a:r>
                        <a:rPr sz="1400" dirty="0">
                          <a:latin typeface="Calibri"/>
                          <a:cs typeface="Calibri"/>
                        </a:rPr>
                        <a:t>choose</a:t>
                      </a:r>
                      <a:r>
                        <a:rPr sz="1400" spc="-10" dirty="0">
                          <a:latin typeface="Calibri"/>
                          <a:cs typeface="Calibri"/>
                        </a:rPr>
                        <a:t> </a:t>
                      </a:r>
                      <a:r>
                        <a:rPr sz="1400" spc="-5" dirty="0">
                          <a:latin typeface="Calibri"/>
                          <a:cs typeface="Calibri"/>
                        </a:rPr>
                        <a:t>fresh</a:t>
                      </a:r>
                      <a:r>
                        <a:rPr sz="1400" spc="-25" dirty="0">
                          <a:latin typeface="Calibri"/>
                          <a:cs typeface="Calibri"/>
                        </a:rPr>
                        <a:t> </a:t>
                      </a:r>
                      <a:r>
                        <a:rPr sz="1400" spc="-5" dirty="0">
                          <a:latin typeface="Calibri"/>
                          <a:cs typeface="Calibri"/>
                        </a:rPr>
                        <a:t>ingredients</a:t>
                      </a:r>
                      <a:endParaRPr sz="1400" dirty="0">
                        <a:latin typeface="Calibri"/>
                        <a:cs typeface="Calibri"/>
                      </a:endParaRPr>
                    </a:p>
                    <a:p>
                      <a:pPr marL="301625" marR="1607185">
                        <a:lnSpc>
                          <a:spcPct val="101400"/>
                        </a:lnSpc>
                        <a:spcBef>
                          <a:spcPts val="10"/>
                        </a:spcBef>
                      </a:pPr>
                      <a:r>
                        <a:rPr sz="1400" spc="-5" dirty="0">
                          <a:latin typeface="Calibri"/>
                          <a:cs typeface="Calibri"/>
                        </a:rPr>
                        <a:t>How home </a:t>
                      </a:r>
                      <a:r>
                        <a:rPr sz="1400" dirty="0">
                          <a:latin typeface="Calibri"/>
                          <a:cs typeface="Calibri"/>
                        </a:rPr>
                        <a:t>cooking is </a:t>
                      </a:r>
                      <a:r>
                        <a:rPr sz="1400" spc="-5" dirty="0">
                          <a:latin typeface="Calibri"/>
                          <a:cs typeface="Calibri"/>
                        </a:rPr>
                        <a:t>value for money </a:t>
                      </a:r>
                      <a:r>
                        <a:rPr sz="1400" spc="-310" dirty="0">
                          <a:latin typeface="Calibri"/>
                          <a:cs typeface="Calibri"/>
                        </a:rPr>
                        <a:t> </a:t>
                      </a:r>
                      <a:r>
                        <a:rPr sz="1400" spc="-5" dirty="0">
                          <a:latin typeface="Calibri"/>
                          <a:cs typeface="Calibri"/>
                        </a:rPr>
                        <a:t>How</a:t>
                      </a:r>
                      <a:r>
                        <a:rPr sz="1400" spc="-10" dirty="0">
                          <a:latin typeface="Calibri"/>
                          <a:cs typeface="Calibri"/>
                        </a:rPr>
                        <a:t> to</a:t>
                      </a:r>
                      <a:r>
                        <a:rPr sz="1400" dirty="0">
                          <a:latin typeface="Calibri"/>
                          <a:cs typeface="Calibri"/>
                        </a:rPr>
                        <a:t> </a:t>
                      </a:r>
                      <a:r>
                        <a:rPr sz="1400" spc="-5" dirty="0">
                          <a:latin typeface="Calibri"/>
                          <a:cs typeface="Calibri"/>
                        </a:rPr>
                        <a:t>read</a:t>
                      </a:r>
                      <a:r>
                        <a:rPr sz="1400" spc="-10" dirty="0">
                          <a:latin typeface="Calibri"/>
                          <a:cs typeface="Calibri"/>
                        </a:rPr>
                        <a:t> </a:t>
                      </a:r>
                      <a:r>
                        <a:rPr sz="1400" spc="-5" dirty="0">
                          <a:latin typeface="Calibri"/>
                          <a:cs typeface="Calibri"/>
                        </a:rPr>
                        <a:t>food</a:t>
                      </a:r>
                      <a:r>
                        <a:rPr sz="1400" spc="-10" dirty="0">
                          <a:latin typeface="Calibri"/>
                          <a:cs typeface="Calibri"/>
                        </a:rPr>
                        <a:t> </a:t>
                      </a:r>
                      <a:r>
                        <a:rPr sz="1400" dirty="0">
                          <a:latin typeface="Calibri"/>
                          <a:cs typeface="Calibri"/>
                        </a:rPr>
                        <a:t>labels</a:t>
                      </a:r>
                    </a:p>
                    <a:p>
                      <a:pPr marL="301625">
                        <a:lnSpc>
                          <a:spcPct val="100000"/>
                        </a:lnSpc>
                        <a:spcBef>
                          <a:spcPts val="35"/>
                        </a:spcBef>
                      </a:pPr>
                      <a:r>
                        <a:rPr sz="1400" spc="-5" dirty="0">
                          <a:latin typeface="Calibri"/>
                          <a:cs typeface="Calibri"/>
                        </a:rPr>
                        <a:t>Nutritional</a:t>
                      </a:r>
                      <a:r>
                        <a:rPr sz="1400" spc="-15" dirty="0">
                          <a:latin typeface="Calibri"/>
                          <a:cs typeface="Calibri"/>
                        </a:rPr>
                        <a:t> </a:t>
                      </a:r>
                      <a:r>
                        <a:rPr sz="1400" spc="-5" dirty="0">
                          <a:latin typeface="Calibri"/>
                          <a:cs typeface="Calibri"/>
                        </a:rPr>
                        <a:t>value</a:t>
                      </a:r>
                      <a:r>
                        <a:rPr sz="1400" spc="-10" dirty="0">
                          <a:latin typeface="Calibri"/>
                          <a:cs typeface="Calibri"/>
                        </a:rPr>
                        <a:t> </a:t>
                      </a:r>
                      <a:r>
                        <a:rPr sz="1400" dirty="0">
                          <a:latin typeface="Calibri"/>
                          <a:cs typeface="Calibri"/>
                        </a:rPr>
                        <a:t>of</a:t>
                      </a:r>
                      <a:r>
                        <a:rPr sz="1400" spc="-20" dirty="0">
                          <a:latin typeface="Calibri"/>
                          <a:cs typeface="Calibri"/>
                        </a:rPr>
                        <a:t> </a:t>
                      </a:r>
                      <a:r>
                        <a:rPr sz="1400" spc="-10" dirty="0">
                          <a:latin typeface="Calibri"/>
                          <a:cs typeface="Calibri"/>
                        </a:rPr>
                        <a:t>foods</a:t>
                      </a:r>
                      <a:endParaRPr sz="1400" dirty="0">
                        <a:latin typeface="Calibri"/>
                        <a:cs typeface="Calibri"/>
                      </a:endParaRPr>
                    </a:p>
                    <a:p>
                      <a:pPr marL="301625">
                        <a:lnSpc>
                          <a:spcPct val="100000"/>
                        </a:lnSpc>
                        <a:spcBef>
                          <a:spcPts val="25"/>
                        </a:spcBef>
                      </a:pPr>
                      <a:r>
                        <a:rPr sz="1400" spc="-5" dirty="0">
                          <a:latin typeface="Calibri"/>
                          <a:cs typeface="Calibri"/>
                        </a:rPr>
                        <a:t>How</a:t>
                      </a:r>
                      <a:r>
                        <a:rPr sz="1400" spc="-15" dirty="0">
                          <a:latin typeface="Calibri"/>
                          <a:cs typeface="Calibri"/>
                        </a:rPr>
                        <a:t> </a:t>
                      </a:r>
                      <a:r>
                        <a:rPr sz="1400" spc="-10" dirty="0">
                          <a:latin typeface="Calibri"/>
                          <a:cs typeface="Calibri"/>
                        </a:rPr>
                        <a:t>to </a:t>
                      </a:r>
                      <a:r>
                        <a:rPr sz="1400" spc="-5" dirty="0">
                          <a:latin typeface="Calibri"/>
                          <a:cs typeface="Calibri"/>
                        </a:rPr>
                        <a:t>present</a:t>
                      </a:r>
                      <a:r>
                        <a:rPr sz="1400" spc="-15" dirty="0">
                          <a:latin typeface="Calibri"/>
                          <a:cs typeface="Calibri"/>
                        </a:rPr>
                        <a:t> </a:t>
                      </a:r>
                      <a:r>
                        <a:rPr sz="1400" spc="-5" dirty="0">
                          <a:latin typeface="Calibri"/>
                          <a:cs typeface="Calibri"/>
                        </a:rPr>
                        <a:t>food</a:t>
                      </a:r>
                      <a:r>
                        <a:rPr sz="1400" spc="-15" dirty="0">
                          <a:latin typeface="Calibri"/>
                          <a:cs typeface="Calibri"/>
                        </a:rPr>
                        <a:t> </a:t>
                      </a:r>
                      <a:r>
                        <a:rPr sz="1400" spc="-10" dirty="0">
                          <a:latin typeface="Calibri"/>
                          <a:cs typeface="Calibri"/>
                        </a:rPr>
                        <a:t>attractively</a:t>
                      </a:r>
                      <a:endParaRPr sz="1400" dirty="0">
                        <a:latin typeface="Calibri"/>
                        <a:cs typeface="Calibri"/>
                      </a:endParaRPr>
                    </a:p>
                  </a:txBody>
                  <a:tcPr marL="0" marR="0" marT="10985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74878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1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15"/>
                        </a:spcBef>
                      </a:pPr>
                      <a:endParaRPr sz="1450">
                        <a:latin typeface="Times New Roman"/>
                        <a:cs typeface="Times New Roman"/>
                      </a:endParaRPr>
                    </a:p>
                    <a:p>
                      <a:pPr marL="73025" marR="127635">
                        <a:lnSpc>
                          <a:spcPct val="101800"/>
                        </a:lnSpc>
                      </a:pPr>
                      <a:r>
                        <a:rPr sz="1400" spc="-15" dirty="0">
                          <a:latin typeface="Calibri"/>
                          <a:cs typeface="Calibri"/>
                        </a:rPr>
                        <a:t>BTEC</a:t>
                      </a:r>
                      <a:r>
                        <a:rPr sz="1400" spc="-5" dirty="0">
                          <a:latin typeface="Calibri"/>
                          <a:cs typeface="Calibri"/>
                        </a:rPr>
                        <a:t> Home Cooking</a:t>
                      </a:r>
                      <a:r>
                        <a:rPr sz="1400" spc="-15" dirty="0">
                          <a:latin typeface="Calibri"/>
                          <a:cs typeface="Calibri"/>
                        </a:rPr>
                        <a:t> </a:t>
                      </a:r>
                      <a:r>
                        <a:rPr sz="1400" spc="-5" dirty="0">
                          <a:latin typeface="Calibri"/>
                          <a:cs typeface="Calibri"/>
                        </a:rPr>
                        <a:t>Skills</a:t>
                      </a:r>
                      <a:r>
                        <a:rPr sz="1400" spc="5" dirty="0">
                          <a:latin typeface="Calibri"/>
                          <a:cs typeface="Calibri"/>
                        </a:rPr>
                        <a:t> </a:t>
                      </a:r>
                      <a:r>
                        <a:rPr sz="1400" spc="-10" dirty="0">
                          <a:latin typeface="Calibri"/>
                          <a:cs typeface="Calibri"/>
                        </a:rPr>
                        <a:t>is</a:t>
                      </a:r>
                      <a:r>
                        <a:rPr sz="1400" spc="10" dirty="0">
                          <a:latin typeface="Calibri"/>
                          <a:cs typeface="Calibri"/>
                        </a:rPr>
                        <a:t> </a:t>
                      </a:r>
                      <a:r>
                        <a:rPr sz="1400" spc="-5" dirty="0">
                          <a:latin typeface="Calibri"/>
                          <a:cs typeface="Calibri"/>
                        </a:rPr>
                        <a:t>internally</a:t>
                      </a:r>
                      <a:r>
                        <a:rPr sz="1400" spc="5" dirty="0">
                          <a:latin typeface="Calibri"/>
                          <a:cs typeface="Calibri"/>
                        </a:rPr>
                        <a:t> </a:t>
                      </a:r>
                      <a:r>
                        <a:rPr sz="1400" spc="-5" dirty="0">
                          <a:latin typeface="Calibri"/>
                          <a:cs typeface="Calibri"/>
                        </a:rPr>
                        <a:t>assessed.</a:t>
                      </a:r>
                      <a:r>
                        <a:rPr sz="1400" dirty="0">
                          <a:latin typeface="Calibri"/>
                          <a:cs typeface="Calibri"/>
                        </a:rPr>
                        <a:t> </a:t>
                      </a:r>
                      <a:r>
                        <a:rPr sz="1400" spc="-60" dirty="0">
                          <a:latin typeface="Calibri"/>
                          <a:cs typeface="Calibri"/>
                        </a:rPr>
                        <a:t>To</a:t>
                      </a:r>
                      <a:r>
                        <a:rPr sz="1400" spc="5" dirty="0">
                          <a:latin typeface="Calibri"/>
                          <a:cs typeface="Calibri"/>
                        </a:rPr>
                        <a:t> </a:t>
                      </a:r>
                      <a:r>
                        <a:rPr sz="1400" spc="-10" dirty="0">
                          <a:latin typeface="Calibri"/>
                          <a:cs typeface="Calibri"/>
                        </a:rPr>
                        <a:t>achieve</a:t>
                      </a:r>
                      <a:r>
                        <a:rPr sz="1400" spc="-5" dirty="0">
                          <a:latin typeface="Calibri"/>
                          <a:cs typeface="Calibri"/>
                        </a:rPr>
                        <a:t> </a:t>
                      </a:r>
                      <a:r>
                        <a:rPr sz="1400" dirty="0">
                          <a:latin typeface="Calibri"/>
                          <a:cs typeface="Calibri"/>
                        </a:rPr>
                        <a:t>a </a:t>
                      </a:r>
                      <a:r>
                        <a:rPr sz="1400" spc="5" dirty="0">
                          <a:latin typeface="Calibri"/>
                          <a:cs typeface="Calibri"/>
                        </a:rPr>
                        <a:t> </a:t>
                      </a:r>
                      <a:r>
                        <a:rPr sz="1400" spc="-5" dirty="0">
                          <a:latin typeface="Calibri"/>
                          <a:cs typeface="Calibri"/>
                        </a:rPr>
                        <a:t>‘pass’</a:t>
                      </a:r>
                      <a:r>
                        <a:rPr sz="1400" spc="-10" dirty="0">
                          <a:latin typeface="Calibri"/>
                          <a:cs typeface="Calibri"/>
                        </a:rPr>
                        <a:t> </a:t>
                      </a:r>
                      <a:r>
                        <a:rPr sz="1400" spc="-5" dirty="0">
                          <a:latin typeface="Calibri"/>
                          <a:cs typeface="Calibri"/>
                        </a:rPr>
                        <a:t>students </a:t>
                      </a:r>
                      <a:r>
                        <a:rPr sz="1400" spc="-10" dirty="0">
                          <a:latin typeface="Calibri"/>
                          <a:cs typeface="Calibri"/>
                        </a:rPr>
                        <a:t>must</a:t>
                      </a:r>
                      <a:r>
                        <a:rPr sz="1400" dirty="0">
                          <a:latin typeface="Calibri"/>
                          <a:cs typeface="Calibri"/>
                        </a:rPr>
                        <a:t> </a:t>
                      </a:r>
                      <a:r>
                        <a:rPr sz="1400" spc="-15" dirty="0">
                          <a:latin typeface="Calibri"/>
                          <a:cs typeface="Calibri"/>
                        </a:rPr>
                        <a:t>have</a:t>
                      </a:r>
                      <a:r>
                        <a:rPr sz="1400" spc="-10" dirty="0">
                          <a:latin typeface="Calibri"/>
                          <a:cs typeface="Calibri"/>
                        </a:rPr>
                        <a:t> </a:t>
                      </a:r>
                      <a:r>
                        <a:rPr sz="1400" spc="-5" dirty="0">
                          <a:latin typeface="Calibri"/>
                          <a:cs typeface="Calibri"/>
                        </a:rPr>
                        <a:t>successfully</a:t>
                      </a:r>
                      <a:r>
                        <a:rPr sz="1400" dirty="0">
                          <a:latin typeface="Calibri"/>
                          <a:cs typeface="Calibri"/>
                        </a:rPr>
                        <a:t> </a:t>
                      </a:r>
                      <a:r>
                        <a:rPr sz="1400" spc="-5" dirty="0">
                          <a:latin typeface="Calibri"/>
                          <a:cs typeface="Calibri"/>
                        </a:rPr>
                        <a:t>achieved</a:t>
                      </a:r>
                      <a:r>
                        <a:rPr sz="1400" spc="-15" dirty="0">
                          <a:latin typeface="Calibri"/>
                          <a:cs typeface="Calibri"/>
                        </a:rPr>
                        <a:t> </a:t>
                      </a:r>
                      <a:r>
                        <a:rPr sz="1400" dirty="0">
                          <a:latin typeface="Calibri"/>
                          <a:cs typeface="Calibri"/>
                        </a:rPr>
                        <a:t>all </a:t>
                      </a:r>
                      <a:r>
                        <a:rPr sz="1400" spc="-5" dirty="0">
                          <a:latin typeface="Calibri"/>
                          <a:cs typeface="Calibri"/>
                        </a:rPr>
                        <a:t>the</a:t>
                      </a:r>
                      <a:r>
                        <a:rPr sz="1400" spc="-10" dirty="0">
                          <a:latin typeface="Calibri"/>
                          <a:cs typeface="Calibri"/>
                        </a:rPr>
                        <a:t> </a:t>
                      </a:r>
                      <a:r>
                        <a:rPr sz="1400" dirty="0">
                          <a:latin typeface="Calibri"/>
                          <a:cs typeface="Calibri"/>
                        </a:rPr>
                        <a:t>assess- </a:t>
                      </a:r>
                      <a:r>
                        <a:rPr sz="1400" spc="-300" dirty="0">
                          <a:latin typeface="Calibri"/>
                          <a:cs typeface="Calibri"/>
                        </a:rPr>
                        <a:t> </a:t>
                      </a:r>
                      <a:r>
                        <a:rPr sz="1400" spc="-10" dirty="0">
                          <a:latin typeface="Calibri"/>
                          <a:cs typeface="Calibri"/>
                        </a:rPr>
                        <a:t>ment</a:t>
                      </a:r>
                      <a:r>
                        <a:rPr sz="1400" spc="-15" dirty="0">
                          <a:latin typeface="Calibri"/>
                          <a:cs typeface="Calibri"/>
                        </a:rPr>
                        <a:t> </a:t>
                      </a:r>
                      <a:r>
                        <a:rPr sz="1400" spc="-5" dirty="0">
                          <a:latin typeface="Calibri"/>
                          <a:cs typeface="Calibri"/>
                        </a:rPr>
                        <a:t>criteria.</a:t>
                      </a:r>
                      <a:endParaRPr sz="1400">
                        <a:latin typeface="Calibri"/>
                        <a:cs typeface="Calibri"/>
                      </a:endParaRPr>
                    </a:p>
                    <a:p>
                      <a:pPr marL="73025" marR="292100">
                        <a:lnSpc>
                          <a:spcPct val="101400"/>
                        </a:lnSpc>
                      </a:pPr>
                      <a:r>
                        <a:rPr sz="1400" spc="-5" dirty="0">
                          <a:latin typeface="Calibri"/>
                          <a:cs typeface="Calibri"/>
                        </a:rPr>
                        <a:t>Students </a:t>
                      </a:r>
                      <a:r>
                        <a:rPr sz="1400" dirty="0">
                          <a:latin typeface="Calibri"/>
                          <a:cs typeface="Calibri"/>
                        </a:rPr>
                        <a:t>will </a:t>
                      </a:r>
                      <a:r>
                        <a:rPr sz="1400" spc="-5" dirty="0">
                          <a:latin typeface="Calibri"/>
                          <a:cs typeface="Calibri"/>
                        </a:rPr>
                        <a:t>be </a:t>
                      </a:r>
                      <a:r>
                        <a:rPr sz="1400" spc="-10" dirty="0">
                          <a:latin typeface="Calibri"/>
                          <a:cs typeface="Calibri"/>
                        </a:rPr>
                        <a:t>required</a:t>
                      </a:r>
                      <a:r>
                        <a:rPr sz="1400" spc="-15" dirty="0">
                          <a:latin typeface="Calibri"/>
                          <a:cs typeface="Calibri"/>
                        </a:rPr>
                        <a:t> </a:t>
                      </a:r>
                      <a:r>
                        <a:rPr sz="1400" spc="-10" dirty="0">
                          <a:latin typeface="Calibri"/>
                          <a:cs typeface="Calibri"/>
                        </a:rPr>
                        <a:t>to</a:t>
                      </a:r>
                      <a:r>
                        <a:rPr sz="1400" dirty="0">
                          <a:latin typeface="Calibri"/>
                          <a:cs typeface="Calibri"/>
                        </a:rPr>
                        <a:t> </a:t>
                      </a:r>
                      <a:r>
                        <a:rPr sz="1400" spc="-15" dirty="0">
                          <a:latin typeface="Calibri"/>
                          <a:cs typeface="Calibri"/>
                        </a:rPr>
                        <a:t>keep</a:t>
                      </a:r>
                      <a:r>
                        <a:rPr sz="1400" dirty="0">
                          <a:latin typeface="Calibri"/>
                          <a:cs typeface="Calibri"/>
                        </a:rPr>
                        <a:t> a</a:t>
                      </a:r>
                      <a:r>
                        <a:rPr sz="1400" spc="-5" dirty="0">
                          <a:latin typeface="Calibri"/>
                          <a:cs typeface="Calibri"/>
                        </a:rPr>
                        <a:t> cooking skills</a:t>
                      </a:r>
                      <a:r>
                        <a:rPr sz="1400" dirty="0">
                          <a:latin typeface="Calibri"/>
                          <a:cs typeface="Calibri"/>
                        </a:rPr>
                        <a:t> </a:t>
                      </a:r>
                      <a:r>
                        <a:rPr sz="1400" spc="-15" dirty="0">
                          <a:latin typeface="Calibri"/>
                          <a:cs typeface="Calibri"/>
                        </a:rPr>
                        <a:t>record. </a:t>
                      </a:r>
                      <a:r>
                        <a:rPr sz="1400" spc="-10" dirty="0">
                          <a:latin typeface="Calibri"/>
                          <a:cs typeface="Calibri"/>
                        </a:rPr>
                        <a:t> </a:t>
                      </a:r>
                      <a:r>
                        <a:rPr sz="1400" spc="-5" dirty="0">
                          <a:latin typeface="Calibri"/>
                          <a:cs typeface="Calibri"/>
                        </a:rPr>
                        <a:t>Students </a:t>
                      </a:r>
                      <a:r>
                        <a:rPr sz="1400" spc="-10" dirty="0">
                          <a:latin typeface="Calibri"/>
                          <a:cs typeface="Calibri"/>
                        </a:rPr>
                        <a:t>must demonstrate </a:t>
                      </a:r>
                      <a:r>
                        <a:rPr sz="1400" spc="-5" dirty="0">
                          <a:latin typeface="Calibri"/>
                          <a:cs typeface="Calibri"/>
                        </a:rPr>
                        <a:t>that</a:t>
                      </a:r>
                      <a:r>
                        <a:rPr sz="1400" spc="-10" dirty="0">
                          <a:latin typeface="Calibri"/>
                          <a:cs typeface="Calibri"/>
                        </a:rPr>
                        <a:t> </a:t>
                      </a:r>
                      <a:r>
                        <a:rPr sz="1400" spc="-5" dirty="0">
                          <a:latin typeface="Calibri"/>
                          <a:cs typeface="Calibri"/>
                        </a:rPr>
                        <a:t>they</a:t>
                      </a:r>
                      <a:r>
                        <a:rPr sz="1400" dirty="0">
                          <a:latin typeface="Calibri"/>
                          <a:cs typeface="Calibri"/>
                        </a:rPr>
                        <a:t> </a:t>
                      </a:r>
                      <a:r>
                        <a:rPr sz="1400" spc="-5" dirty="0">
                          <a:latin typeface="Calibri"/>
                          <a:cs typeface="Calibri"/>
                        </a:rPr>
                        <a:t>can</a:t>
                      </a:r>
                      <a:r>
                        <a:rPr sz="1400" spc="10" dirty="0">
                          <a:latin typeface="Calibri"/>
                          <a:cs typeface="Calibri"/>
                        </a:rPr>
                        <a:t> </a:t>
                      </a:r>
                      <a:r>
                        <a:rPr sz="1400" spc="-10" dirty="0">
                          <a:latin typeface="Calibri"/>
                          <a:cs typeface="Calibri"/>
                        </a:rPr>
                        <a:t>prepare </a:t>
                      </a:r>
                      <a:r>
                        <a:rPr sz="1400" dirty="0">
                          <a:latin typeface="Calibri"/>
                          <a:cs typeface="Calibri"/>
                        </a:rPr>
                        <a:t>and</a:t>
                      </a:r>
                      <a:r>
                        <a:rPr sz="1400" spc="-15" dirty="0">
                          <a:latin typeface="Calibri"/>
                          <a:cs typeface="Calibri"/>
                        </a:rPr>
                        <a:t> </a:t>
                      </a:r>
                      <a:r>
                        <a:rPr sz="1400" spc="-5" dirty="0">
                          <a:latin typeface="Calibri"/>
                          <a:cs typeface="Calibri"/>
                        </a:rPr>
                        <a:t>cook</a:t>
                      </a:r>
                      <a:endParaRPr sz="1400">
                        <a:latin typeface="Calibri"/>
                        <a:cs typeface="Calibri"/>
                      </a:endParaRPr>
                    </a:p>
                    <a:p>
                      <a:pPr marL="73025">
                        <a:lnSpc>
                          <a:spcPct val="100000"/>
                        </a:lnSpc>
                        <a:spcBef>
                          <a:spcPts val="35"/>
                        </a:spcBef>
                      </a:pPr>
                      <a:r>
                        <a:rPr sz="1400" spc="-10" dirty="0">
                          <a:latin typeface="Calibri"/>
                          <a:cs typeface="Calibri"/>
                        </a:rPr>
                        <a:t>food</a:t>
                      </a:r>
                      <a:r>
                        <a:rPr sz="1400" spc="-15" dirty="0">
                          <a:latin typeface="Calibri"/>
                          <a:cs typeface="Calibri"/>
                        </a:rPr>
                        <a:t> </a:t>
                      </a:r>
                      <a:r>
                        <a:rPr sz="1400" spc="-10" dirty="0">
                          <a:latin typeface="Calibri"/>
                          <a:cs typeface="Calibri"/>
                        </a:rPr>
                        <a:t>safely </a:t>
                      </a:r>
                      <a:r>
                        <a:rPr sz="1400" spc="-5" dirty="0">
                          <a:latin typeface="Calibri"/>
                          <a:cs typeface="Calibri"/>
                        </a:rPr>
                        <a:t>and</a:t>
                      </a:r>
                      <a:r>
                        <a:rPr sz="1400" spc="-15" dirty="0">
                          <a:latin typeface="Calibri"/>
                          <a:cs typeface="Calibri"/>
                        </a:rPr>
                        <a:t> hygienically.</a:t>
                      </a:r>
                      <a:endParaRPr sz="140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915669">
                <a:tc>
                  <a:txBody>
                    <a:bodyPr/>
                    <a:lstStyle/>
                    <a:p>
                      <a:pPr>
                        <a:lnSpc>
                          <a:spcPct val="100000"/>
                        </a:lnSpc>
                        <a:spcBef>
                          <a:spcPts val="30"/>
                        </a:spcBef>
                      </a:pPr>
                      <a:endParaRPr sz="1550">
                        <a:latin typeface="Times New Roman"/>
                        <a:cs typeface="Times New Roman"/>
                      </a:endParaRPr>
                    </a:p>
                    <a:p>
                      <a:pPr marL="387350" marR="149225" indent="-231775">
                        <a:lnSpc>
                          <a:spcPct val="102299"/>
                        </a:lnSpc>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21920">
                        <a:lnSpc>
                          <a:spcPct val="101400"/>
                        </a:lnSpc>
                        <a:spcBef>
                          <a:spcPts val="120"/>
                        </a:spcBef>
                      </a:pPr>
                      <a:r>
                        <a:rPr sz="1400" spc="-5" dirty="0">
                          <a:latin typeface="Calibri"/>
                          <a:cs typeface="Calibri"/>
                        </a:rPr>
                        <a:t>Students can</a:t>
                      </a:r>
                      <a:r>
                        <a:rPr sz="1400" dirty="0">
                          <a:latin typeface="Calibri"/>
                          <a:cs typeface="Calibri"/>
                        </a:rPr>
                        <a:t> </a:t>
                      </a:r>
                      <a:r>
                        <a:rPr sz="1400" spc="-10" dirty="0">
                          <a:latin typeface="Calibri"/>
                          <a:cs typeface="Calibri"/>
                        </a:rPr>
                        <a:t>progress</a:t>
                      </a:r>
                      <a:r>
                        <a:rPr sz="1400" dirty="0">
                          <a:latin typeface="Calibri"/>
                          <a:cs typeface="Calibri"/>
                        </a:rPr>
                        <a:t> </a:t>
                      </a:r>
                      <a:r>
                        <a:rPr sz="1400" spc="-10" dirty="0">
                          <a:latin typeface="Calibri"/>
                          <a:cs typeface="Calibri"/>
                        </a:rPr>
                        <a:t>onto</a:t>
                      </a:r>
                      <a:r>
                        <a:rPr sz="1400" spc="-5" dirty="0">
                          <a:latin typeface="Calibri"/>
                          <a:cs typeface="Calibri"/>
                        </a:rPr>
                        <a:t> employment</a:t>
                      </a:r>
                      <a:r>
                        <a:rPr sz="1400" spc="-10" dirty="0">
                          <a:latin typeface="Calibri"/>
                          <a:cs typeface="Calibri"/>
                        </a:rPr>
                        <a:t> </a:t>
                      </a:r>
                      <a:r>
                        <a:rPr sz="1400" spc="-5" dirty="0">
                          <a:latin typeface="Calibri"/>
                          <a:cs typeface="Calibri"/>
                        </a:rPr>
                        <a:t>or </a:t>
                      </a:r>
                      <a:r>
                        <a:rPr sz="1400" spc="-10" dirty="0">
                          <a:latin typeface="Calibri"/>
                          <a:cs typeface="Calibri"/>
                        </a:rPr>
                        <a:t>food related</a:t>
                      </a:r>
                      <a:r>
                        <a:rPr sz="1400" spc="-15" dirty="0">
                          <a:latin typeface="Calibri"/>
                          <a:cs typeface="Calibri"/>
                        </a:rPr>
                        <a:t> </a:t>
                      </a:r>
                      <a:r>
                        <a:rPr sz="1400" spc="-10" dirty="0">
                          <a:latin typeface="Calibri"/>
                          <a:cs typeface="Calibri"/>
                        </a:rPr>
                        <a:t>voca- </a:t>
                      </a:r>
                      <a:r>
                        <a:rPr sz="1400" spc="-300" dirty="0">
                          <a:latin typeface="Calibri"/>
                          <a:cs typeface="Calibri"/>
                        </a:rPr>
                        <a:t> </a:t>
                      </a:r>
                      <a:r>
                        <a:rPr sz="1400" spc="-5" dirty="0">
                          <a:latin typeface="Calibri"/>
                          <a:cs typeface="Calibri"/>
                        </a:rPr>
                        <a:t>tional</a:t>
                      </a:r>
                      <a:r>
                        <a:rPr sz="1400" spc="-15" dirty="0">
                          <a:latin typeface="Calibri"/>
                          <a:cs typeface="Calibri"/>
                        </a:rPr>
                        <a:t> </a:t>
                      </a:r>
                      <a:r>
                        <a:rPr sz="1400" spc="-10" dirty="0">
                          <a:latin typeface="Calibri"/>
                          <a:cs typeface="Calibri"/>
                        </a:rPr>
                        <a:t>qualifications.</a:t>
                      </a:r>
                      <a:endParaRPr sz="1400">
                        <a:latin typeface="Calibri"/>
                        <a:cs typeface="Calibri"/>
                      </a:endParaRPr>
                    </a:p>
                    <a:p>
                      <a:pPr marL="73025" marR="100330">
                        <a:lnSpc>
                          <a:spcPct val="101400"/>
                        </a:lnSpc>
                        <a:spcBef>
                          <a:spcPts val="15"/>
                        </a:spcBef>
                      </a:pPr>
                      <a:r>
                        <a:rPr sz="1400" spc="-5" dirty="0">
                          <a:latin typeface="Calibri"/>
                          <a:cs typeface="Calibri"/>
                        </a:rPr>
                        <a:t>If you </a:t>
                      </a:r>
                      <a:r>
                        <a:rPr sz="1400" spc="-15" dirty="0">
                          <a:latin typeface="Calibri"/>
                          <a:cs typeface="Calibri"/>
                        </a:rPr>
                        <a:t>have </a:t>
                      </a:r>
                      <a:r>
                        <a:rPr sz="1400" spc="-10" dirty="0">
                          <a:latin typeface="Calibri"/>
                          <a:cs typeface="Calibri"/>
                        </a:rPr>
                        <a:t>any </a:t>
                      </a:r>
                      <a:r>
                        <a:rPr sz="1400" dirty="0">
                          <a:latin typeface="Calibri"/>
                          <a:cs typeface="Calibri"/>
                        </a:rPr>
                        <a:t>queries </a:t>
                      </a:r>
                      <a:r>
                        <a:rPr sz="1400" spc="-5" dirty="0">
                          <a:latin typeface="Calibri"/>
                          <a:cs typeface="Calibri"/>
                        </a:rPr>
                        <a:t>concerning this option or the qualifica- </a:t>
                      </a:r>
                      <a:r>
                        <a:rPr sz="1400" spc="-305" dirty="0">
                          <a:latin typeface="Calibri"/>
                          <a:cs typeface="Calibri"/>
                        </a:rPr>
                        <a:t> </a:t>
                      </a:r>
                      <a:r>
                        <a:rPr sz="1400" spc="-5" dirty="0">
                          <a:latin typeface="Calibri"/>
                          <a:cs typeface="Calibri"/>
                        </a:rPr>
                        <a:t>tions</a:t>
                      </a:r>
                      <a:r>
                        <a:rPr sz="1400" spc="-15" dirty="0">
                          <a:latin typeface="Calibri"/>
                          <a:cs typeface="Calibri"/>
                        </a:rPr>
                        <a:t> </a:t>
                      </a:r>
                      <a:r>
                        <a:rPr sz="1400" dirty="0">
                          <a:latin typeface="Calibri"/>
                          <a:cs typeface="Calibri"/>
                        </a:rPr>
                        <a:t>please</a:t>
                      </a:r>
                      <a:r>
                        <a:rPr sz="1400" spc="-10" dirty="0">
                          <a:latin typeface="Calibri"/>
                          <a:cs typeface="Calibri"/>
                        </a:rPr>
                        <a:t> contact </a:t>
                      </a:r>
                      <a:r>
                        <a:rPr sz="1400" dirty="0">
                          <a:latin typeface="Calibri"/>
                          <a:cs typeface="Calibri"/>
                        </a:rPr>
                        <a:t>Mr </a:t>
                      </a:r>
                      <a:r>
                        <a:rPr sz="1400" spc="-5" dirty="0">
                          <a:latin typeface="Calibri"/>
                          <a:cs typeface="Calibri"/>
                        </a:rPr>
                        <a:t>Gordon</a:t>
                      </a:r>
                      <a:r>
                        <a:rPr sz="1400" spc="-15" dirty="0">
                          <a:latin typeface="Calibri"/>
                          <a:cs typeface="Calibri"/>
                        </a:rPr>
                        <a:t> </a:t>
                      </a:r>
                      <a:r>
                        <a:rPr sz="1400" spc="-10" dirty="0">
                          <a:latin typeface="Calibri"/>
                          <a:cs typeface="Calibri"/>
                        </a:rPr>
                        <a:t>Gorst</a:t>
                      </a:r>
                      <a:endParaRPr sz="1400">
                        <a:latin typeface="Calibri"/>
                        <a:cs typeface="Calibri"/>
                      </a:endParaRPr>
                    </a:p>
                  </a:txBody>
                  <a:tcPr marL="0" marR="0" marT="152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1411605">
                <a:tc>
                  <a:txBody>
                    <a:bodyPr/>
                    <a:lstStyle/>
                    <a:p>
                      <a:pPr>
                        <a:lnSpc>
                          <a:spcPct val="100000"/>
                        </a:lnSpc>
                        <a:spcBef>
                          <a:spcPts val="50"/>
                        </a:spcBef>
                      </a:pPr>
                      <a:endParaRPr sz="145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885950">
                        <a:lnSpc>
                          <a:spcPct val="185000"/>
                        </a:lnSpc>
                      </a:pPr>
                      <a:r>
                        <a:rPr sz="1400" spc="-10" dirty="0" smtClean="0">
                          <a:latin typeface="Calibri"/>
                          <a:cs typeface="Calibri"/>
                          <a:hlinkClick r:id="rId3"/>
                        </a:rPr>
                        <a:t>www.edexcel.com</a:t>
                      </a:r>
                      <a:r>
                        <a:rPr sz="1400" spc="-10" dirty="0">
                          <a:latin typeface="Calibri"/>
                          <a:cs typeface="Calibri"/>
                          <a:hlinkClick r:id="rId3"/>
                        </a:rPr>
                        <a:t>/homecookingskills</a:t>
                      </a:r>
                      <a:endParaRPr sz="14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875914" y="1034541"/>
            <a:ext cx="2081530" cy="239395"/>
          </a:xfrm>
          <a:prstGeom prst="rect">
            <a:avLst/>
          </a:prstGeom>
        </p:spPr>
        <p:txBody>
          <a:bodyPr vert="horz" wrap="square" lIns="0" tIns="12700" rIns="0" bIns="0" rtlCol="0">
            <a:spAutoFit/>
          </a:bodyPr>
          <a:lstStyle/>
          <a:p>
            <a:pPr marL="12700">
              <a:lnSpc>
                <a:spcPct val="100000"/>
              </a:lnSpc>
              <a:spcBef>
                <a:spcPts val="100"/>
              </a:spcBef>
            </a:pPr>
            <a:r>
              <a:rPr sz="1400" b="1" spc="-15" dirty="0">
                <a:solidFill>
                  <a:srgbClr val="1E1B5D"/>
                </a:solidFill>
                <a:latin typeface="Calibri"/>
                <a:cs typeface="Calibri"/>
              </a:rPr>
              <a:t>PREPARING</a:t>
            </a:r>
            <a:r>
              <a:rPr sz="1400" b="1" spc="-20" dirty="0">
                <a:solidFill>
                  <a:srgbClr val="1E1B5D"/>
                </a:solidFill>
                <a:latin typeface="Calibri"/>
                <a:cs typeface="Calibri"/>
              </a:rPr>
              <a:t> </a:t>
            </a:r>
            <a:r>
              <a:rPr sz="1400" b="1" spc="-10" dirty="0">
                <a:solidFill>
                  <a:srgbClr val="1E1B5D"/>
                </a:solidFill>
                <a:latin typeface="Calibri"/>
                <a:cs typeface="Calibri"/>
              </a:rPr>
              <a:t>FOR WORK (DT)</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970184027"/>
              </p:ext>
            </p:extLst>
          </p:nvPr>
        </p:nvGraphicFramePr>
        <p:xfrm>
          <a:off x="805865" y="1859279"/>
          <a:ext cx="5716905" cy="7282815"/>
        </p:xfrm>
        <a:graphic>
          <a:graphicData uri="http://schemas.openxmlformats.org/drawingml/2006/table">
            <a:tbl>
              <a:tblPr firstRow="1" bandRow="1">
                <a:tableStyleId>{2D5ABB26-0587-4C30-8999-92F81FD0307C}</a:tableStyleId>
              </a:tblPr>
              <a:tblGrid>
                <a:gridCol w="1298575">
                  <a:extLst>
                    <a:ext uri="{9D8B030D-6E8A-4147-A177-3AD203B41FA5}">
                      <a16:colId xmlns:a16="http://schemas.microsoft.com/office/drawing/2014/main" val="20000"/>
                    </a:ext>
                  </a:extLst>
                </a:gridCol>
                <a:gridCol w="4418330">
                  <a:extLst>
                    <a:ext uri="{9D8B030D-6E8A-4147-A177-3AD203B41FA5}">
                      <a16:colId xmlns:a16="http://schemas.microsoft.com/office/drawing/2014/main" val="20001"/>
                    </a:ext>
                  </a:extLst>
                </a:gridCol>
              </a:tblGrid>
              <a:tr h="605155">
                <a:tc>
                  <a:txBody>
                    <a:bodyPr/>
                    <a:lstStyle/>
                    <a:p>
                      <a:pPr algn="ctr">
                        <a:lnSpc>
                          <a:spcPct val="100000"/>
                        </a:lnSpc>
                        <a:spcBef>
                          <a:spcPts val="1000"/>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1270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250">
                        <a:latin typeface="Times New Roman"/>
                        <a:cs typeface="Times New Roman"/>
                      </a:endParaRPr>
                    </a:p>
                    <a:p>
                      <a:pPr marL="74295">
                        <a:lnSpc>
                          <a:spcPct val="100000"/>
                        </a:lnSpc>
                      </a:pPr>
                      <a:r>
                        <a:rPr sz="1400" spc="-20" dirty="0">
                          <a:latin typeface="Calibri"/>
                          <a:cs typeface="Calibri"/>
                        </a:rPr>
                        <a:t>WJEC–</a:t>
                      </a:r>
                      <a:r>
                        <a:rPr sz="1400" spc="-30" dirty="0">
                          <a:latin typeface="Calibri"/>
                          <a:cs typeface="Calibri"/>
                        </a:rPr>
                        <a:t> </a:t>
                      </a:r>
                      <a:r>
                        <a:rPr sz="1400" spc="-5" dirty="0">
                          <a:latin typeface="Calibri"/>
                          <a:cs typeface="Calibri"/>
                        </a:rPr>
                        <a:t>Entry</a:t>
                      </a:r>
                      <a:r>
                        <a:rPr sz="1400" spc="-20" dirty="0">
                          <a:latin typeface="Calibri"/>
                          <a:cs typeface="Calibri"/>
                        </a:rPr>
                        <a:t> </a:t>
                      </a:r>
                      <a:r>
                        <a:rPr sz="1400" spc="-15" dirty="0">
                          <a:latin typeface="Calibri"/>
                          <a:cs typeface="Calibri"/>
                        </a:rPr>
                        <a:t>Pathways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90373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000">
                        <a:latin typeface="Times New Roman"/>
                        <a:cs typeface="Times New Roman"/>
                      </a:endParaRPr>
                    </a:p>
                    <a:p>
                      <a:pPr algn="ctr">
                        <a:lnSpc>
                          <a:spcPct val="100000"/>
                        </a:lnSpc>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p>
                      <a:pPr>
                        <a:lnSpc>
                          <a:spcPct val="100000"/>
                        </a:lnSpc>
                        <a:spcBef>
                          <a:spcPts val="45"/>
                        </a:spcBef>
                      </a:pPr>
                      <a:endParaRPr sz="1700">
                        <a:latin typeface="Times New Roman"/>
                        <a:cs typeface="Times New Roman"/>
                      </a:endParaRPr>
                    </a:p>
                    <a:p>
                      <a:pPr marL="74295" marR="92710" algn="just">
                        <a:lnSpc>
                          <a:spcPct val="97800"/>
                        </a:lnSpc>
                      </a:pPr>
                      <a:r>
                        <a:rPr sz="1200" spc="-5" dirty="0">
                          <a:solidFill>
                            <a:srgbClr val="212121"/>
                          </a:solidFill>
                          <a:latin typeface="Cambria"/>
                          <a:cs typeface="Cambria"/>
                        </a:rPr>
                        <a:t>The </a:t>
                      </a:r>
                      <a:r>
                        <a:rPr sz="1200" dirty="0">
                          <a:solidFill>
                            <a:srgbClr val="212121"/>
                          </a:solidFill>
                          <a:latin typeface="Cambria"/>
                          <a:cs typeface="Cambria"/>
                        </a:rPr>
                        <a:t>aim of </a:t>
                      </a:r>
                      <a:r>
                        <a:rPr sz="1200" spc="-5" dirty="0">
                          <a:solidFill>
                            <a:srgbClr val="212121"/>
                          </a:solidFill>
                          <a:latin typeface="Cambria"/>
                          <a:cs typeface="Cambria"/>
                        </a:rPr>
                        <a:t>this qualification </a:t>
                      </a:r>
                      <a:r>
                        <a:rPr sz="1200" dirty="0">
                          <a:solidFill>
                            <a:srgbClr val="212121"/>
                          </a:solidFill>
                          <a:latin typeface="Cambria"/>
                          <a:cs typeface="Cambria"/>
                        </a:rPr>
                        <a:t>is </a:t>
                      </a:r>
                      <a:r>
                        <a:rPr sz="1200" spc="-5" dirty="0">
                          <a:solidFill>
                            <a:srgbClr val="212121"/>
                          </a:solidFill>
                          <a:latin typeface="Cambria"/>
                          <a:cs typeface="Cambria"/>
                        </a:rPr>
                        <a:t>to give learners the opportunity to </a:t>
                      </a:r>
                      <a:r>
                        <a:rPr sz="1200" dirty="0">
                          <a:solidFill>
                            <a:srgbClr val="212121"/>
                          </a:solidFill>
                          <a:latin typeface="Cambria"/>
                          <a:cs typeface="Cambria"/>
                        </a:rPr>
                        <a:t> </a:t>
                      </a:r>
                      <a:r>
                        <a:rPr sz="1200" spc="-5" dirty="0">
                          <a:solidFill>
                            <a:srgbClr val="212121"/>
                          </a:solidFill>
                          <a:latin typeface="Cambria"/>
                          <a:cs typeface="Cambria"/>
                        </a:rPr>
                        <a:t>develop </a:t>
                      </a:r>
                      <a:r>
                        <a:rPr sz="1200" dirty="0">
                          <a:solidFill>
                            <a:srgbClr val="212121"/>
                          </a:solidFill>
                          <a:latin typeface="Cambria"/>
                          <a:cs typeface="Cambria"/>
                        </a:rPr>
                        <a:t>an </a:t>
                      </a:r>
                      <a:r>
                        <a:rPr sz="1200" spc="-5" dirty="0">
                          <a:solidFill>
                            <a:srgbClr val="212121"/>
                          </a:solidFill>
                          <a:latin typeface="Cambria"/>
                          <a:cs typeface="Cambria"/>
                        </a:rPr>
                        <a:t>understanding </a:t>
                      </a:r>
                      <a:r>
                        <a:rPr sz="1200" dirty="0">
                          <a:solidFill>
                            <a:srgbClr val="212121"/>
                          </a:solidFill>
                          <a:latin typeface="Cambria"/>
                          <a:cs typeface="Cambria"/>
                        </a:rPr>
                        <a:t>of </a:t>
                      </a:r>
                      <a:r>
                        <a:rPr sz="1200" spc="-5" dirty="0">
                          <a:solidFill>
                            <a:srgbClr val="212121"/>
                          </a:solidFill>
                          <a:latin typeface="Cambria"/>
                          <a:cs typeface="Cambria"/>
                        </a:rPr>
                        <a:t>the world </a:t>
                      </a:r>
                      <a:r>
                        <a:rPr sz="1200" dirty="0">
                          <a:solidFill>
                            <a:srgbClr val="212121"/>
                          </a:solidFill>
                          <a:latin typeface="Cambria"/>
                          <a:cs typeface="Cambria"/>
                        </a:rPr>
                        <a:t>of </a:t>
                      </a:r>
                      <a:r>
                        <a:rPr sz="1200" spc="-5" dirty="0">
                          <a:solidFill>
                            <a:srgbClr val="212121"/>
                          </a:solidFill>
                          <a:latin typeface="Cambria"/>
                          <a:cs typeface="Cambria"/>
                        </a:rPr>
                        <a:t>work and working with </a:t>
                      </a:r>
                      <a:r>
                        <a:rPr sz="1200" spc="-250" dirty="0">
                          <a:solidFill>
                            <a:srgbClr val="212121"/>
                          </a:solidFill>
                          <a:latin typeface="Cambria"/>
                          <a:cs typeface="Cambria"/>
                        </a:rPr>
                        <a:t> </a:t>
                      </a:r>
                      <a:r>
                        <a:rPr sz="1200" spc="-5" dirty="0">
                          <a:solidFill>
                            <a:srgbClr val="212121"/>
                          </a:solidFill>
                          <a:latin typeface="Cambria"/>
                          <a:cs typeface="Cambria"/>
                        </a:rPr>
                        <a:t>others, through </a:t>
                      </a:r>
                      <a:r>
                        <a:rPr sz="1200" dirty="0">
                          <a:solidFill>
                            <a:srgbClr val="212121"/>
                          </a:solidFill>
                          <a:latin typeface="Cambria"/>
                          <a:cs typeface="Cambria"/>
                        </a:rPr>
                        <a:t>a </a:t>
                      </a:r>
                      <a:r>
                        <a:rPr sz="1200" spc="-5" dirty="0">
                          <a:solidFill>
                            <a:srgbClr val="212121"/>
                          </a:solidFill>
                          <a:latin typeface="Cambria"/>
                          <a:cs typeface="Cambria"/>
                        </a:rPr>
                        <a:t>range </a:t>
                      </a:r>
                      <a:r>
                        <a:rPr sz="1200" dirty="0">
                          <a:solidFill>
                            <a:srgbClr val="212121"/>
                          </a:solidFill>
                          <a:latin typeface="Cambria"/>
                          <a:cs typeface="Cambria"/>
                        </a:rPr>
                        <a:t>of </a:t>
                      </a:r>
                      <a:r>
                        <a:rPr sz="1200" spc="-5" dirty="0">
                          <a:solidFill>
                            <a:srgbClr val="212121"/>
                          </a:solidFill>
                          <a:latin typeface="Cambria"/>
                          <a:cs typeface="Cambria"/>
                        </a:rPr>
                        <a:t>contexts </a:t>
                      </a:r>
                      <a:r>
                        <a:rPr sz="1200" dirty="0">
                          <a:solidFill>
                            <a:srgbClr val="212121"/>
                          </a:solidFill>
                          <a:latin typeface="Cambria"/>
                          <a:cs typeface="Cambria"/>
                        </a:rPr>
                        <a:t>/ </a:t>
                      </a:r>
                      <a:r>
                        <a:rPr sz="1200" spc="-5" dirty="0">
                          <a:solidFill>
                            <a:srgbClr val="212121"/>
                          </a:solidFill>
                          <a:latin typeface="Cambria"/>
                          <a:cs typeface="Cambria"/>
                        </a:rPr>
                        <a:t>subject areas.</a:t>
                      </a:r>
                      <a:r>
                        <a:rPr sz="1200" dirty="0">
                          <a:solidFill>
                            <a:srgbClr val="212121"/>
                          </a:solidFill>
                          <a:latin typeface="Cambria"/>
                          <a:cs typeface="Cambria"/>
                        </a:rPr>
                        <a:t> </a:t>
                      </a:r>
                      <a:r>
                        <a:rPr sz="1200" spc="-5" dirty="0">
                          <a:solidFill>
                            <a:srgbClr val="212121"/>
                          </a:solidFill>
                          <a:latin typeface="Cambria"/>
                          <a:cs typeface="Cambria"/>
                        </a:rPr>
                        <a:t>Students will </a:t>
                      </a:r>
                      <a:r>
                        <a:rPr sz="1200" spc="-250" dirty="0">
                          <a:solidFill>
                            <a:srgbClr val="212121"/>
                          </a:solidFill>
                          <a:latin typeface="Cambria"/>
                          <a:cs typeface="Cambria"/>
                        </a:rPr>
                        <a:t> </a:t>
                      </a:r>
                      <a:r>
                        <a:rPr sz="1200" spc="-5" dirty="0">
                          <a:solidFill>
                            <a:srgbClr val="212121"/>
                          </a:solidFill>
                          <a:latin typeface="Cambria"/>
                          <a:cs typeface="Cambria"/>
                        </a:rPr>
                        <a:t>complete</a:t>
                      </a:r>
                      <a:r>
                        <a:rPr sz="1200" spc="10" dirty="0">
                          <a:solidFill>
                            <a:srgbClr val="212121"/>
                          </a:solidFill>
                          <a:latin typeface="Cambria"/>
                          <a:cs typeface="Cambria"/>
                        </a:rPr>
                        <a:t> </a:t>
                      </a:r>
                      <a:r>
                        <a:rPr sz="1200" spc="-5" dirty="0">
                          <a:solidFill>
                            <a:srgbClr val="212121"/>
                          </a:solidFill>
                          <a:latin typeface="Cambria"/>
                          <a:cs typeface="Cambria"/>
                        </a:rPr>
                        <a:t>units from the syllabus provided</a:t>
                      </a:r>
                      <a:r>
                        <a:rPr sz="1200" spc="-10" dirty="0">
                          <a:solidFill>
                            <a:srgbClr val="212121"/>
                          </a:solidFill>
                          <a:latin typeface="Cambria"/>
                          <a:cs typeface="Cambria"/>
                        </a:rPr>
                        <a:t> </a:t>
                      </a:r>
                      <a:r>
                        <a:rPr sz="1200" dirty="0">
                          <a:solidFill>
                            <a:srgbClr val="212121"/>
                          </a:solidFill>
                          <a:latin typeface="Cambria"/>
                          <a:cs typeface="Cambria"/>
                        </a:rPr>
                        <a:t>by the </a:t>
                      </a:r>
                      <a:r>
                        <a:rPr sz="1200" spc="-5" dirty="0">
                          <a:solidFill>
                            <a:srgbClr val="212121"/>
                          </a:solidFill>
                          <a:latin typeface="Cambria"/>
                          <a:cs typeface="Cambria"/>
                        </a:rPr>
                        <a:t>awarding</a:t>
                      </a:r>
                      <a:r>
                        <a:rPr sz="1200" spc="-10" dirty="0">
                          <a:solidFill>
                            <a:srgbClr val="212121"/>
                          </a:solidFill>
                          <a:latin typeface="Cambria"/>
                          <a:cs typeface="Cambria"/>
                        </a:rPr>
                        <a:t> </a:t>
                      </a:r>
                      <a:r>
                        <a:rPr sz="1200" dirty="0">
                          <a:solidFill>
                            <a:srgbClr val="212121"/>
                          </a:solidFill>
                          <a:latin typeface="Cambria"/>
                          <a:cs typeface="Cambria"/>
                        </a:rPr>
                        <a:t>body</a:t>
                      </a:r>
                      <a:endParaRPr sz="1200">
                        <a:latin typeface="Cambria"/>
                        <a:cs typeface="Cambria"/>
                      </a:endParaRPr>
                    </a:p>
                    <a:p>
                      <a:pPr>
                        <a:lnSpc>
                          <a:spcPct val="100000"/>
                        </a:lnSpc>
                      </a:pPr>
                      <a:endParaRPr sz="1400">
                        <a:latin typeface="Times New Roman"/>
                        <a:cs typeface="Times New Roman"/>
                      </a:endParaRPr>
                    </a:p>
                    <a:p>
                      <a:pPr marL="74295" algn="just">
                        <a:lnSpc>
                          <a:spcPct val="100000"/>
                        </a:lnSpc>
                        <a:spcBef>
                          <a:spcPts val="1150"/>
                        </a:spcBef>
                      </a:pPr>
                      <a:r>
                        <a:rPr sz="1200" spc="-5" dirty="0">
                          <a:solidFill>
                            <a:srgbClr val="212121"/>
                          </a:solidFill>
                          <a:latin typeface="Cambria"/>
                          <a:cs typeface="Cambria"/>
                        </a:rPr>
                        <a:t>The</a:t>
                      </a:r>
                      <a:r>
                        <a:rPr sz="1200" spc="-10" dirty="0">
                          <a:solidFill>
                            <a:srgbClr val="212121"/>
                          </a:solidFill>
                          <a:latin typeface="Cambria"/>
                          <a:cs typeface="Cambria"/>
                        </a:rPr>
                        <a:t> </a:t>
                      </a:r>
                      <a:r>
                        <a:rPr sz="1200" spc="-5" dirty="0">
                          <a:solidFill>
                            <a:srgbClr val="212121"/>
                          </a:solidFill>
                          <a:latin typeface="Cambria"/>
                          <a:cs typeface="Cambria"/>
                        </a:rPr>
                        <a:t>qualification </a:t>
                      </a:r>
                      <a:r>
                        <a:rPr sz="1200" dirty="0">
                          <a:solidFill>
                            <a:srgbClr val="212121"/>
                          </a:solidFill>
                          <a:latin typeface="Cambria"/>
                          <a:cs typeface="Cambria"/>
                        </a:rPr>
                        <a:t>is</a:t>
                      </a:r>
                      <a:r>
                        <a:rPr sz="1200" spc="-5" dirty="0">
                          <a:solidFill>
                            <a:srgbClr val="212121"/>
                          </a:solidFill>
                          <a:latin typeface="Cambria"/>
                          <a:cs typeface="Cambria"/>
                        </a:rPr>
                        <a:t> available</a:t>
                      </a:r>
                      <a:r>
                        <a:rPr sz="1200" spc="-10" dirty="0">
                          <a:solidFill>
                            <a:srgbClr val="212121"/>
                          </a:solidFill>
                          <a:latin typeface="Cambria"/>
                          <a:cs typeface="Cambria"/>
                        </a:rPr>
                        <a:t> </a:t>
                      </a:r>
                      <a:r>
                        <a:rPr sz="1200" spc="-5" dirty="0">
                          <a:solidFill>
                            <a:srgbClr val="212121"/>
                          </a:solidFill>
                          <a:latin typeface="Cambria"/>
                          <a:cs typeface="Cambria"/>
                        </a:rPr>
                        <a:t>at Entry</a:t>
                      </a:r>
                      <a:r>
                        <a:rPr sz="1200" spc="-10" dirty="0">
                          <a:solidFill>
                            <a:srgbClr val="212121"/>
                          </a:solidFill>
                          <a:latin typeface="Cambria"/>
                          <a:cs typeface="Cambria"/>
                        </a:rPr>
                        <a:t> </a:t>
                      </a:r>
                      <a:r>
                        <a:rPr sz="1200" spc="-5" dirty="0">
                          <a:solidFill>
                            <a:srgbClr val="212121"/>
                          </a:solidFill>
                          <a:latin typeface="Cambria"/>
                          <a:cs typeface="Cambria"/>
                        </a:rPr>
                        <a:t>3.</a:t>
                      </a:r>
                      <a:endParaRPr sz="1200">
                        <a:latin typeface="Cambria"/>
                        <a:cs typeface="Cambria"/>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78765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1550">
                        <a:latin typeface="Times New Roman"/>
                        <a:cs typeface="Times New Roman"/>
                      </a:endParaRPr>
                    </a:p>
                    <a:p>
                      <a:pPr marL="151765" marR="14605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dirty="0">
                          <a:latin typeface="Calibri"/>
                          <a:cs typeface="Calibri"/>
                        </a:rPr>
                        <a:t>topics </a:t>
                      </a:r>
                      <a:r>
                        <a:rPr sz="1200" spc="-5" dirty="0">
                          <a:latin typeface="Calibri"/>
                          <a:cs typeface="Calibri"/>
                        </a:rPr>
                        <a:t>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dirty="0">
                        <a:latin typeface="Times New Roman"/>
                        <a:cs typeface="Times New Roman"/>
                      </a:endParaRPr>
                    </a:p>
                    <a:p>
                      <a:pPr marL="74295">
                        <a:lnSpc>
                          <a:spcPct val="100000"/>
                        </a:lnSpc>
                      </a:pPr>
                      <a:r>
                        <a:rPr sz="1200" b="1" spc="-5" dirty="0" smtClean="0">
                          <a:latin typeface="Calibri"/>
                          <a:cs typeface="Calibri"/>
                        </a:rPr>
                        <a:t>Design</a:t>
                      </a:r>
                      <a:r>
                        <a:rPr sz="1200" b="1" spc="-10" dirty="0" smtClean="0">
                          <a:latin typeface="Calibri"/>
                          <a:cs typeface="Calibri"/>
                        </a:rPr>
                        <a:t> </a:t>
                      </a:r>
                      <a:r>
                        <a:rPr sz="1200" b="1" dirty="0">
                          <a:latin typeface="Calibri"/>
                          <a:cs typeface="Calibri"/>
                        </a:rPr>
                        <a:t>&amp;</a:t>
                      </a:r>
                      <a:r>
                        <a:rPr sz="1200" b="1" spc="-20" dirty="0">
                          <a:latin typeface="Calibri"/>
                          <a:cs typeface="Calibri"/>
                        </a:rPr>
                        <a:t> </a:t>
                      </a:r>
                      <a:r>
                        <a:rPr sz="1200" b="1" spc="-5" dirty="0">
                          <a:latin typeface="Calibri"/>
                          <a:cs typeface="Calibri"/>
                        </a:rPr>
                        <a:t>Technology</a:t>
                      </a:r>
                      <a:endParaRPr sz="1200" dirty="0">
                        <a:latin typeface="Calibri"/>
                        <a:cs typeface="Calibri"/>
                      </a:endParaRPr>
                    </a:p>
                    <a:p>
                      <a:pPr>
                        <a:lnSpc>
                          <a:spcPct val="100000"/>
                        </a:lnSpc>
                        <a:spcBef>
                          <a:spcPts val="5"/>
                        </a:spcBef>
                      </a:pPr>
                      <a:endParaRPr sz="1300" dirty="0">
                        <a:latin typeface="Times New Roman"/>
                        <a:cs typeface="Times New Roman"/>
                      </a:endParaRPr>
                    </a:p>
                    <a:p>
                      <a:pPr marL="74295">
                        <a:lnSpc>
                          <a:spcPct val="100000"/>
                        </a:lnSpc>
                      </a:pPr>
                      <a:r>
                        <a:rPr sz="1200" dirty="0">
                          <a:latin typeface="Calibri"/>
                          <a:cs typeface="Calibri"/>
                        </a:rPr>
                        <a:t>Making</a:t>
                      </a:r>
                      <a:r>
                        <a:rPr sz="1200" spc="-25" dirty="0">
                          <a:latin typeface="Calibri"/>
                          <a:cs typeface="Calibri"/>
                        </a:rPr>
                        <a:t> </a:t>
                      </a:r>
                      <a:r>
                        <a:rPr sz="1200" dirty="0">
                          <a:latin typeface="Calibri"/>
                          <a:cs typeface="Calibri"/>
                        </a:rPr>
                        <a:t>a</a:t>
                      </a:r>
                      <a:r>
                        <a:rPr sz="1200" spc="-35" dirty="0">
                          <a:latin typeface="Calibri"/>
                          <a:cs typeface="Calibri"/>
                        </a:rPr>
                        <a:t> </a:t>
                      </a:r>
                      <a:r>
                        <a:rPr sz="1200" spc="-5" dirty="0">
                          <a:latin typeface="Calibri"/>
                          <a:cs typeface="Calibri"/>
                        </a:rPr>
                        <a:t>Product</a:t>
                      </a:r>
                      <a:endParaRPr sz="1200" dirty="0">
                        <a:latin typeface="Calibri"/>
                        <a:cs typeface="Calibri"/>
                      </a:endParaRPr>
                    </a:p>
                    <a:p>
                      <a:pPr marL="74295">
                        <a:lnSpc>
                          <a:spcPct val="100000"/>
                        </a:lnSpc>
                        <a:spcBef>
                          <a:spcPts val="25"/>
                        </a:spcBef>
                      </a:pPr>
                      <a:r>
                        <a:rPr sz="1200" spc="-5" dirty="0">
                          <a:latin typeface="Calibri"/>
                          <a:cs typeface="Calibri"/>
                        </a:rPr>
                        <a:t>Designing</a:t>
                      </a:r>
                      <a:r>
                        <a:rPr sz="1200" spc="-10" dirty="0">
                          <a:latin typeface="Calibri"/>
                          <a:cs typeface="Calibri"/>
                        </a:rPr>
                        <a:t> </a:t>
                      </a:r>
                      <a:r>
                        <a:rPr sz="1200" spc="-5" dirty="0">
                          <a:latin typeface="Calibri"/>
                          <a:cs typeface="Calibri"/>
                        </a:rPr>
                        <a:t>and modelling</a:t>
                      </a:r>
                      <a:endParaRPr sz="1200" dirty="0">
                        <a:latin typeface="Calibri"/>
                        <a:cs typeface="Calibri"/>
                      </a:endParaRPr>
                    </a:p>
                    <a:p>
                      <a:pPr marL="74295">
                        <a:lnSpc>
                          <a:spcPct val="100000"/>
                        </a:lnSpc>
                        <a:spcBef>
                          <a:spcPts val="25"/>
                        </a:spcBef>
                      </a:pPr>
                      <a:r>
                        <a:rPr sz="1200" dirty="0">
                          <a:latin typeface="Calibri"/>
                          <a:cs typeface="Calibri"/>
                        </a:rPr>
                        <a:t>Health</a:t>
                      </a:r>
                      <a:r>
                        <a:rPr sz="1200" spc="-25" dirty="0">
                          <a:latin typeface="Calibri"/>
                          <a:cs typeface="Calibri"/>
                        </a:rPr>
                        <a:t> </a:t>
                      </a:r>
                      <a:r>
                        <a:rPr sz="1200" dirty="0">
                          <a:latin typeface="Calibri"/>
                          <a:cs typeface="Calibri"/>
                        </a:rPr>
                        <a:t>&amp;</a:t>
                      </a:r>
                      <a:r>
                        <a:rPr sz="1200" spc="-35" dirty="0">
                          <a:latin typeface="Calibri"/>
                          <a:cs typeface="Calibri"/>
                        </a:rPr>
                        <a:t> </a:t>
                      </a:r>
                      <a:r>
                        <a:rPr sz="1200" spc="-5" dirty="0">
                          <a:latin typeface="Calibri"/>
                          <a:cs typeface="Calibri"/>
                        </a:rPr>
                        <a:t>Safety</a:t>
                      </a:r>
                      <a:endParaRPr sz="1200" dirty="0">
                        <a:latin typeface="Calibri"/>
                        <a:cs typeface="Calibri"/>
                      </a:endParaRPr>
                    </a:p>
                    <a:p>
                      <a:pPr marL="74295">
                        <a:lnSpc>
                          <a:spcPct val="100000"/>
                        </a:lnSpc>
                        <a:spcBef>
                          <a:spcPts val="25"/>
                        </a:spcBef>
                      </a:pPr>
                      <a:r>
                        <a:rPr sz="1200" dirty="0">
                          <a:latin typeface="Calibri"/>
                          <a:cs typeface="Calibri"/>
                        </a:rPr>
                        <a:t>The</a:t>
                      </a:r>
                      <a:r>
                        <a:rPr sz="1200" spc="-15" dirty="0">
                          <a:latin typeface="Calibri"/>
                          <a:cs typeface="Calibri"/>
                        </a:rPr>
                        <a:t> </a:t>
                      </a:r>
                      <a:r>
                        <a:rPr sz="1200" spc="-5" dirty="0">
                          <a:latin typeface="Calibri"/>
                          <a:cs typeface="Calibri"/>
                        </a:rPr>
                        <a:t>Study</a:t>
                      </a:r>
                      <a:r>
                        <a:rPr sz="1200" spc="-15" dirty="0">
                          <a:latin typeface="Calibri"/>
                          <a:cs typeface="Calibri"/>
                        </a:rPr>
                        <a:t> </a:t>
                      </a:r>
                      <a:r>
                        <a:rPr sz="1200" spc="-5" dirty="0">
                          <a:latin typeface="Calibri"/>
                          <a:cs typeface="Calibri"/>
                        </a:rPr>
                        <a:t>of</a:t>
                      </a:r>
                      <a:r>
                        <a:rPr sz="1200" spc="-10" dirty="0">
                          <a:latin typeface="Calibri"/>
                          <a:cs typeface="Calibri"/>
                        </a:rPr>
                        <a:t> </a:t>
                      </a:r>
                      <a:r>
                        <a:rPr sz="1200" spc="-5" dirty="0">
                          <a:latin typeface="Calibri"/>
                          <a:cs typeface="Calibri"/>
                        </a:rPr>
                        <a:t>Planning</a:t>
                      </a:r>
                      <a:endParaRPr sz="12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626110">
                <a:tc>
                  <a:txBody>
                    <a:bodyPr/>
                    <a:lstStyle/>
                    <a:p>
                      <a:pPr>
                        <a:lnSpc>
                          <a:spcPct val="100000"/>
                        </a:lnSpc>
                        <a:spcBef>
                          <a:spcPts val="20"/>
                        </a:spcBef>
                      </a:pPr>
                      <a:endParaRPr sz="1450">
                        <a:latin typeface="Times New Roman"/>
                        <a:cs typeface="Times New Roman"/>
                      </a:endParaRPr>
                    </a:p>
                    <a:p>
                      <a:pPr marL="635" algn="ctr">
                        <a:lnSpc>
                          <a:spcPct val="100000"/>
                        </a:lnSpc>
                      </a:pPr>
                      <a:r>
                        <a:rPr sz="1200" dirty="0">
                          <a:latin typeface="Calibri"/>
                          <a:cs typeface="Calibri"/>
                        </a:rPr>
                        <a:t>Assessment</a:t>
                      </a:r>
                      <a:endParaRPr sz="12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88265">
                        <a:lnSpc>
                          <a:spcPct val="101699"/>
                        </a:lnSpc>
                        <a:spcBef>
                          <a:spcPts val="200"/>
                        </a:spcBef>
                      </a:pPr>
                      <a:r>
                        <a:rPr sz="1200" spc="-5" dirty="0">
                          <a:latin typeface="Calibri"/>
                          <a:cs typeface="Calibri"/>
                        </a:rPr>
                        <a:t>After</a:t>
                      </a:r>
                      <a:r>
                        <a:rPr sz="1200" spc="5" dirty="0">
                          <a:latin typeface="Calibri"/>
                          <a:cs typeface="Calibri"/>
                        </a:rPr>
                        <a:t> </a:t>
                      </a:r>
                      <a:r>
                        <a:rPr sz="1200" spc="-5" dirty="0">
                          <a:latin typeface="Calibri"/>
                          <a:cs typeface="Calibri"/>
                        </a:rPr>
                        <a:t>students</a:t>
                      </a:r>
                      <a:r>
                        <a:rPr sz="1200" dirty="0">
                          <a:latin typeface="Calibri"/>
                          <a:cs typeface="Calibri"/>
                        </a:rPr>
                        <a:t> </a:t>
                      </a:r>
                      <a:r>
                        <a:rPr sz="1200" spc="-5" dirty="0">
                          <a:latin typeface="Calibri"/>
                          <a:cs typeface="Calibri"/>
                        </a:rPr>
                        <a:t>individual </a:t>
                      </a:r>
                      <a:r>
                        <a:rPr sz="1200" spc="-10" dirty="0">
                          <a:latin typeface="Calibri"/>
                          <a:cs typeface="Calibri"/>
                        </a:rPr>
                        <a:t>portfolios </a:t>
                      </a:r>
                      <a:r>
                        <a:rPr sz="1200" spc="-5" dirty="0">
                          <a:latin typeface="Calibri"/>
                          <a:cs typeface="Calibri"/>
                        </a:rPr>
                        <a:t>of work</a:t>
                      </a:r>
                      <a:r>
                        <a:rPr sz="1200" dirty="0">
                          <a:latin typeface="Calibri"/>
                          <a:cs typeface="Calibri"/>
                        </a:rPr>
                        <a:t> have</a:t>
                      </a:r>
                      <a:r>
                        <a:rPr sz="1200" spc="-10" dirty="0">
                          <a:latin typeface="Calibri"/>
                          <a:cs typeface="Calibri"/>
                        </a:rPr>
                        <a:t> </a:t>
                      </a:r>
                      <a:r>
                        <a:rPr sz="1200" spc="-5" dirty="0">
                          <a:latin typeface="Calibri"/>
                          <a:cs typeface="Calibri"/>
                        </a:rPr>
                        <a:t>been</a:t>
                      </a:r>
                      <a:r>
                        <a:rPr sz="1200" spc="10" dirty="0">
                          <a:latin typeface="Calibri"/>
                          <a:cs typeface="Calibri"/>
                        </a:rPr>
                        <a:t> </a:t>
                      </a:r>
                      <a:r>
                        <a:rPr sz="1200" spc="-5" dirty="0">
                          <a:latin typeface="Calibri"/>
                          <a:cs typeface="Calibri"/>
                        </a:rPr>
                        <a:t>assessed</a:t>
                      </a:r>
                      <a:r>
                        <a:rPr sz="1200" spc="5" dirty="0">
                          <a:latin typeface="Calibri"/>
                          <a:cs typeface="Calibri"/>
                        </a:rPr>
                        <a:t> </a:t>
                      </a:r>
                      <a:r>
                        <a:rPr sz="1200" spc="-5" dirty="0">
                          <a:latin typeface="Calibri"/>
                          <a:cs typeface="Calibri"/>
                        </a:rPr>
                        <a:t>and </a:t>
                      </a:r>
                      <a:r>
                        <a:rPr sz="1200" dirty="0">
                          <a:latin typeface="Calibri"/>
                          <a:cs typeface="Calibri"/>
                        </a:rPr>
                        <a:t> </a:t>
                      </a:r>
                      <a:r>
                        <a:rPr sz="1200" spc="-5" dirty="0">
                          <a:latin typeface="Calibri"/>
                          <a:cs typeface="Calibri"/>
                        </a:rPr>
                        <a:t>moderated</a:t>
                      </a:r>
                      <a:r>
                        <a:rPr sz="1200" dirty="0">
                          <a:latin typeface="Calibri"/>
                          <a:cs typeface="Calibri"/>
                        </a:rPr>
                        <a:t> </a:t>
                      </a:r>
                      <a:r>
                        <a:rPr sz="1200" spc="-5" dirty="0">
                          <a:latin typeface="Calibri"/>
                          <a:cs typeface="Calibri"/>
                        </a:rPr>
                        <a:t>internally</a:t>
                      </a:r>
                      <a:r>
                        <a:rPr sz="1200" spc="-10" dirty="0">
                          <a:latin typeface="Calibri"/>
                          <a:cs typeface="Calibri"/>
                        </a:rPr>
                        <a:t> </a:t>
                      </a:r>
                      <a:r>
                        <a:rPr sz="1200" spc="-5" dirty="0">
                          <a:latin typeface="Calibri"/>
                          <a:cs typeface="Calibri"/>
                        </a:rPr>
                        <a:t>they</a:t>
                      </a:r>
                      <a:r>
                        <a:rPr sz="1200" dirty="0">
                          <a:latin typeface="Calibri"/>
                          <a:cs typeface="Calibri"/>
                        </a:rPr>
                        <a:t> are</a:t>
                      </a:r>
                      <a:r>
                        <a:rPr sz="1200" spc="5" dirty="0">
                          <a:latin typeface="Calibri"/>
                          <a:cs typeface="Calibri"/>
                        </a:rPr>
                        <a:t> </a:t>
                      </a:r>
                      <a:r>
                        <a:rPr sz="1200" spc="-5" dirty="0">
                          <a:latin typeface="Calibri"/>
                          <a:cs typeface="Calibri"/>
                        </a:rPr>
                        <a:t>then</a:t>
                      </a:r>
                      <a:r>
                        <a:rPr sz="1200" spc="10" dirty="0">
                          <a:latin typeface="Calibri"/>
                          <a:cs typeface="Calibri"/>
                        </a:rPr>
                        <a:t> </a:t>
                      </a:r>
                      <a:r>
                        <a:rPr sz="1200" spc="-5" dirty="0">
                          <a:latin typeface="Calibri"/>
                          <a:cs typeface="Calibri"/>
                        </a:rPr>
                        <a:t>sent </a:t>
                      </a:r>
                      <a:r>
                        <a:rPr sz="1200" spc="-15" dirty="0">
                          <a:latin typeface="Calibri"/>
                          <a:cs typeface="Calibri"/>
                        </a:rPr>
                        <a:t>off</a:t>
                      </a:r>
                      <a:r>
                        <a:rPr sz="1200" spc="-5" dirty="0">
                          <a:latin typeface="Calibri"/>
                          <a:cs typeface="Calibri"/>
                        </a:rPr>
                        <a:t> </a:t>
                      </a:r>
                      <a:r>
                        <a:rPr sz="1200" dirty="0">
                          <a:latin typeface="Calibri"/>
                          <a:cs typeface="Calibri"/>
                        </a:rPr>
                        <a:t>to </a:t>
                      </a:r>
                      <a:r>
                        <a:rPr sz="1200" spc="-10" dirty="0">
                          <a:latin typeface="Calibri"/>
                          <a:cs typeface="Calibri"/>
                        </a:rPr>
                        <a:t>The</a:t>
                      </a:r>
                      <a:r>
                        <a:rPr sz="1200" spc="10" dirty="0">
                          <a:latin typeface="Calibri"/>
                          <a:cs typeface="Calibri"/>
                        </a:rPr>
                        <a:t> </a:t>
                      </a:r>
                      <a:r>
                        <a:rPr sz="1200" dirty="0">
                          <a:latin typeface="Calibri"/>
                          <a:cs typeface="Calibri"/>
                        </a:rPr>
                        <a:t>WJEC </a:t>
                      </a:r>
                      <a:r>
                        <a:rPr sz="1200" spc="-5" dirty="0">
                          <a:latin typeface="Calibri"/>
                          <a:cs typeface="Calibri"/>
                        </a:rPr>
                        <a:t>for external </a:t>
                      </a:r>
                      <a:r>
                        <a:rPr sz="1200" spc="-254" dirty="0">
                          <a:latin typeface="Calibri"/>
                          <a:cs typeface="Calibri"/>
                        </a:rPr>
                        <a:t> </a:t>
                      </a:r>
                      <a:r>
                        <a:rPr sz="1200" spc="-5" dirty="0">
                          <a:latin typeface="Calibri"/>
                          <a:cs typeface="Calibri"/>
                        </a:rPr>
                        <a:t>moderation.</a:t>
                      </a:r>
                      <a:endParaRPr sz="1200">
                        <a:latin typeface="Calibri"/>
                        <a:cs typeface="Calibri"/>
                      </a:endParaRPr>
                    </a:p>
                  </a:txBody>
                  <a:tcPr marL="0" marR="0" marT="2540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790575">
                <a:tc>
                  <a:txBody>
                    <a:bodyPr/>
                    <a:lstStyle/>
                    <a:p>
                      <a:pPr>
                        <a:lnSpc>
                          <a:spcPct val="100000"/>
                        </a:lnSpc>
                        <a:spcBef>
                          <a:spcPts val="55"/>
                        </a:spcBef>
                      </a:pPr>
                      <a:endParaRPr sz="1350">
                        <a:latin typeface="Times New Roman"/>
                        <a:cs typeface="Times New Roman"/>
                      </a:endParaRPr>
                    </a:p>
                    <a:p>
                      <a:pPr algn="ctr">
                        <a:lnSpc>
                          <a:spcPct val="100000"/>
                        </a:lnSpc>
                      </a:pPr>
                      <a:r>
                        <a:rPr sz="1200" spc="-5" dirty="0">
                          <a:latin typeface="Calibri"/>
                          <a:cs typeface="Calibri"/>
                        </a:rPr>
                        <a:t>Further</a:t>
                      </a:r>
                      <a:r>
                        <a:rPr sz="1200" spc="-15" dirty="0">
                          <a:latin typeface="Calibri"/>
                          <a:cs typeface="Calibri"/>
                        </a:rPr>
                        <a:t> </a:t>
                      </a:r>
                      <a:r>
                        <a:rPr sz="1200" spc="-10" dirty="0">
                          <a:latin typeface="Calibri"/>
                          <a:cs typeface="Calibri"/>
                        </a:rPr>
                        <a:t>infor-</a:t>
                      </a:r>
                      <a:endParaRPr sz="1200">
                        <a:latin typeface="Calibri"/>
                        <a:cs typeface="Calibri"/>
                      </a:endParaRPr>
                    </a:p>
                    <a:p>
                      <a:pPr algn="ctr">
                        <a:lnSpc>
                          <a:spcPct val="100000"/>
                        </a:lnSpc>
                        <a:spcBef>
                          <a:spcPts val="25"/>
                        </a:spcBef>
                      </a:pPr>
                      <a:r>
                        <a:rPr sz="1200" spc="-5" dirty="0">
                          <a:latin typeface="Calibri"/>
                          <a:cs typeface="Calibri"/>
                        </a:rPr>
                        <a:t>mation</a:t>
                      </a:r>
                      <a:endParaRPr sz="120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130175">
                        <a:lnSpc>
                          <a:spcPct val="101899"/>
                        </a:lnSpc>
                        <a:spcBef>
                          <a:spcPts val="844"/>
                        </a:spcBef>
                      </a:pPr>
                      <a:r>
                        <a:rPr sz="1200" dirty="0">
                          <a:latin typeface="Calibri"/>
                          <a:cs typeface="Calibri"/>
                        </a:rPr>
                        <a:t>If you </a:t>
                      </a:r>
                      <a:r>
                        <a:rPr sz="1200" spc="-5" dirty="0">
                          <a:latin typeface="Calibri"/>
                          <a:cs typeface="Calibri"/>
                        </a:rPr>
                        <a:t>require </a:t>
                      </a:r>
                      <a:r>
                        <a:rPr sz="1200" dirty="0">
                          <a:latin typeface="Calibri"/>
                          <a:cs typeface="Calibri"/>
                        </a:rPr>
                        <a:t>any </a:t>
                      </a:r>
                      <a:r>
                        <a:rPr sz="1200" spc="-5" dirty="0">
                          <a:latin typeface="Calibri"/>
                          <a:cs typeface="Calibri"/>
                        </a:rPr>
                        <a:t>further information concerning </a:t>
                      </a:r>
                      <a:r>
                        <a:rPr sz="1200" dirty="0">
                          <a:latin typeface="Calibri"/>
                          <a:cs typeface="Calibri"/>
                        </a:rPr>
                        <a:t>this </a:t>
                      </a:r>
                      <a:r>
                        <a:rPr sz="1200" spc="-5" dirty="0">
                          <a:latin typeface="Calibri"/>
                          <a:cs typeface="Calibri"/>
                        </a:rPr>
                        <a:t>subject or </a:t>
                      </a:r>
                      <a:r>
                        <a:rPr sz="1200" dirty="0">
                          <a:latin typeface="Calibri"/>
                          <a:cs typeface="Calibri"/>
                        </a:rPr>
                        <a:t>the </a:t>
                      </a:r>
                      <a:r>
                        <a:rPr sz="1200" spc="-260" dirty="0">
                          <a:latin typeface="Calibri"/>
                          <a:cs typeface="Calibri"/>
                        </a:rPr>
                        <a:t> </a:t>
                      </a:r>
                      <a:r>
                        <a:rPr sz="1200" spc="-5" dirty="0">
                          <a:latin typeface="Calibri"/>
                          <a:cs typeface="Calibri"/>
                        </a:rPr>
                        <a:t>qualification,</a:t>
                      </a:r>
                      <a:r>
                        <a:rPr sz="1200" spc="-15" dirty="0">
                          <a:latin typeface="Calibri"/>
                          <a:cs typeface="Calibri"/>
                        </a:rPr>
                        <a:t> </a:t>
                      </a:r>
                      <a:r>
                        <a:rPr sz="1200" spc="-5" dirty="0">
                          <a:latin typeface="Calibri"/>
                          <a:cs typeface="Calibri"/>
                        </a:rPr>
                        <a:t>please</a:t>
                      </a:r>
                      <a:r>
                        <a:rPr sz="1200" spc="-10" dirty="0">
                          <a:latin typeface="Calibri"/>
                          <a:cs typeface="Calibri"/>
                        </a:rPr>
                        <a:t> </a:t>
                      </a:r>
                      <a:r>
                        <a:rPr sz="1200" spc="-5" dirty="0">
                          <a:latin typeface="Calibri"/>
                          <a:cs typeface="Calibri"/>
                        </a:rPr>
                        <a:t>contact</a:t>
                      </a:r>
                      <a:r>
                        <a:rPr sz="1200" spc="5" dirty="0">
                          <a:latin typeface="Calibri"/>
                          <a:cs typeface="Calibri"/>
                        </a:rPr>
                        <a:t> </a:t>
                      </a:r>
                      <a:r>
                        <a:rPr sz="1200" dirty="0">
                          <a:latin typeface="Calibri"/>
                          <a:cs typeface="Calibri"/>
                        </a:rPr>
                        <a:t>Mr</a:t>
                      </a:r>
                      <a:r>
                        <a:rPr sz="1200" spc="-10" dirty="0">
                          <a:latin typeface="Calibri"/>
                          <a:cs typeface="Calibri"/>
                        </a:rPr>
                        <a:t> </a:t>
                      </a:r>
                      <a:r>
                        <a:rPr sz="1200" spc="-5" dirty="0">
                          <a:latin typeface="Calibri"/>
                          <a:cs typeface="Calibri"/>
                        </a:rPr>
                        <a:t>John </a:t>
                      </a:r>
                      <a:r>
                        <a:rPr sz="1200" dirty="0">
                          <a:latin typeface="Calibri"/>
                          <a:cs typeface="Calibri"/>
                        </a:rPr>
                        <a:t>Neill</a:t>
                      </a:r>
                      <a:endParaRPr sz="1200">
                        <a:latin typeface="Calibri"/>
                        <a:cs typeface="Calibri"/>
                      </a:endParaRPr>
                    </a:p>
                  </a:txBody>
                  <a:tcPr marL="0" marR="0" marT="10731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0"/>
                        </a:spcBef>
                      </a:pPr>
                      <a:endParaRPr sz="1250" dirty="0">
                        <a:latin typeface="Times New Roman"/>
                        <a:cs typeface="Times New Roman"/>
                      </a:endParaRPr>
                    </a:p>
                    <a:p>
                      <a:pPr marL="74295">
                        <a:lnSpc>
                          <a:spcPct val="100000"/>
                        </a:lnSpc>
                      </a:pPr>
                      <a:r>
                        <a:rPr sz="1200" spc="-5" dirty="0">
                          <a:latin typeface="Calibri"/>
                          <a:cs typeface="Calibri"/>
                          <a:hlinkClick r:id="rId3"/>
                        </a:rPr>
                        <a:t>http://www.wjec.co.uk/qualifications/preparing-for-work/</a:t>
                      </a:r>
                      <a:endParaRPr sz="1200" dirty="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450" y="317500"/>
            <a:ext cx="6719570" cy="9845675"/>
            <a:chOff x="434124" y="438454"/>
            <a:chExt cx="6719570" cy="9845675"/>
          </a:xfrm>
        </p:grpSpPr>
        <p:sp>
          <p:nvSpPr>
            <p:cNvPr id="3" name="object 3"/>
            <p:cNvSpPr/>
            <p:nvPr/>
          </p:nvSpPr>
          <p:spPr>
            <a:xfrm>
              <a:off x="465874"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874"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20331" y="678179"/>
              <a:ext cx="6347460" cy="9366250"/>
            </a:xfrm>
            <a:custGeom>
              <a:avLst/>
              <a:gdLst/>
              <a:ahLst/>
              <a:cxnLst/>
              <a:rect l="l" t="t" r="r" b="b"/>
              <a:pathLst>
                <a:path w="6347459" h="9366250">
                  <a:moveTo>
                    <a:pt x="6347015" y="0"/>
                  </a:moveTo>
                  <a:lnTo>
                    <a:pt x="0" y="0"/>
                  </a:lnTo>
                  <a:lnTo>
                    <a:pt x="0" y="9365881"/>
                  </a:lnTo>
                  <a:lnTo>
                    <a:pt x="5553646" y="9365881"/>
                  </a:lnTo>
                  <a:lnTo>
                    <a:pt x="6347015" y="8195183"/>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73977" y="8873362"/>
              <a:ext cx="793750" cy="1170940"/>
            </a:xfrm>
            <a:custGeom>
              <a:avLst/>
              <a:gdLst/>
              <a:ahLst/>
              <a:cxnLst/>
              <a:rect l="l" t="t" r="r" b="b"/>
              <a:pathLst>
                <a:path w="793750" h="1170940">
                  <a:moveTo>
                    <a:pt x="793369"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20331" y="678179"/>
              <a:ext cx="6347460" cy="9366250"/>
            </a:xfrm>
            <a:custGeom>
              <a:avLst/>
              <a:gdLst/>
              <a:ahLst/>
              <a:cxnLst/>
              <a:rect l="l" t="t" r="r" b="b"/>
              <a:pathLst>
                <a:path w="6347459" h="9366250">
                  <a:moveTo>
                    <a:pt x="0" y="0"/>
                  </a:moveTo>
                  <a:lnTo>
                    <a:pt x="0" y="9365881"/>
                  </a:lnTo>
                  <a:lnTo>
                    <a:pt x="5553646" y="9365881"/>
                  </a:lnTo>
                  <a:lnTo>
                    <a:pt x="6347015" y="8195183"/>
                  </a:lnTo>
                  <a:lnTo>
                    <a:pt x="6347015" y="0"/>
                  </a:lnTo>
                  <a:lnTo>
                    <a:pt x="0" y="0"/>
                  </a:lnTo>
                  <a:close/>
                </a:path>
                <a:path w="6347459" h="9366250">
                  <a:moveTo>
                    <a:pt x="5553646" y="9365881"/>
                  </a:moveTo>
                  <a:lnTo>
                    <a:pt x="5759005" y="8235060"/>
                  </a:lnTo>
                  <a:lnTo>
                    <a:pt x="5776626" y="8268546"/>
                  </a:lnTo>
                  <a:lnTo>
                    <a:pt x="5797684" y="8297176"/>
                  </a:lnTo>
                  <a:lnTo>
                    <a:pt x="5849783" y="8339582"/>
                  </a:lnTo>
                  <a:lnTo>
                    <a:pt x="5914650" y="8361713"/>
                  </a:lnTo>
                  <a:lnTo>
                    <a:pt x="5951667" y="8364998"/>
                  </a:lnTo>
                  <a:lnTo>
                    <a:pt x="5991630" y="8363001"/>
                  </a:lnTo>
                  <a:lnTo>
                    <a:pt x="6034459" y="8355652"/>
                  </a:lnTo>
                  <a:lnTo>
                    <a:pt x="6080070" y="8342879"/>
                  </a:lnTo>
                  <a:lnTo>
                    <a:pt x="6128383" y="8324612"/>
                  </a:lnTo>
                  <a:lnTo>
                    <a:pt x="6179316" y="8300779"/>
                  </a:lnTo>
                  <a:lnTo>
                    <a:pt x="6232787" y="8271311"/>
                  </a:lnTo>
                  <a:lnTo>
                    <a:pt x="6288714" y="8236136"/>
                  </a:lnTo>
                  <a:lnTo>
                    <a:pt x="6347015"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627631" y="1018031"/>
              <a:ext cx="4172712" cy="589787"/>
            </a:xfrm>
            <a:prstGeom prst="rect">
              <a:avLst/>
            </a:prstGeom>
          </p:spPr>
        </p:pic>
        <p:sp>
          <p:nvSpPr>
            <p:cNvPr id="9" name="object 9"/>
            <p:cNvSpPr/>
            <p:nvPr/>
          </p:nvSpPr>
          <p:spPr>
            <a:xfrm>
              <a:off x="1584325" y="974851"/>
              <a:ext cx="4107815" cy="525145"/>
            </a:xfrm>
            <a:custGeom>
              <a:avLst/>
              <a:gdLst/>
              <a:ahLst/>
              <a:cxnLst/>
              <a:rect l="l" t="t" r="r" b="b"/>
              <a:pathLst>
                <a:path w="4107815" h="525144">
                  <a:moveTo>
                    <a:pt x="4020439" y="0"/>
                  </a:moveTo>
                  <a:lnTo>
                    <a:pt x="87502" y="0"/>
                  </a:ln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584325" y="974851"/>
              <a:ext cx="4107815" cy="525145"/>
            </a:xfrm>
            <a:custGeom>
              <a:avLst/>
              <a:gdLst/>
              <a:ahLst/>
              <a:cxnLst/>
              <a:rect l="l" t="t" r="r" b="b"/>
              <a:pathLst>
                <a:path w="4107815" h="525144">
                  <a:moveTo>
                    <a:pt x="87502" y="0"/>
                  </a:moveTo>
                  <a:lnTo>
                    <a:pt x="53417" y="6865"/>
                  </a:lnTo>
                  <a:lnTo>
                    <a:pt x="25606" y="25590"/>
                  </a:lnTo>
                  <a:lnTo>
                    <a:pt x="6867" y="53363"/>
                  </a:lnTo>
                  <a:lnTo>
                    <a:pt x="0" y="87375"/>
                  </a:lnTo>
                  <a:lnTo>
                    <a:pt x="0" y="437260"/>
                  </a:lnTo>
                  <a:lnTo>
                    <a:pt x="6867" y="471273"/>
                  </a:lnTo>
                  <a:lnTo>
                    <a:pt x="25606" y="499046"/>
                  </a:lnTo>
                  <a:lnTo>
                    <a:pt x="53417" y="517771"/>
                  </a:lnTo>
                  <a:lnTo>
                    <a:pt x="87502"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819526" y="1048257"/>
            <a:ext cx="163893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INDEPENDENT</a:t>
            </a:r>
            <a:r>
              <a:rPr sz="1400" b="1" spc="-60" dirty="0">
                <a:solidFill>
                  <a:srgbClr val="1E1B5D"/>
                </a:solidFill>
                <a:latin typeface="Calibri"/>
                <a:cs typeface="Calibri"/>
              </a:rPr>
              <a:t> </a:t>
            </a:r>
            <a:r>
              <a:rPr sz="1400" b="1" spc="-5" dirty="0">
                <a:solidFill>
                  <a:srgbClr val="1E1B5D"/>
                </a:solidFill>
                <a:latin typeface="Calibri"/>
                <a:cs typeface="Calibri"/>
              </a:rPr>
              <a:t>LIVING</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028360538"/>
              </p:ext>
            </p:extLst>
          </p:nvPr>
        </p:nvGraphicFramePr>
        <p:xfrm>
          <a:off x="851865" y="1612901"/>
          <a:ext cx="5974385" cy="8067992"/>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625645">
                  <a:extLst>
                    <a:ext uri="{9D8B030D-6E8A-4147-A177-3AD203B41FA5}">
                      <a16:colId xmlns:a16="http://schemas.microsoft.com/office/drawing/2014/main" val="20001"/>
                    </a:ext>
                  </a:extLst>
                </a:gridCol>
              </a:tblGrid>
              <a:tr h="609599">
                <a:tc>
                  <a:txBody>
                    <a:bodyPr/>
                    <a:lstStyle/>
                    <a:p>
                      <a:pPr>
                        <a:lnSpc>
                          <a:spcPct val="100000"/>
                        </a:lnSpc>
                        <a:spcBef>
                          <a:spcPts val="5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45"/>
                        </a:spcBef>
                      </a:pPr>
                      <a:endParaRPr sz="1400" dirty="0">
                        <a:latin typeface="Times New Roman"/>
                        <a:cs typeface="Times New Roman"/>
                      </a:endParaRPr>
                    </a:p>
                    <a:p>
                      <a:pPr marL="73660">
                        <a:lnSpc>
                          <a:spcPct val="100000"/>
                        </a:lnSpc>
                        <a:spcBef>
                          <a:spcPts val="5"/>
                        </a:spcBef>
                      </a:pPr>
                      <a:r>
                        <a:rPr lang="en-GB" sz="1400" spc="-20" dirty="0" smtClean="0">
                          <a:latin typeface="Calibri"/>
                          <a:cs typeface="Calibri"/>
                        </a:rPr>
                        <a:t>Open</a:t>
                      </a:r>
                      <a:r>
                        <a:rPr lang="en-GB" sz="1400" spc="-20" baseline="0" dirty="0" smtClean="0">
                          <a:latin typeface="Calibri"/>
                          <a:cs typeface="Calibri"/>
                        </a:rPr>
                        <a:t> Awards</a:t>
                      </a:r>
                      <a:endParaRPr lang="en-GB" sz="1400" spc="-15" dirty="0" smtClean="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60020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60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r>
                        <a:rPr lang="en-GB" sz="1200" dirty="0" smtClean="0">
                          <a:solidFill>
                            <a:schemeClr val="tx1"/>
                          </a:solidFill>
                          <a:effectLst/>
                          <a:latin typeface="+mj-lt"/>
                          <a:ea typeface="+mn-ea"/>
                          <a:cs typeface="American Typewriter"/>
                        </a:rPr>
                        <a:t>Entry 3 Independent Living – Looking after yourself and your home </a:t>
                      </a:r>
                    </a:p>
                    <a:p>
                      <a:pPr>
                        <a:lnSpc>
                          <a:spcPct val="100000"/>
                        </a:lnSpc>
                      </a:pPr>
                      <a:r>
                        <a:rPr lang="en-GB" sz="1200" dirty="0" smtClean="0">
                          <a:solidFill>
                            <a:schemeClr val="tx1"/>
                          </a:solidFill>
                          <a:effectLst/>
                          <a:latin typeface="+mn-lt"/>
                          <a:ea typeface="+mn-ea"/>
                          <a:cs typeface="+mn-cs"/>
                        </a:rPr>
                        <a:t>This qualification helps students become more independent in the home. There is a particular focus on raising awareness of issues that they may face when embarking upon living an increased independent life and the development of skills to overcome these. The qualifications ensures that you are given the opportunities to access appropriate and relevant education and improve your life chances by developing the necessary skills and abilities. </a:t>
                      </a:r>
                      <a:endParaRPr sz="1200" dirty="0">
                        <a:latin typeface="+mj-lt"/>
                        <a:cs typeface="American Typewriter"/>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76400">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93980" marR="88265" algn="ctr">
                        <a:lnSpc>
                          <a:spcPct val="101800"/>
                        </a:lnSpc>
                      </a:pPr>
                      <a:r>
                        <a:rPr sz="1400" spc="-5" dirty="0" smtClean="0">
                          <a:latin typeface="Calibri"/>
                          <a:cs typeface="Calibri"/>
                        </a:rPr>
                        <a:t>Summary</a:t>
                      </a:r>
                      <a:r>
                        <a:rPr sz="1400" spc="-30" dirty="0" smtClean="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dirty="0">
                        <a:latin typeface="Calibri"/>
                        <a:cs typeface="Calibri"/>
                      </a:endParaRPr>
                    </a:p>
                  </a:txBody>
                  <a:tcPr marL="0" marR="0" marT="0"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FFFFF"/>
                    </a:solidFill>
                  </a:tcPr>
                </a:tc>
                <a:tc>
                  <a:txBody>
                    <a:bodyPr/>
                    <a:lstStyle/>
                    <a:p>
                      <a:pPr algn="l">
                        <a:lnSpc>
                          <a:spcPct val="107000"/>
                        </a:lnSpc>
                        <a:spcAft>
                          <a:spcPts val="800"/>
                        </a:spcAft>
                      </a:pPr>
                      <a:r>
                        <a:rPr lang="en-GB" sz="1200" dirty="0" smtClean="0">
                          <a:effectLst/>
                          <a:latin typeface="+mj-lt"/>
                          <a:ea typeface="Calibri"/>
                          <a:cs typeface="Times New Roman"/>
                        </a:rPr>
                        <a:t>Students </a:t>
                      </a:r>
                      <a:r>
                        <a:rPr lang="en-GB" sz="1200" dirty="0">
                          <a:effectLst/>
                          <a:latin typeface="+mj-lt"/>
                          <a:ea typeface="Calibri"/>
                          <a:cs typeface="Times New Roman"/>
                        </a:rPr>
                        <a:t>will complete a selection of the following units</a:t>
                      </a:r>
                    </a:p>
                    <a:p>
                      <a:pPr marL="342900" lvl="0" indent="-342900" algn="l">
                        <a:lnSpc>
                          <a:spcPct val="107000"/>
                        </a:lnSpc>
                        <a:spcAft>
                          <a:spcPts val="0"/>
                        </a:spcAft>
                        <a:buFont typeface="Symbol"/>
                        <a:buChar char=""/>
                      </a:pPr>
                      <a:r>
                        <a:rPr lang="en-GB" sz="1200" dirty="0">
                          <a:effectLst/>
                          <a:latin typeface="+mj-lt"/>
                          <a:ea typeface="Calibri"/>
                          <a:cs typeface="Times New Roman"/>
                        </a:rPr>
                        <a:t>Looking after yourself and your home</a:t>
                      </a:r>
                    </a:p>
                    <a:p>
                      <a:pPr marL="342900" lvl="0" indent="-342900" algn="l">
                        <a:lnSpc>
                          <a:spcPct val="107000"/>
                        </a:lnSpc>
                        <a:spcAft>
                          <a:spcPts val="0"/>
                        </a:spcAft>
                        <a:buFont typeface="Symbol"/>
                        <a:buChar char=""/>
                      </a:pPr>
                      <a:r>
                        <a:rPr lang="en-GB" sz="1200" dirty="0">
                          <a:effectLst/>
                          <a:latin typeface="+mj-lt"/>
                          <a:ea typeface="Calibri"/>
                          <a:cs typeface="Times New Roman"/>
                        </a:rPr>
                        <a:t>Food and Drink Preparation </a:t>
                      </a:r>
                    </a:p>
                    <a:p>
                      <a:pPr marL="342900" lvl="0" indent="-342900" algn="l">
                        <a:lnSpc>
                          <a:spcPct val="107000"/>
                        </a:lnSpc>
                        <a:spcAft>
                          <a:spcPts val="0"/>
                        </a:spcAft>
                        <a:buFont typeface="Symbol"/>
                        <a:buChar char=""/>
                      </a:pPr>
                      <a:r>
                        <a:rPr lang="en-GB" sz="1200" dirty="0">
                          <a:effectLst/>
                          <a:latin typeface="+mj-lt"/>
                          <a:ea typeface="Calibri"/>
                          <a:cs typeface="Times New Roman"/>
                        </a:rPr>
                        <a:t>Household Cleaning </a:t>
                      </a:r>
                    </a:p>
                    <a:p>
                      <a:pPr marL="342900" lvl="0" indent="-342900" algn="l">
                        <a:lnSpc>
                          <a:spcPct val="107000"/>
                        </a:lnSpc>
                        <a:spcAft>
                          <a:spcPts val="0"/>
                        </a:spcAft>
                        <a:buFont typeface="Symbol"/>
                        <a:buChar char=""/>
                      </a:pPr>
                      <a:r>
                        <a:rPr lang="en-GB" sz="1200" dirty="0">
                          <a:effectLst/>
                          <a:latin typeface="+mj-lt"/>
                          <a:ea typeface="Calibri"/>
                          <a:cs typeface="Times New Roman"/>
                        </a:rPr>
                        <a:t>Personal Health</a:t>
                      </a:r>
                    </a:p>
                    <a:p>
                      <a:pPr marL="342900" lvl="0" indent="-342900" algn="l">
                        <a:lnSpc>
                          <a:spcPct val="107000"/>
                        </a:lnSpc>
                        <a:spcAft>
                          <a:spcPts val="0"/>
                        </a:spcAft>
                        <a:buFont typeface="Symbol"/>
                        <a:buChar char=""/>
                      </a:pPr>
                      <a:r>
                        <a:rPr lang="en-GB" sz="1200" dirty="0">
                          <a:effectLst/>
                          <a:latin typeface="+mj-lt"/>
                          <a:ea typeface="Calibri"/>
                          <a:cs typeface="Times New Roman"/>
                        </a:rPr>
                        <a:t>Personal Safety</a:t>
                      </a:r>
                    </a:p>
                    <a:p>
                      <a:pPr marL="342900" lvl="0" indent="-342900" algn="l">
                        <a:lnSpc>
                          <a:spcPct val="107000"/>
                        </a:lnSpc>
                        <a:spcAft>
                          <a:spcPts val="800"/>
                        </a:spcAft>
                        <a:buFont typeface="Symbol"/>
                        <a:buChar char=""/>
                      </a:pPr>
                      <a:r>
                        <a:rPr lang="en-GB" sz="1200" dirty="0">
                          <a:effectLst/>
                          <a:latin typeface="+mj-lt"/>
                          <a:ea typeface="Calibri"/>
                          <a:cs typeface="Times New Roman"/>
                        </a:rPr>
                        <a:t>Accessing Health Services</a:t>
                      </a:r>
                    </a:p>
                  </a:txBody>
                  <a:tcPr marL="114300" marR="114300" marT="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69925">
                <a:tc>
                  <a:txBody>
                    <a:bodyPr/>
                    <a:lstStyle/>
                    <a:p>
                      <a:pPr>
                        <a:lnSpc>
                          <a:spcPct val="100000"/>
                        </a:lnSpc>
                        <a:spcBef>
                          <a:spcPts val="15"/>
                        </a:spcBef>
                      </a:pPr>
                      <a:endParaRPr sz="1500">
                        <a:latin typeface="Times New Roman"/>
                        <a:cs typeface="Times New Roman"/>
                      </a:endParaRPr>
                    </a:p>
                    <a:p>
                      <a:pPr algn="ctr">
                        <a:lnSpc>
                          <a:spcPct val="100000"/>
                        </a:lnSpc>
                      </a:pPr>
                      <a:r>
                        <a:rPr sz="1400" spc="-5" dirty="0">
                          <a:latin typeface="Calibri"/>
                          <a:cs typeface="Calibri"/>
                        </a:rPr>
                        <a:t>Assessment</a:t>
                      </a:r>
                      <a:endParaRPr sz="1400">
                        <a:latin typeface="Calibri"/>
                        <a:cs typeface="Calibri"/>
                      </a:endParaRPr>
                    </a:p>
                  </a:txBody>
                  <a:tcPr marL="0" marR="0" marT="1905"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FFFFFF"/>
                    </a:solidFill>
                  </a:tcPr>
                </a:tc>
                <a:tc>
                  <a:txBody>
                    <a:bodyPr/>
                    <a:lstStyle/>
                    <a:p>
                      <a:pPr algn="l">
                        <a:lnSpc>
                          <a:spcPct val="107000"/>
                        </a:lnSpc>
                        <a:spcAft>
                          <a:spcPts val="800"/>
                        </a:spcAft>
                      </a:pPr>
                      <a:r>
                        <a:rPr lang="en-GB" sz="1100" dirty="0">
                          <a:effectLst/>
                          <a:latin typeface="+mj-lt"/>
                          <a:ea typeface="Calibri"/>
                          <a:cs typeface="Times New Roman"/>
                        </a:rPr>
                        <a:t>Learners will be required to complete a portfolio of evidence set and marked by the education provider and externally quality assured by Open Awards. Candidates must provide sufficient evidence that they have the required knowledge, skills and understanding </a:t>
                      </a:r>
                      <a:r>
                        <a:rPr lang="en-GB" sz="1100" dirty="0">
                          <a:effectLst/>
                          <a:latin typeface="Calibri"/>
                          <a:ea typeface="Calibri"/>
                          <a:cs typeface="Times New Roman"/>
                        </a:rPr>
                        <a:t>of the assessment criteria and that it is their own work. </a:t>
                      </a:r>
                    </a:p>
                    <a:p>
                      <a:pPr marL="342900" lvl="0" indent="-342900" algn="l">
                        <a:lnSpc>
                          <a:spcPct val="107000"/>
                        </a:lnSpc>
                        <a:spcAft>
                          <a:spcPts val="0"/>
                        </a:spcAft>
                        <a:buFont typeface="Symbol"/>
                        <a:buChar char=""/>
                      </a:pPr>
                      <a:r>
                        <a:rPr lang="en-GB" sz="1100" dirty="0">
                          <a:effectLst/>
                          <a:latin typeface="Calibri"/>
                          <a:ea typeface="Calibri"/>
                          <a:cs typeface="Times New Roman"/>
                        </a:rPr>
                        <a:t>Types of evidence could include</a:t>
                      </a:r>
                    </a:p>
                    <a:p>
                      <a:pPr marL="342900" lvl="0" indent="-342900" algn="l">
                        <a:lnSpc>
                          <a:spcPct val="107000"/>
                        </a:lnSpc>
                        <a:spcAft>
                          <a:spcPts val="0"/>
                        </a:spcAft>
                        <a:buFont typeface="Symbol"/>
                        <a:buChar char=""/>
                      </a:pPr>
                      <a:r>
                        <a:rPr lang="en-GB" sz="1100" dirty="0">
                          <a:effectLst/>
                          <a:latin typeface="Calibri"/>
                          <a:ea typeface="Calibri"/>
                          <a:cs typeface="Times New Roman"/>
                        </a:rPr>
                        <a:t>Observation of performance </a:t>
                      </a:r>
                    </a:p>
                    <a:p>
                      <a:pPr marL="342900" lvl="0" indent="-342900" algn="l">
                        <a:lnSpc>
                          <a:spcPct val="107000"/>
                        </a:lnSpc>
                        <a:spcAft>
                          <a:spcPts val="0"/>
                        </a:spcAft>
                        <a:buFont typeface="Symbol"/>
                        <a:buChar char=""/>
                      </a:pPr>
                      <a:r>
                        <a:rPr lang="en-GB" sz="1100" dirty="0">
                          <a:effectLst/>
                          <a:latin typeface="Calibri"/>
                          <a:ea typeface="Calibri"/>
                          <a:cs typeface="Times New Roman"/>
                        </a:rPr>
                        <a:t>Questioning </a:t>
                      </a:r>
                    </a:p>
                    <a:p>
                      <a:pPr marL="342900" lvl="0" indent="-342900" algn="l">
                        <a:lnSpc>
                          <a:spcPct val="107000"/>
                        </a:lnSpc>
                        <a:spcAft>
                          <a:spcPts val="0"/>
                        </a:spcAft>
                        <a:buFont typeface="Symbol"/>
                        <a:buChar char=""/>
                      </a:pPr>
                      <a:r>
                        <a:rPr lang="en-GB" sz="1100" dirty="0">
                          <a:effectLst/>
                          <a:latin typeface="Calibri"/>
                          <a:ea typeface="Calibri"/>
                          <a:cs typeface="Times New Roman"/>
                        </a:rPr>
                        <a:t>Practical Activities </a:t>
                      </a:r>
                    </a:p>
                    <a:p>
                      <a:pPr marL="342900" lvl="0" indent="-342900" algn="l">
                        <a:lnSpc>
                          <a:spcPct val="107000"/>
                        </a:lnSpc>
                        <a:spcAft>
                          <a:spcPts val="0"/>
                        </a:spcAft>
                        <a:buFont typeface="Symbol"/>
                        <a:buChar char=""/>
                      </a:pPr>
                      <a:r>
                        <a:rPr lang="en-GB" sz="1100" dirty="0">
                          <a:effectLst/>
                          <a:latin typeface="Calibri"/>
                          <a:ea typeface="Calibri"/>
                          <a:cs typeface="Times New Roman"/>
                        </a:rPr>
                        <a:t>Photographs or videos </a:t>
                      </a:r>
                    </a:p>
                    <a:p>
                      <a:pPr marL="342900" lvl="0" indent="-342900" algn="l">
                        <a:lnSpc>
                          <a:spcPct val="107000"/>
                        </a:lnSpc>
                        <a:spcAft>
                          <a:spcPts val="0"/>
                        </a:spcAft>
                        <a:buFont typeface="Symbol"/>
                        <a:buChar char=""/>
                      </a:pPr>
                      <a:r>
                        <a:rPr lang="en-GB" sz="1100" dirty="0">
                          <a:effectLst/>
                          <a:latin typeface="Calibri"/>
                          <a:ea typeface="Calibri"/>
                          <a:cs typeface="Times New Roman"/>
                        </a:rPr>
                        <a:t>Personal statements </a:t>
                      </a:r>
                    </a:p>
                    <a:p>
                      <a:pPr marL="342900" lvl="0" indent="-342900" algn="l">
                        <a:lnSpc>
                          <a:spcPct val="107000"/>
                        </a:lnSpc>
                        <a:spcAft>
                          <a:spcPts val="0"/>
                        </a:spcAft>
                        <a:buFont typeface="Symbol"/>
                        <a:buChar char=""/>
                      </a:pPr>
                      <a:r>
                        <a:rPr lang="en-GB" sz="1100" dirty="0">
                          <a:effectLst/>
                          <a:latin typeface="Calibri"/>
                          <a:ea typeface="Calibri"/>
                          <a:cs typeface="Times New Roman"/>
                        </a:rPr>
                        <a:t>Project work </a:t>
                      </a:r>
                    </a:p>
                    <a:p>
                      <a:pPr marL="342900" lvl="0" indent="-342900" algn="l">
                        <a:lnSpc>
                          <a:spcPct val="107000"/>
                        </a:lnSpc>
                        <a:spcAft>
                          <a:spcPts val="0"/>
                        </a:spcAft>
                        <a:buFont typeface="Symbol"/>
                        <a:buChar char=""/>
                      </a:pPr>
                      <a:r>
                        <a:rPr lang="en-GB" sz="1100" dirty="0">
                          <a:effectLst/>
                          <a:latin typeface="Calibri"/>
                          <a:ea typeface="Calibri"/>
                          <a:cs typeface="Times New Roman"/>
                        </a:rPr>
                        <a:t>Witness testimonies </a:t>
                      </a:r>
                    </a:p>
                    <a:p>
                      <a:pPr marL="342900" lvl="0" indent="-342900" algn="l">
                        <a:lnSpc>
                          <a:spcPct val="107000"/>
                        </a:lnSpc>
                        <a:spcAft>
                          <a:spcPts val="800"/>
                        </a:spcAft>
                        <a:buFont typeface="Symbol"/>
                        <a:buChar char=""/>
                      </a:pPr>
                      <a:r>
                        <a:rPr lang="en-GB" sz="1100" dirty="0">
                          <a:effectLst/>
                          <a:latin typeface="Calibri"/>
                          <a:ea typeface="Calibri"/>
                          <a:cs typeface="Times New Roman"/>
                        </a:rPr>
                        <a:t>Group discussion </a:t>
                      </a:r>
                      <a:endParaRPr lang="en-GB" sz="1100" dirty="0" smtClean="0">
                        <a:effectLst/>
                        <a:latin typeface="Calibri"/>
                        <a:ea typeface="Calibri"/>
                        <a:cs typeface="Times New Roman"/>
                      </a:endParaRPr>
                    </a:p>
                    <a:p>
                      <a:pPr marL="0" lvl="0" indent="0" algn="l">
                        <a:lnSpc>
                          <a:spcPct val="107000"/>
                        </a:lnSpc>
                        <a:spcAft>
                          <a:spcPts val="800"/>
                        </a:spcAft>
                        <a:buFont typeface="Symbol"/>
                        <a:buNone/>
                      </a:pPr>
                      <a:endParaRPr lang="en-GB" sz="1100" dirty="0">
                        <a:effectLst/>
                        <a:latin typeface="Calibri"/>
                        <a:ea typeface="Calibri"/>
                        <a:cs typeface="Times New Roman"/>
                      </a:endParaRPr>
                    </a:p>
                  </a:txBody>
                  <a:tcPr marL="114300" marR="114300" marT="0" marB="0">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spcBef>
                          <a:spcPts val="30"/>
                        </a:spcBef>
                      </a:pPr>
                      <a:endParaRPr sz="1350">
                        <a:latin typeface="Times New Roman"/>
                        <a:cs typeface="Times New Roman"/>
                      </a:endParaRPr>
                    </a:p>
                    <a:p>
                      <a:pPr algn="ctr">
                        <a:lnSpc>
                          <a:spcPct val="100000"/>
                        </a:lnSpc>
                      </a:pPr>
                      <a:r>
                        <a:rPr sz="1400" spc="-5" dirty="0">
                          <a:latin typeface="Calibri"/>
                          <a:cs typeface="Calibri"/>
                        </a:rPr>
                        <a:t>Further</a:t>
                      </a:r>
                      <a:r>
                        <a:rPr sz="1400" spc="-35" dirty="0">
                          <a:latin typeface="Calibri"/>
                          <a:cs typeface="Calibri"/>
                        </a:rPr>
                        <a:t> </a:t>
                      </a:r>
                      <a:r>
                        <a:rPr sz="1400" spc="-10" dirty="0">
                          <a:latin typeface="Calibri"/>
                          <a:cs typeface="Calibri"/>
                        </a:rPr>
                        <a:t>infor-</a:t>
                      </a:r>
                      <a:endParaRPr sz="1400">
                        <a:latin typeface="Calibri"/>
                        <a:cs typeface="Calibri"/>
                      </a:endParaRPr>
                    </a:p>
                    <a:p>
                      <a:pPr algn="ctr">
                        <a:lnSpc>
                          <a:spcPct val="100000"/>
                        </a:lnSpc>
                        <a:spcBef>
                          <a:spcPts val="30"/>
                        </a:spcBef>
                      </a:pPr>
                      <a:r>
                        <a:rPr sz="1400" spc="-10" dirty="0">
                          <a:latin typeface="Calibri"/>
                          <a:cs typeface="Calibri"/>
                        </a:rPr>
                        <a:t>mation</a:t>
                      </a:r>
                      <a:endParaRPr sz="1400">
                        <a:latin typeface="Calibri"/>
                        <a:cs typeface="Calibri"/>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68580">
                        <a:lnSpc>
                          <a:spcPct val="101600"/>
                        </a:lnSpc>
                        <a:spcBef>
                          <a:spcPts val="705"/>
                        </a:spcBef>
                      </a:pPr>
                      <a:r>
                        <a:rPr lang="en-GB" sz="1400" dirty="0" smtClean="0">
                          <a:solidFill>
                            <a:schemeClr val="tx1"/>
                          </a:solidFill>
                          <a:effectLst/>
                          <a:latin typeface="+mn-lt"/>
                          <a:ea typeface="+mn-ea"/>
                          <a:cs typeface="+mn-cs"/>
                        </a:rPr>
                        <a:t>If you have any queries concerning this subject or qualification please contact Mrs Lightfoot</a:t>
                      </a:r>
                      <a:r>
                        <a:rPr lang="en-GB" sz="1400" dirty="0" smtClean="0">
                          <a:effectLst/>
                        </a:rPr>
                        <a:t> </a:t>
                      </a:r>
                      <a:endParaRPr sz="1400" dirty="0">
                        <a:latin typeface="Calibri"/>
                        <a:cs typeface="Calibri"/>
                      </a:endParaRPr>
                    </a:p>
                  </a:txBody>
                  <a:tcPr marL="0" marR="0" marT="89535" marB="0">
                    <a:lnL w="19050">
                      <a:solidFill>
                        <a:srgbClr val="000000"/>
                      </a:solidFill>
                      <a:prstDash val="solid"/>
                    </a:lnL>
                    <a:lnR w="19050">
                      <a:solidFill>
                        <a:srgbClr val="000000"/>
                      </a:solidFill>
                      <a:prstDash val="solid"/>
                    </a:lnR>
                    <a:lnT w="19050" cap="flat" cmpd="sng" algn="ctr">
                      <a:solidFill>
                        <a:srgbClr val="000000"/>
                      </a:solidFill>
                      <a:prstDash val="solid"/>
                      <a:round/>
                      <a:headEnd type="none" w="med" len="med"/>
                      <a:tailEnd type="none" w="med" len="med"/>
                    </a:lnT>
                    <a:lnB w="19050">
                      <a:solidFill>
                        <a:srgbClr val="000000"/>
                      </a:solidFill>
                      <a:prstDash val="solid"/>
                    </a:lnB>
                    <a:solidFill>
                      <a:srgbClr val="FFFFFF"/>
                    </a:solidFill>
                  </a:tcPr>
                </a:tc>
                <a:extLst>
                  <a:ext uri="{0D108BD9-81ED-4DB2-BD59-A6C34878D82A}">
                    <a16:rowId xmlns:a16="http://schemas.microsoft.com/office/drawing/2014/main" val="10004"/>
                  </a:ext>
                </a:extLst>
              </a:tr>
              <a:tr h="350697">
                <a:tc>
                  <a:txBody>
                    <a:bodyPr/>
                    <a:lstStyle/>
                    <a:p>
                      <a:pPr>
                        <a:lnSpc>
                          <a:spcPct val="100000"/>
                        </a:lnSpc>
                        <a:spcBef>
                          <a:spcPts val="55"/>
                        </a:spcBef>
                      </a:pPr>
                      <a:endParaRPr sz="1450">
                        <a:latin typeface="Times New Roman"/>
                        <a:cs typeface="Times New Roman"/>
                      </a:endParaRPr>
                    </a:p>
                    <a:p>
                      <a:pPr marL="635"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5"/>
                        </a:spcBef>
                      </a:pPr>
                      <a:r>
                        <a:rPr lang="en-GB" sz="1400" u="sng" dirty="0" smtClean="0">
                          <a:solidFill>
                            <a:schemeClr val="tx1"/>
                          </a:solidFill>
                          <a:effectLst/>
                          <a:latin typeface="+mn-lt"/>
                          <a:ea typeface="+mn-ea"/>
                          <a:cs typeface="+mn-cs"/>
                          <a:hlinkClick r:id="rId3"/>
                        </a:rPr>
                        <a:t>www.openawards.org.uk</a:t>
                      </a:r>
                      <a:r>
                        <a:rPr lang="en-GB" sz="1400" dirty="0" smtClean="0">
                          <a:solidFill>
                            <a:schemeClr val="tx1"/>
                          </a:solidFill>
                          <a:effectLst/>
                          <a:latin typeface="+mn-lt"/>
                          <a:ea typeface="+mn-ea"/>
                          <a:cs typeface="+mn-cs"/>
                        </a:rPr>
                        <a:t> </a:t>
                      </a:r>
                      <a:endParaRPr sz="1400" dirty="0">
                        <a:latin typeface="Times New Roman"/>
                        <a:cs typeface="Times New Roman"/>
                      </a:endParaRPr>
                    </a:p>
                  </a:txBody>
                  <a:tcPr marL="0" marR="0" marT="698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2622930" y="1034540"/>
            <a:ext cx="2907920" cy="228268"/>
          </a:xfrm>
          <a:prstGeom prst="rect">
            <a:avLst/>
          </a:prstGeom>
        </p:spPr>
        <p:txBody>
          <a:bodyPr vert="horz" wrap="square" lIns="0" tIns="12700" rIns="0" bIns="0" rtlCol="0">
            <a:spAutoFit/>
          </a:bodyPr>
          <a:lstStyle/>
          <a:p>
            <a:pPr marL="12700">
              <a:lnSpc>
                <a:spcPct val="100000"/>
              </a:lnSpc>
              <a:spcBef>
                <a:spcPts val="100"/>
              </a:spcBef>
            </a:pPr>
            <a:r>
              <a:rPr lang="en-GB" sz="1400" b="1" spc="-5" dirty="0" smtClean="0">
                <a:solidFill>
                  <a:srgbClr val="1E1B5D"/>
                </a:solidFill>
                <a:latin typeface="Calibri"/>
                <a:cs typeface="Calibri"/>
              </a:rPr>
              <a:t>TRAVELING INDEPENDENTLY</a:t>
            </a:r>
            <a:endParaRPr sz="1400" dirty="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154660088"/>
              </p:ext>
            </p:extLst>
          </p:nvPr>
        </p:nvGraphicFramePr>
        <p:xfrm>
          <a:off x="793381" y="1849500"/>
          <a:ext cx="5859780" cy="7877175"/>
        </p:xfrm>
        <a:graphic>
          <a:graphicData uri="http://schemas.openxmlformats.org/drawingml/2006/table">
            <a:tbl>
              <a:tblPr firstRow="1" bandRow="1">
                <a:tableStyleId>{2D5ABB26-0587-4C30-8999-92F81FD0307C}</a:tableStyleId>
              </a:tblPr>
              <a:tblGrid>
                <a:gridCol w="1348740">
                  <a:extLst>
                    <a:ext uri="{9D8B030D-6E8A-4147-A177-3AD203B41FA5}">
                      <a16:colId xmlns:a16="http://schemas.microsoft.com/office/drawing/2014/main" val="20000"/>
                    </a:ext>
                  </a:extLst>
                </a:gridCol>
                <a:gridCol w="4511040">
                  <a:extLst>
                    <a:ext uri="{9D8B030D-6E8A-4147-A177-3AD203B41FA5}">
                      <a16:colId xmlns:a16="http://schemas.microsoft.com/office/drawing/2014/main" val="20001"/>
                    </a:ext>
                  </a:extLst>
                </a:gridCol>
              </a:tblGrid>
              <a:tr h="647700">
                <a:tc>
                  <a:txBody>
                    <a:bodyPr/>
                    <a:lstStyle/>
                    <a:p>
                      <a:pPr>
                        <a:lnSpc>
                          <a:spcPct val="100000"/>
                        </a:lnSpc>
                        <a:spcBef>
                          <a:spcPts val="40"/>
                        </a:spcBef>
                      </a:pPr>
                      <a:endParaRPr sz="1500">
                        <a:latin typeface="Times New Roman"/>
                        <a:cs typeface="Times New Roman"/>
                      </a:endParaRPr>
                    </a:p>
                    <a:p>
                      <a:pPr algn="ctr">
                        <a:lnSpc>
                          <a:spcPct val="100000"/>
                        </a:lnSpc>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35"/>
                        </a:spcBef>
                      </a:pPr>
                      <a:endParaRPr sz="1400" dirty="0">
                        <a:latin typeface="Times New Roman"/>
                        <a:cs typeface="Times New Roman"/>
                      </a:endParaRPr>
                    </a:p>
                    <a:p>
                      <a:pPr marL="73025">
                        <a:lnSpc>
                          <a:spcPct val="100000"/>
                        </a:lnSpc>
                        <a:spcBef>
                          <a:spcPts val="5"/>
                        </a:spcBef>
                      </a:pPr>
                      <a:r>
                        <a:rPr lang="en-GB" sz="1400" spc="-15" dirty="0" smtClean="0">
                          <a:latin typeface="Calibri"/>
                          <a:cs typeface="Calibri"/>
                        </a:rPr>
                        <a:t>Open</a:t>
                      </a:r>
                      <a:r>
                        <a:rPr lang="en-GB" sz="1400" spc="-15" baseline="0" dirty="0" smtClean="0">
                          <a:latin typeface="Calibri"/>
                          <a:cs typeface="Calibri"/>
                        </a:rPr>
                        <a:t> Awards</a:t>
                      </a:r>
                      <a:endParaRPr sz="1400" dirty="0">
                        <a:latin typeface="Calibri"/>
                        <a:cs typeface="Calibri"/>
                      </a:endParaRPr>
                    </a:p>
                  </a:txBody>
                  <a:tcPr marL="0" marR="0" marT="44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15144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gn="ctr">
                        <a:lnSpc>
                          <a:spcPct val="100000"/>
                        </a:lnSpc>
                        <a:spcBef>
                          <a:spcPts val="105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marL="73025" marR="68580" algn="just">
                        <a:lnSpc>
                          <a:spcPct val="102000"/>
                        </a:lnSpc>
                        <a:spcBef>
                          <a:spcPts val="850"/>
                        </a:spcBef>
                      </a:pPr>
                      <a:r>
                        <a:rPr sz="1400" spc="-5" dirty="0">
                          <a:latin typeface="Calibri"/>
                          <a:cs typeface="Calibri"/>
                        </a:rPr>
                        <a:t>This </a:t>
                      </a:r>
                      <a:r>
                        <a:rPr lang="en-GB" sz="1400" spc="-15" dirty="0" smtClean="0">
                          <a:latin typeface="Calibri"/>
                          <a:cs typeface="Calibri"/>
                        </a:rPr>
                        <a:t>Open</a:t>
                      </a:r>
                      <a:r>
                        <a:rPr lang="en-GB" sz="1400" spc="-15" baseline="0" dirty="0" smtClean="0">
                          <a:latin typeface="Calibri"/>
                          <a:cs typeface="Calibri"/>
                        </a:rPr>
                        <a:t> Awards</a:t>
                      </a:r>
                      <a:r>
                        <a:rPr sz="1400" spc="-15" dirty="0" smtClean="0">
                          <a:latin typeface="Calibri"/>
                          <a:cs typeface="Calibri"/>
                        </a:rPr>
                        <a:t>l </a:t>
                      </a:r>
                      <a:r>
                        <a:rPr sz="1400" spc="-5" dirty="0">
                          <a:latin typeface="Calibri"/>
                          <a:cs typeface="Calibri"/>
                        </a:rPr>
                        <a:t>Level </a:t>
                      </a:r>
                      <a:r>
                        <a:rPr sz="1400" dirty="0">
                          <a:latin typeface="Calibri"/>
                          <a:cs typeface="Calibri"/>
                        </a:rPr>
                        <a:t>1 </a:t>
                      </a:r>
                      <a:r>
                        <a:rPr sz="1400" spc="-10" dirty="0">
                          <a:latin typeface="Calibri"/>
                          <a:cs typeface="Calibri"/>
                        </a:rPr>
                        <a:t>Award </a:t>
                      </a:r>
                      <a:r>
                        <a:rPr sz="1400" spc="-5" dirty="0">
                          <a:latin typeface="Calibri"/>
                          <a:cs typeface="Calibri"/>
                        </a:rPr>
                        <a:t>and Certificate </a:t>
                      </a:r>
                      <a:r>
                        <a:rPr sz="1400" dirty="0" smtClean="0">
                          <a:latin typeface="Calibri"/>
                          <a:cs typeface="Calibri"/>
                        </a:rPr>
                        <a:t>in</a:t>
                      </a:r>
                      <a:r>
                        <a:rPr lang="en-GB" sz="1400" baseline="0" dirty="0" smtClean="0">
                          <a:latin typeface="Calibri"/>
                          <a:cs typeface="Calibri"/>
                        </a:rPr>
                        <a:t> travelling independently aims to educate and promote independent travel for the individual.</a:t>
                      </a:r>
                      <a:r>
                        <a:rPr sz="1400" dirty="0" smtClean="0">
                          <a:latin typeface="Calibri"/>
                          <a:cs typeface="Calibri"/>
                        </a:rPr>
                        <a:t> </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298450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050">
                        <a:latin typeface="Times New Roman"/>
                        <a:cs typeface="Times New Roman"/>
                      </a:endParaRPr>
                    </a:p>
                    <a:p>
                      <a:pPr marL="83820" marR="78740" algn="ctr">
                        <a:lnSpc>
                          <a:spcPct val="101699"/>
                        </a:lnSpc>
                      </a:pPr>
                      <a:r>
                        <a:rPr sz="1200" dirty="0">
                          <a:latin typeface="Calibri"/>
                          <a:cs typeface="Calibri"/>
                        </a:rPr>
                        <a:t>Summary </a:t>
                      </a:r>
                      <a:r>
                        <a:rPr sz="1200" spc="-5" dirty="0">
                          <a:latin typeface="Calibri"/>
                          <a:cs typeface="Calibri"/>
                        </a:rPr>
                        <a:t>of </a:t>
                      </a:r>
                      <a:r>
                        <a:rPr sz="1200" dirty="0">
                          <a:latin typeface="Calibri"/>
                          <a:cs typeface="Calibri"/>
                        </a:rPr>
                        <a:t>the </a:t>
                      </a:r>
                      <a:r>
                        <a:rPr sz="1200" spc="5" dirty="0">
                          <a:latin typeface="Calibri"/>
                          <a:cs typeface="Calibri"/>
                        </a:rPr>
                        <a:t> </a:t>
                      </a:r>
                      <a:r>
                        <a:rPr sz="1200" spc="-5" dirty="0">
                          <a:latin typeface="Calibri"/>
                          <a:cs typeface="Calibri"/>
                        </a:rPr>
                        <a:t>topics you will cov- </a:t>
                      </a:r>
                      <a:r>
                        <a:rPr sz="1200" spc="-260" dirty="0">
                          <a:latin typeface="Calibri"/>
                          <a:cs typeface="Calibri"/>
                        </a:rPr>
                        <a:t> </a:t>
                      </a:r>
                      <a:r>
                        <a:rPr sz="1200" dirty="0">
                          <a:latin typeface="Calibri"/>
                          <a:cs typeface="Calibri"/>
                        </a:rPr>
                        <a:t>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25"/>
                        </a:spcBef>
                      </a:pPr>
                      <a:endParaRPr sz="1950" dirty="0">
                        <a:latin typeface="Times New Roman"/>
                        <a:cs typeface="Times New Roman"/>
                      </a:endParaRPr>
                    </a:p>
                    <a:p>
                      <a:pPr marL="73025" marR="129539">
                        <a:lnSpc>
                          <a:spcPct val="102099"/>
                        </a:lnSpc>
                        <a:spcBef>
                          <a:spcPts val="5"/>
                        </a:spcBef>
                      </a:pPr>
                      <a:r>
                        <a:rPr sz="1400" spc="-5" dirty="0">
                          <a:latin typeface="Calibri"/>
                          <a:cs typeface="Calibri"/>
                        </a:rPr>
                        <a:t>Students</a:t>
                      </a:r>
                      <a:r>
                        <a:rPr sz="1400" dirty="0">
                          <a:latin typeface="Calibri"/>
                          <a:cs typeface="Calibri"/>
                        </a:rPr>
                        <a:t> </a:t>
                      </a:r>
                      <a:r>
                        <a:rPr sz="1400" spc="-5" dirty="0">
                          <a:latin typeface="Calibri"/>
                          <a:cs typeface="Calibri"/>
                        </a:rPr>
                        <a:t>work on</a:t>
                      </a:r>
                      <a:r>
                        <a:rPr sz="1400" dirty="0">
                          <a:latin typeface="Calibri"/>
                          <a:cs typeface="Calibri"/>
                        </a:rPr>
                        <a:t> </a:t>
                      </a:r>
                      <a:r>
                        <a:rPr sz="1400" spc="-5" dirty="0">
                          <a:latin typeface="Calibri"/>
                          <a:cs typeface="Calibri"/>
                        </a:rPr>
                        <a:t>the </a:t>
                      </a:r>
                      <a:r>
                        <a:rPr sz="1400" spc="-10" dirty="0">
                          <a:latin typeface="Calibri"/>
                          <a:cs typeface="Calibri"/>
                        </a:rPr>
                        <a:t>completion</a:t>
                      </a:r>
                      <a:r>
                        <a:rPr sz="1400" spc="-5" dirty="0">
                          <a:latin typeface="Calibri"/>
                          <a:cs typeface="Calibri"/>
                        </a:rPr>
                        <a:t> of</a:t>
                      </a:r>
                      <a:r>
                        <a:rPr sz="1400" spc="10" dirty="0">
                          <a:latin typeface="Calibri"/>
                          <a:cs typeface="Calibri"/>
                        </a:rPr>
                        <a:t> </a:t>
                      </a:r>
                      <a:r>
                        <a:rPr sz="1400" spc="-5" dirty="0">
                          <a:latin typeface="Calibri"/>
                          <a:cs typeface="Calibri"/>
                        </a:rPr>
                        <a:t>particular</a:t>
                      </a:r>
                      <a:r>
                        <a:rPr sz="1400" spc="5" dirty="0">
                          <a:latin typeface="Calibri"/>
                          <a:cs typeface="Calibri"/>
                        </a:rPr>
                        <a:t> </a:t>
                      </a:r>
                      <a:r>
                        <a:rPr sz="1400" spc="-5" dirty="0">
                          <a:latin typeface="Calibri"/>
                          <a:cs typeface="Calibri"/>
                        </a:rPr>
                        <a:t>units,</a:t>
                      </a:r>
                      <a:r>
                        <a:rPr sz="1400" dirty="0">
                          <a:latin typeface="Calibri"/>
                          <a:cs typeface="Calibri"/>
                        </a:rPr>
                        <a:t> </a:t>
                      </a:r>
                      <a:r>
                        <a:rPr sz="1400" spc="-10" dirty="0">
                          <a:latin typeface="Calibri"/>
                          <a:cs typeface="Calibri"/>
                        </a:rPr>
                        <a:t>for</a:t>
                      </a:r>
                      <a:r>
                        <a:rPr sz="1400" spc="5" dirty="0">
                          <a:latin typeface="Calibri"/>
                          <a:cs typeface="Calibri"/>
                        </a:rPr>
                        <a:t> </a:t>
                      </a:r>
                      <a:r>
                        <a:rPr sz="1400" spc="-5" dirty="0">
                          <a:latin typeface="Calibri"/>
                          <a:cs typeface="Calibri"/>
                        </a:rPr>
                        <a:t>the </a:t>
                      </a:r>
                      <a:r>
                        <a:rPr sz="1400" spc="-305" dirty="0">
                          <a:latin typeface="Calibri"/>
                          <a:cs typeface="Calibri"/>
                        </a:rPr>
                        <a:t> </a:t>
                      </a:r>
                      <a:r>
                        <a:rPr sz="1400" spc="-10" dirty="0">
                          <a:latin typeface="Calibri"/>
                          <a:cs typeface="Calibri"/>
                        </a:rPr>
                        <a:t>qualification to</a:t>
                      </a:r>
                      <a:r>
                        <a:rPr sz="1400" spc="-5" dirty="0">
                          <a:latin typeface="Calibri"/>
                          <a:cs typeface="Calibri"/>
                        </a:rPr>
                        <a:t> be</a:t>
                      </a:r>
                      <a:r>
                        <a:rPr sz="1400" spc="-10" dirty="0">
                          <a:latin typeface="Calibri"/>
                          <a:cs typeface="Calibri"/>
                        </a:rPr>
                        <a:t> awarded.</a:t>
                      </a:r>
                      <a:r>
                        <a:rPr sz="1400" dirty="0">
                          <a:latin typeface="Calibri"/>
                          <a:cs typeface="Calibri"/>
                        </a:rPr>
                        <a:t> </a:t>
                      </a:r>
                      <a:r>
                        <a:rPr sz="1400" spc="-5" dirty="0">
                          <a:latin typeface="Calibri"/>
                          <a:cs typeface="Calibri"/>
                        </a:rPr>
                        <a:t>These</a:t>
                      </a:r>
                      <a:r>
                        <a:rPr sz="1400" spc="-10" dirty="0">
                          <a:latin typeface="Calibri"/>
                          <a:cs typeface="Calibri"/>
                        </a:rPr>
                        <a:t> </a:t>
                      </a:r>
                      <a:r>
                        <a:rPr sz="1400" spc="-5" dirty="0">
                          <a:latin typeface="Calibri"/>
                          <a:cs typeface="Calibri"/>
                        </a:rPr>
                        <a:t>units</a:t>
                      </a:r>
                      <a:r>
                        <a:rPr sz="1400" dirty="0">
                          <a:latin typeface="Calibri"/>
                          <a:cs typeface="Calibri"/>
                        </a:rPr>
                        <a:t> </a:t>
                      </a:r>
                      <a:r>
                        <a:rPr sz="1400" spc="-5" dirty="0">
                          <a:latin typeface="Calibri"/>
                          <a:cs typeface="Calibri"/>
                        </a:rPr>
                        <a:t>are:-</a:t>
                      </a:r>
                      <a:endParaRPr sz="1400" dirty="0">
                        <a:latin typeface="Calibri"/>
                        <a:cs typeface="Calibri"/>
                      </a:endParaRPr>
                    </a:p>
                    <a:p>
                      <a:pPr>
                        <a:lnSpc>
                          <a:spcPct val="100000"/>
                        </a:lnSpc>
                      </a:pPr>
                      <a:endParaRPr lang="en-GB" sz="1500" dirty="0" smtClean="0">
                        <a:latin typeface="Times New Roman"/>
                        <a:cs typeface="Times New Roman"/>
                      </a:endParaRPr>
                    </a:p>
                    <a:p>
                      <a:pPr>
                        <a:lnSpc>
                          <a:spcPct val="100000"/>
                        </a:lnSpc>
                      </a:pPr>
                      <a:r>
                        <a:rPr lang="en-GB" sz="1500" dirty="0" smtClean="0">
                          <a:latin typeface="Times New Roman"/>
                          <a:cs typeface="Times New Roman"/>
                        </a:rPr>
                        <a:t>Mandatory</a:t>
                      </a:r>
                      <a:r>
                        <a:rPr lang="en-GB" sz="1500" baseline="0" dirty="0" smtClean="0">
                          <a:latin typeface="Times New Roman"/>
                          <a:cs typeface="Times New Roman"/>
                        </a:rPr>
                        <a:t> Module A</a:t>
                      </a:r>
                    </a:p>
                    <a:p>
                      <a:pPr>
                        <a:lnSpc>
                          <a:spcPct val="100000"/>
                        </a:lnSpc>
                      </a:pPr>
                      <a:r>
                        <a:rPr lang="en-GB" sz="1500" baseline="0" dirty="0" smtClean="0">
                          <a:latin typeface="Times New Roman"/>
                          <a:cs typeface="Times New Roman"/>
                        </a:rPr>
                        <a:t>Travel independently on a chosen journey </a:t>
                      </a:r>
                      <a:r>
                        <a:rPr lang="mr-IN" sz="1500" baseline="0" dirty="0" smtClean="0">
                          <a:latin typeface="Times New Roman"/>
                          <a:cs typeface="Times New Roman"/>
                        </a:rPr>
                        <a:t>–</a:t>
                      </a:r>
                      <a:r>
                        <a:rPr lang="en-GB" sz="1500" baseline="0" dirty="0" smtClean="0">
                          <a:latin typeface="Times New Roman"/>
                          <a:cs typeface="Times New Roman"/>
                        </a:rPr>
                        <a:t> 4 credits</a:t>
                      </a:r>
                    </a:p>
                    <a:p>
                      <a:pPr>
                        <a:lnSpc>
                          <a:spcPct val="100000"/>
                        </a:lnSpc>
                      </a:pPr>
                      <a:r>
                        <a:rPr lang="en-GB" sz="1500" baseline="0" dirty="0" smtClean="0">
                          <a:latin typeface="Times New Roman"/>
                          <a:cs typeface="Times New Roman"/>
                        </a:rPr>
                        <a:t>11 B units </a:t>
                      </a:r>
                      <a:r>
                        <a:rPr lang="mr-IN" sz="1500" baseline="0" dirty="0" smtClean="0">
                          <a:latin typeface="Times New Roman"/>
                          <a:cs typeface="Times New Roman"/>
                        </a:rPr>
                        <a:t>–</a:t>
                      </a:r>
                      <a:r>
                        <a:rPr lang="en-GB" sz="1500" baseline="0" dirty="0" smtClean="0">
                          <a:latin typeface="Times New Roman"/>
                          <a:cs typeface="Times New Roman"/>
                        </a:rPr>
                        <a:t> each with different credit values.</a:t>
                      </a:r>
                    </a:p>
                    <a:p>
                      <a:pPr>
                        <a:lnSpc>
                          <a:spcPct val="100000"/>
                        </a:lnSpc>
                      </a:pPr>
                      <a:endParaRPr lang="en-GB" sz="1500" baseline="0" dirty="0" smtClean="0">
                        <a:latin typeface="Times New Roman"/>
                        <a:cs typeface="Times New Roman"/>
                      </a:endParaRPr>
                    </a:p>
                    <a:p>
                      <a:pPr>
                        <a:lnSpc>
                          <a:spcPct val="100000"/>
                        </a:lnSpc>
                      </a:pPr>
                      <a:r>
                        <a:rPr lang="en-GB" sz="1500" baseline="0" dirty="0" smtClean="0">
                          <a:latin typeface="Times New Roman"/>
                          <a:cs typeface="Times New Roman"/>
                        </a:rPr>
                        <a:t>Students must achieve 8 credits for the Award</a:t>
                      </a:r>
                      <a:endParaRPr sz="1500" dirty="0">
                        <a:latin typeface="Times New Roman"/>
                        <a:cs typeface="Times New Roman"/>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400">
                        <a:latin typeface="Times New Roman"/>
                        <a:cs typeface="Times New Roman"/>
                      </a:endParaRPr>
                    </a:p>
                    <a:p>
                      <a:pPr algn="ctr">
                        <a:lnSpc>
                          <a:spcPct val="100000"/>
                        </a:lnSpc>
                        <a:spcBef>
                          <a:spcPts val="5"/>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gn="just">
                        <a:lnSpc>
                          <a:spcPts val="1680"/>
                        </a:lnSpc>
                      </a:pPr>
                      <a:r>
                        <a:rPr lang="en-GB" sz="1400" spc="-5" dirty="0" smtClean="0">
                          <a:latin typeface="Calibri"/>
                          <a:cs typeface="Calibri"/>
                        </a:rPr>
                        <a:t>All</a:t>
                      </a:r>
                      <a:r>
                        <a:rPr lang="en-GB" sz="1400" spc="-5" baseline="0" dirty="0" smtClean="0">
                          <a:latin typeface="Calibri"/>
                          <a:cs typeface="Calibri"/>
                        </a:rPr>
                        <a:t> units</a:t>
                      </a:r>
                      <a:r>
                        <a:rPr sz="1400" spc="45" dirty="0" smtClean="0">
                          <a:latin typeface="Calibri"/>
                          <a:cs typeface="Calibri"/>
                        </a:rPr>
                        <a:t> </a:t>
                      </a:r>
                      <a:r>
                        <a:rPr sz="1400" spc="-10" dirty="0">
                          <a:latin typeface="Calibri"/>
                          <a:cs typeface="Calibri"/>
                        </a:rPr>
                        <a:t>are</a:t>
                      </a:r>
                      <a:r>
                        <a:rPr sz="1400" spc="40" dirty="0">
                          <a:latin typeface="Calibri"/>
                          <a:cs typeface="Calibri"/>
                        </a:rPr>
                        <a:t> </a:t>
                      </a:r>
                      <a:r>
                        <a:rPr sz="1400" spc="-5" dirty="0">
                          <a:latin typeface="Calibri"/>
                          <a:cs typeface="Calibri"/>
                        </a:rPr>
                        <a:t>internally</a:t>
                      </a:r>
                      <a:r>
                        <a:rPr sz="1400" spc="40" dirty="0">
                          <a:latin typeface="Calibri"/>
                          <a:cs typeface="Calibri"/>
                        </a:rPr>
                        <a:t> </a:t>
                      </a:r>
                      <a:r>
                        <a:rPr sz="1400" spc="-5" dirty="0">
                          <a:latin typeface="Calibri"/>
                          <a:cs typeface="Calibri"/>
                        </a:rPr>
                        <a:t>assessed.</a:t>
                      </a:r>
                      <a:r>
                        <a:rPr sz="1400" spc="50" dirty="0">
                          <a:latin typeface="Calibri"/>
                          <a:cs typeface="Calibri"/>
                        </a:rPr>
                        <a:t> </a:t>
                      </a:r>
                      <a:r>
                        <a:rPr sz="1400" spc="-10" dirty="0">
                          <a:latin typeface="Calibri"/>
                          <a:cs typeface="Calibri"/>
                        </a:rPr>
                        <a:t>Each</a:t>
                      </a:r>
                      <a:r>
                        <a:rPr sz="1400" spc="35" dirty="0">
                          <a:latin typeface="Calibri"/>
                          <a:cs typeface="Calibri"/>
                        </a:rPr>
                        <a:t> </a:t>
                      </a:r>
                      <a:r>
                        <a:rPr sz="1400" dirty="0">
                          <a:latin typeface="Calibri"/>
                          <a:cs typeface="Calibri"/>
                        </a:rPr>
                        <a:t>unit</a:t>
                      </a:r>
                      <a:r>
                        <a:rPr sz="1400" spc="45" dirty="0">
                          <a:latin typeface="Calibri"/>
                          <a:cs typeface="Calibri"/>
                        </a:rPr>
                        <a:t> </a:t>
                      </a:r>
                      <a:r>
                        <a:rPr sz="1400" spc="-5" dirty="0">
                          <a:latin typeface="Calibri"/>
                          <a:cs typeface="Calibri"/>
                        </a:rPr>
                        <a:t>has</a:t>
                      </a:r>
                      <a:r>
                        <a:rPr sz="1400" spc="40" dirty="0">
                          <a:latin typeface="Calibri"/>
                          <a:cs typeface="Calibri"/>
                        </a:rPr>
                        <a:t> </a:t>
                      </a:r>
                      <a:r>
                        <a:rPr sz="1400" spc="-5" dirty="0">
                          <a:latin typeface="Calibri"/>
                          <a:cs typeface="Calibri"/>
                        </a:rPr>
                        <a:t>speci-</a:t>
                      </a:r>
                      <a:endParaRPr sz="1400" dirty="0">
                        <a:latin typeface="Calibri"/>
                        <a:cs typeface="Calibri"/>
                      </a:endParaRPr>
                    </a:p>
                    <a:p>
                      <a:pPr marL="73025" marR="67310" algn="just">
                        <a:lnSpc>
                          <a:spcPct val="101800"/>
                        </a:lnSpc>
                        <a:spcBef>
                          <a:spcPts val="5"/>
                        </a:spcBef>
                      </a:pPr>
                      <a:r>
                        <a:rPr sz="1400" spc="-5" dirty="0">
                          <a:latin typeface="Calibri"/>
                          <a:cs typeface="Calibri"/>
                        </a:rPr>
                        <a:t>fied assessment criteria which </a:t>
                      </a:r>
                      <a:r>
                        <a:rPr sz="1400" spc="-10" dirty="0">
                          <a:latin typeface="Calibri"/>
                          <a:cs typeface="Calibri"/>
                        </a:rPr>
                        <a:t>must </a:t>
                      </a:r>
                      <a:r>
                        <a:rPr sz="1400" spc="-5" dirty="0">
                          <a:latin typeface="Calibri"/>
                          <a:cs typeface="Calibri"/>
                        </a:rPr>
                        <a:t>be used. </a:t>
                      </a:r>
                      <a:r>
                        <a:rPr sz="1400" spc="-60" dirty="0">
                          <a:latin typeface="Calibri"/>
                          <a:cs typeface="Calibri"/>
                        </a:rPr>
                        <a:t>To</a:t>
                      </a:r>
                      <a:r>
                        <a:rPr sz="1400" spc="-55" dirty="0">
                          <a:latin typeface="Calibri"/>
                          <a:cs typeface="Calibri"/>
                        </a:rPr>
                        <a:t> </a:t>
                      </a:r>
                      <a:r>
                        <a:rPr sz="1400" spc="-10" dirty="0">
                          <a:latin typeface="Calibri"/>
                          <a:cs typeface="Calibri"/>
                        </a:rPr>
                        <a:t>achieve </a:t>
                      </a:r>
                      <a:r>
                        <a:rPr sz="1400" dirty="0">
                          <a:latin typeface="Calibri"/>
                          <a:cs typeface="Calibri"/>
                        </a:rPr>
                        <a:t>a </a:t>
                      </a:r>
                      <a:r>
                        <a:rPr sz="1400" spc="5" dirty="0">
                          <a:latin typeface="Calibri"/>
                          <a:cs typeface="Calibri"/>
                        </a:rPr>
                        <a:t> </a:t>
                      </a:r>
                      <a:r>
                        <a:rPr sz="1400" spc="-5" dirty="0">
                          <a:latin typeface="Calibri"/>
                          <a:cs typeface="Calibri"/>
                        </a:rPr>
                        <a:t>‘pass’</a:t>
                      </a:r>
                      <a:r>
                        <a:rPr sz="1400" dirty="0">
                          <a:latin typeface="Calibri"/>
                          <a:cs typeface="Calibri"/>
                        </a:rPr>
                        <a:t> a</a:t>
                      </a:r>
                      <a:r>
                        <a:rPr sz="1400" spc="5" dirty="0">
                          <a:latin typeface="Calibri"/>
                          <a:cs typeface="Calibri"/>
                        </a:rPr>
                        <a:t> </a:t>
                      </a:r>
                      <a:r>
                        <a:rPr sz="1400" dirty="0">
                          <a:latin typeface="Calibri"/>
                          <a:cs typeface="Calibri"/>
                        </a:rPr>
                        <a:t>learner</a:t>
                      </a:r>
                      <a:r>
                        <a:rPr sz="1400" spc="5" dirty="0">
                          <a:latin typeface="Calibri"/>
                          <a:cs typeface="Calibri"/>
                        </a:rPr>
                        <a:t> </a:t>
                      </a:r>
                      <a:r>
                        <a:rPr sz="1400" spc="-10" dirty="0">
                          <a:latin typeface="Calibri"/>
                          <a:cs typeface="Calibri"/>
                        </a:rPr>
                        <a:t>must</a:t>
                      </a:r>
                      <a:r>
                        <a:rPr sz="1400" spc="-5" dirty="0">
                          <a:latin typeface="Calibri"/>
                          <a:cs typeface="Calibri"/>
                        </a:rPr>
                        <a:t> </a:t>
                      </a:r>
                      <a:r>
                        <a:rPr sz="1400" spc="-15" dirty="0">
                          <a:latin typeface="Calibri"/>
                          <a:cs typeface="Calibri"/>
                        </a:rPr>
                        <a:t>have</a:t>
                      </a:r>
                      <a:r>
                        <a:rPr sz="1400" spc="-10" dirty="0">
                          <a:latin typeface="Calibri"/>
                          <a:cs typeface="Calibri"/>
                        </a:rPr>
                        <a:t> satisfied</a:t>
                      </a:r>
                      <a:r>
                        <a:rPr sz="1400" spc="-5" dirty="0">
                          <a:latin typeface="Calibri"/>
                          <a:cs typeface="Calibri"/>
                        </a:rPr>
                        <a:t> </a:t>
                      </a:r>
                      <a:r>
                        <a:rPr sz="1400" dirty="0">
                          <a:latin typeface="Calibri"/>
                          <a:cs typeface="Calibri"/>
                        </a:rPr>
                        <a:t>all</a:t>
                      </a:r>
                      <a:r>
                        <a:rPr sz="1400" spc="5" dirty="0">
                          <a:latin typeface="Calibri"/>
                          <a:cs typeface="Calibri"/>
                        </a:rPr>
                        <a:t> </a:t>
                      </a:r>
                      <a:r>
                        <a:rPr sz="1400" spc="-5" dirty="0">
                          <a:latin typeface="Calibri"/>
                          <a:cs typeface="Calibri"/>
                        </a:rPr>
                        <a:t>the</a:t>
                      </a:r>
                      <a:r>
                        <a:rPr sz="1400" dirty="0">
                          <a:latin typeface="Calibri"/>
                          <a:cs typeface="Calibri"/>
                        </a:rPr>
                        <a:t> </a:t>
                      </a:r>
                      <a:r>
                        <a:rPr sz="1400" spc="-5" dirty="0">
                          <a:latin typeface="Calibri"/>
                          <a:cs typeface="Calibri"/>
                        </a:rPr>
                        <a:t>assessment </a:t>
                      </a:r>
                      <a:r>
                        <a:rPr sz="1400" dirty="0">
                          <a:latin typeface="Calibri"/>
                          <a:cs typeface="Calibri"/>
                        </a:rPr>
                        <a:t> </a:t>
                      </a:r>
                      <a:r>
                        <a:rPr sz="1400" spc="-5" dirty="0">
                          <a:latin typeface="Calibri"/>
                          <a:cs typeface="Calibri"/>
                        </a:rPr>
                        <a:t>criteria</a:t>
                      </a:r>
                      <a:r>
                        <a:rPr sz="1400" spc="-5" dirty="0" smtClean="0">
                          <a:latin typeface="Calibri"/>
                          <a:cs typeface="Calibri"/>
                        </a:rPr>
                        <a:t>.</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846455">
                <a:tc>
                  <a:txBody>
                    <a:bodyPr/>
                    <a:lstStyle/>
                    <a:p>
                      <a:pPr>
                        <a:lnSpc>
                          <a:spcPct val="100000"/>
                        </a:lnSpc>
                        <a:spcBef>
                          <a:spcPts val="25"/>
                        </a:spcBef>
                      </a:pPr>
                      <a:endParaRPr sz="1550">
                        <a:latin typeface="Times New Roman"/>
                        <a:cs typeface="Times New Roman"/>
                      </a:endParaRPr>
                    </a:p>
                    <a:p>
                      <a:pPr marL="452755" marR="248285" indent="-200025">
                        <a:lnSpc>
                          <a:spcPct val="101699"/>
                        </a:lnSpc>
                        <a:spcBef>
                          <a:spcPts val="5"/>
                        </a:spcBef>
                      </a:pPr>
                      <a:r>
                        <a:rPr sz="1200" spc="-5" dirty="0">
                          <a:latin typeface="Calibri"/>
                          <a:cs typeface="Calibri"/>
                        </a:rPr>
                        <a:t>Further</a:t>
                      </a:r>
                      <a:r>
                        <a:rPr sz="1200" spc="-60" dirty="0">
                          <a:latin typeface="Calibri"/>
                          <a:cs typeface="Calibri"/>
                        </a:rPr>
                        <a:t> </a:t>
                      </a:r>
                      <a:r>
                        <a:rPr sz="1200" spc="-5" dirty="0">
                          <a:latin typeface="Calibri"/>
                          <a:cs typeface="Calibri"/>
                        </a:rPr>
                        <a:t>infor- </a:t>
                      </a:r>
                      <a:r>
                        <a:rPr sz="1200" spc="-254" dirty="0">
                          <a:latin typeface="Calibri"/>
                          <a:cs typeface="Calibri"/>
                        </a:rPr>
                        <a:t> </a:t>
                      </a:r>
                      <a:r>
                        <a:rPr sz="1200" spc="-5" dirty="0">
                          <a:latin typeface="Calibri"/>
                          <a:cs typeface="Calibri"/>
                        </a:rPr>
                        <a:t>mation</a:t>
                      </a:r>
                      <a:endParaRPr sz="12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140970">
                        <a:lnSpc>
                          <a:spcPct val="101400"/>
                        </a:lnSpc>
                        <a:spcBef>
                          <a:spcPts val="830"/>
                        </a:spcBef>
                      </a:pPr>
                      <a:r>
                        <a:rPr sz="1400" spc="-5" dirty="0">
                          <a:latin typeface="Calibri"/>
                          <a:cs typeface="Calibri"/>
                        </a:rPr>
                        <a:t>If</a:t>
                      </a:r>
                      <a:r>
                        <a:rPr sz="1400" dirty="0">
                          <a:latin typeface="Calibri"/>
                          <a:cs typeface="Calibri"/>
                        </a:rPr>
                        <a:t> </a:t>
                      </a:r>
                      <a:r>
                        <a:rPr sz="1400" spc="-5" dirty="0">
                          <a:latin typeface="Calibri"/>
                          <a:cs typeface="Calibri"/>
                        </a:rPr>
                        <a:t>you </a:t>
                      </a:r>
                      <a:r>
                        <a:rPr sz="1400" spc="-15" dirty="0">
                          <a:latin typeface="Calibri"/>
                          <a:cs typeface="Calibri"/>
                        </a:rPr>
                        <a:t>have</a:t>
                      </a:r>
                      <a:r>
                        <a:rPr sz="1400" spc="-10" dirty="0">
                          <a:latin typeface="Calibri"/>
                          <a:cs typeface="Calibri"/>
                        </a:rPr>
                        <a:t> any</a:t>
                      </a:r>
                      <a:r>
                        <a:rPr sz="1400" dirty="0">
                          <a:latin typeface="Calibri"/>
                          <a:cs typeface="Calibri"/>
                        </a:rPr>
                        <a:t> queries</a:t>
                      </a:r>
                      <a:r>
                        <a:rPr sz="1400" spc="-5" dirty="0">
                          <a:latin typeface="Calibri"/>
                          <a:cs typeface="Calibri"/>
                        </a:rPr>
                        <a:t> concerning this</a:t>
                      </a:r>
                      <a:r>
                        <a:rPr sz="1400" dirty="0">
                          <a:latin typeface="Calibri"/>
                          <a:cs typeface="Calibri"/>
                        </a:rPr>
                        <a:t> </a:t>
                      </a:r>
                      <a:r>
                        <a:rPr sz="1400" spc="-5" dirty="0">
                          <a:latin typeface="Calibri"/>
                          <a:cs typeface="Calibri"/>
                        </a:rPr>
                        <a:t>subject or the</a:t>
                      </a:r>
                      <a:r>
                        <a:rPr sz="1400" spc="5" dirty="0">
                          <a:latin typeface="Calibri"/>
                          <a:cs typeface="Calibri"/>
                        </a:rPr>
                        <a:t> </a:t>
                      </a:r>
                      <a:r>
                        <a:rPr sz="1400" spc="-5" dirty="0">
                          <a:latin typeface="Calibri"/>
                          <a:cs typeface="Calibri"/>
                        </a:rPr>
                        <a:t>quali- </a:t>
                      </a:r>
                      <a:r>
                        <a:rPr sz="1400" spc="-300" dirty="0">
                          <a:latin typeface="Calibri"/>
                          <a:cs typeface="Calibri"/>
                        </a:rPr>
                        <a:t> </a:t>
                      </a:r>
                      <a:r>
                        <a:rPr sz="1400" spc="-10" dirty="0">
                          <a:latin typeface="Calibri"/>
                          <a:cs typeface="Calibri"/>
                        </a:rPr>
                        <a:t>fications,</a:t>
                      </a:r>
                      <a:r>
                        <a:rPr sz="1400" spc="-15" dirty="0">
                          <a:latin typeface="Calibri"/>
                          <a:cs typeface="Calibri"/>
                        </a:rPr>
                        <a:t> </a:t>
                      </a:r>
                      <a:r>
                        <a:rPr sz="1400" dirty="0">
                          <a:latin typeface="Calibri"/>
                          <a:cs typeface="Calibri"/>
                        </a:rPr>
                        <a:t>please</a:t>
                      </a:r>
                      <a:r>
                        <a:rPr sz="1400" spc="-10" dirty="0">
                          <a:latin typeface="Calibri"/>
                          <a:cs typeface="Calibri"/>
                        </a:rPr>
                        <a:t> contact </a:t>
                      </a:r>
                      <a:r>
                        <a:rPr sz="1400" dirty="0">
                          <a:latin typeface="Calibri"/>
                          <a:cs typeface="Calibri"/>
                        </a:rPr>
                        <a:t>Mr </a:t>
                      </a:r>
                      <a:r>
                        <a:rPr sz="1400" spc="-5" dirty="0">
                          <a:latin typeface="Calibri"/>
                          <a:cs typeface="Calibri"/>
                        </a:rPr>
                        <a:t>John</a:t>
                      </a:r>
                      <a:r>
                        <a:rPr sz="1400" spc="-15" dirty="0">
                          <a:latin typeface="Calibri"/>
                          <a:cs typeface="Calibri"/>
                        </a:rPr>
                        <a:t> </a:t>
                      </a:r>
                      <a:r>
                        <a:rPr sz="1400" dirty="0">
                          <a:latin typeface="Calibri"/>
                          <a:cs typeface="Calibri"/>
                        </a:rPr>
                        <a:t>Neill</a:t>
                      </a:r>
                      <a:endParaRPr sz="1400">
                        <a:latin typeface="Calibri"/>
                        <a:cs typeface="Calibri"/>
                      </a:endParaRPr>
                    </a:p>
                  </a:txBody>
                  <a:tcPr marL="0" marR="0" marT="1054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657225">
                        <a:lnSpc>
                          <a:spcPct val="102099"/>
                        </a:lnSpc>
                        <a:spcBef>
                          <a:spcPts val="459"/>
                        </a:spcBef>
                      </a:pPr>
                      <a:r>
                        <a:rPr sz="1400" spc="-10" dirty="0">
                          <a:latin typeface="Calibri"/>
                          <a:cs typeface="Calibri"/>
                          <a:hlinkClick r:id="rId3"/>
                        </a:rPr>
                        <a:t>http:/</a:t>
                      </a:r>
                      <a:r>
                        <a:rPr sz="1400" spc="-10" dirty="0" smtClean="0">
                          <a:latin typeface="Calibri"/>
                          <a:cs typeface="Calibri"/>
                          <a:hlinkClick r:id="rId3"/>
                        </a:rPr>
                        <a:t>/</a:t>
                      </a:r>
                      <a:r>
                        <a:rPr lang="en-GB" sz="1400" spc="-10" dirty="0" err="1" smtClean="0">
                          <a:solidFill>
                            <a:srgbClr val="0000FF"/>
                          </a:solidFill>
                          <a:latin typeface="Calibri"/>
                          <a:cs typeface="Calibri"/>
                        </a:rPr>
                        <a:t>www.openawards.org.uk</a:t>
                      </a:r>
                      <a:endParaRPr sz="1400" dirty="0">
                        <a:solidFill>
                          <a:srgbClr val="0000FF"/>
                        </a:solidFill>
                        <a:latin typeface="Calibri"/>
                        <a:cs typeface="Calibri"/>
                      </a:endParaRPr>
                    </a:p>
                  </a:txBody>
                  <a:tcPr marL="0" marR="0" marT="5841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6123" y="443483"/>
            <a:ext cx="6719570" cy="9845675"/>
            <a:chOff x="426123" y="443483"/>
            <a:chExt cx="6719570" cy="9845675"/>
          </a:xfrm>
        </p:grpSpPr>
        <p:sp>
          <p:nvSpPr>
            <p:cNvPr id="3" name="object 3"/>
            <p:cNvSpPr/>
            <p:nvPr/>
          </p:nvSpPr>
          <p:spPr>
            <a:xfrm>
              <a:off x="457873" y="475233"/>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7873" y="475233"/>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2330" y="683259"/>
              <a:ext cx="6347460" cy="9366250"/>
            </a:xfrm>
            <a:custGeom>
              <a:avLst/>
              <a:gdLst/>
              <a:ahLst/>
              <a:cxnLst/>
              <a:rect l="l" t="t" r="r" b="b"/>
              <a:pathLst>
                <a:path w="6347459" h="9366250">
                  <a:moveTo>
                    <a:pt x="6347015" y="0"/>
                  </a:moveTo>
                  <a:lnTo>
                    <a:pt x="0" y="0"/>
                  </a:lnTo>
                  <a:lnTo>
                    <a:pt x="0" y="9365843"/>
                  </a:lnTo>
                  <a:lnTo>
                    <a:pt x="5553646" y="9365843"/>
                  </a:lnTo>
                  <a:lnTo>
                    <a:pt x="6347015" y="8195056"/>
                  </a:lnTo>
                  <a:lnTo>
                    <a:pt x="6347015" y="0"/>
                  </a:lnTo>
                  <a:close/>
                </a:path>
              </a:pathLst>
            </a:custGeom>
            <a:solidFill>
              <a:srgbClr val="FFFFFF"/>
            </a:solidFill>
          </p:spPr>
          <p:txBody>
            <a:bodyPr wrap="square" lIns="0" tIns="0" rIns="0" bIns="0" rtlCol="0"/>
            <a:lstStyle/>
            <a:p>
              <a:endParaRPr/>
            </a:p>
          </p:txBody>
        </p:sp>
        <p:sp>
          <p:nvSpPr>
            <p:cNvPr id="6" name="object 6"/>
            <p:cNvSpPr/>
            <p:nvPr/>
          </p:nvSpPr>
          <p:spPr>
            <a:xfrm>
              <a:off x="6165977" y="8878315"/>
              <a:ext cx="793750" cy="1170940"/>
            </a:xfrm>
            <a:custGeom>
              <a:avLst/>
              <a:gdLst/>
              <a:ahLst/>
              <a:cxnLst/>
              <a:rect l="l" t="t" r="r" b="b"/>
              <a:pathLst>
                <a:path w="793750" h="1170940">
                  <a:moveTo>
                    <a:pt x="793369" y="0"/>
                  </a:moveTo>
                  <a:lnTo>
                    <a:pt x="735067" y="40976"/>
                  </a:lnTo>
                  <a:lnTo>
                    <a:pt x="679141" y="76172"/>
                  </a:lnTo>
                  <a:lnTo>
                    <a:pt x="625671" y="105658"/>
                  </a:lnTo>
                  <a:lnTo>
                    <a:pt x="574739" y="129506"/>
                  </a:lnTo>
                  <a:lnTo>
                    <a:pt x="526429" y="147785"/>
                  </a:lnTo>
                  <a:lnTo>
                    <a:pt x="480820" y="160568"/>
                  </a:lnTo>
                  <a:lnTo>
                    <a:pt x="437997" y="167926"/>
                  </a:lnTo>
                  <a:lnTo>
                    <a:pt x="398040" y="169929"/>
                  </a:lnTo>
                  <a:lnTo>
                    <a:pt x="361031" y="166649"/>
                  </a:lnTo>
                  <a:lnTo>
                    <a:pt x="296187" y="144524"/>
                  </a:lnTo>
                  <a:lnTo>
                    <a:pt x="244120" y="102119"/>
                  </a:lnTo>
                  <a:lnTo>
                    <a:pt x="205486" y="40005"/>
                  </a:lnTo>
                  <a:lnTo>
                    <a:pt x="0" y="1170787"/>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2330" y="683259"/>
              <a:ext cx="6347460" cy="9366250"/>
            </a:xfrm>
            <a:custGeom>
              <a:avLst/>
              <a:gdLst/>
              <a:ahLst/>
              <a:cxnLst/>
              <a:rect l="l" t="t" r="r" b="b"/>
              <a:pathLst>
                <a:path w="6347459" h="9366250">
                  <a:moveTo>
                    <a:pt x="0" y="0"/>
                  </a:moveTo>
                  <a:lnTo>
                    <a:pt x="0" y="9365843"/>
                  </a:lnTo>
                  <a:lnTo>
                    <a:pt x="5553646" y="9365843"/>
                  </a:lnTo>
                  <a:lnTo>
                    <a:pt x="6347015" y="8195056"/>
                  </a:lnTo>
                  <a:lnTo>
                    <a:pt x="6347015" y="0"/>
                  </a:lnTo>
                  <a:lnTo>
                    <a:pt x="0" y="0"/>
                  </a:lnTo>
                  <a:close/>
                </a:path>
                <a:path w="6347459" h="9366250">
                  <a:moveTo>
                    <a:pt x="5553646" y="9365843"/>
                  </a:moveTo>
                  <a:lnTo>
                    <a:pt x="5759132" y="8235061"/>
                  </a:lnTo>
                  <a:lnTo>
                    <a:pt x="5776729" y="8268546"/>
                  </a:lnTo>
                  <a:lnTo>
                    <a:pt x="5797766" y="8297175"/>
                  </a:lnTo>
                  <a:lnTo>
                    <a:pt x="5849833" y="8339580"/>
                  </a:lnTo>
                  <a:lnTo>
                    <a:pt x="5914678" y="8361705"/>
                  </a:lnTo>
                  <a:lnTo>
                    <a:pt x="5951686" y="8364985"/>
                  </a:lnTo>
                  <a:lnTo>
                    <a:pt x="5991643" y="8362982"/>
                  </a:lnTo>
                  <a:lnTo>
                    <a:pt x="6034467" y="8355624"/>
                  </a:lnTo>
                  <a:lnTo>
                    <a:pt x="6080075" y="8342841"/>
                  </a:lnTo>
                  <a:lnTo>
                    <a:pt x="6128386" y="8324562"/>
                  </a:lnTo>
                  <a:lnTo>
                    <a:pt x="6179317" y="8300714"/>
                  </a:lnTo>
                  <a:lnTo>
                    <a:pt x="6232787" y="8271228"/>
                  </a:lnTo>
                  <a:lnTo>
                    <a:pt x="6288714" y="8236032"/>
                  </a:lnTo>
                  <a:lnTo>
                    <a:pt x="6347015" y="8195056"/>
                  </a:lnTo>
                </a:path>
              </a:pathLst>
            </a:custGeom>
            <a:ln w="63500">
              <a:solidFill>
                <a:srgbClr val="663300"/>
              </a:solidFill>
            </a:ln>
          </p:spPr>
          <p:txBody>
            <a:bodyPr wrap="square" lIns="0" tIns="0" rIns="0" bIns="0" rtlCol="0"/>
            <a:lstStyle/>
            <a:p>
              <a:endParaRPr/>
            </a:p>
          </p:txBody>
        </p:sp>
      </p:grpSp>
      <p:sp>
        <p:nvSpPr>
          <p:cNvPr id="8" name="object 8"/>
          <p:cNvSpPr txBox="1"/>
          <p:nvPr/>
        </p:nvSpPr>
        <p:spPr>
          <a:xfrm>
            <a:off x="702055" y="1047344"/>
            <a:ext cx="6066155" cy="1546860"/>
          </a:xfrm>
          <a:prstGeom prst="rect">
            <a:avLst/>
          </a:prstGeom>
        </p:spPr>
        <p:txBody>
          <a:bodyPr vert="horz" wrap="square" lIns="0" tIns="12700" rIns="0" bIns="0" rtlCol="0">
            <a:spAutoFit/>
          </a:bodyPr>
          <a:lstStyle/>
          <a:p>
            <a:pPr marL="56515" marR="5080" algn="ctr">
              <a:lnSpc>
                <a:spcPct val="121400"/>
              </a:lnSpc>
              <a:spcBef>
                <a:spcPts val="100"/>
              </a:spcBef>
            </a:pPr>
            <a:r>
              <a:rPr sz="1400" b="1" dirty="0">
                <a:latin typeface="Calibri"/>
                <a:cs typeface="Calibri"/>
              </a:rPr>
              <a:t>All</a:t>
            </a:r>
            <a:r>
              <a:rPr sz="1400" b="1" spc="5" dirty="0">
                <a:latin typeface="Calibri"/>
                <a:cs typeface="Calibri"/>
              </a:rPr>
              <a:t> </a:t>
            </a:r>
            <a:r>
              <a:rPr sz="1400" b="1" spc="-5" dirty="0">
                <a:latin typeface="Calibri"/>
                <a:cs typeface="Calibri"/>
              </a:rPr>
              <a:t>pupils</a:t>
            </a:r>
            <a:r>
              <a:rPr sz="1400" b="1" dirty="0">
                <a:latin typeface="Calibri"/>
                <a:cs typeface="Calibri"/>
              </a:rPr>
              <a:t> </a:t>
            </a:r>
            <a:r>
              <a:rPr sz="1400" b="1" spc="-5" dirty="0">
                <a:latin typeface="Calibri"/>
                <a:cs typeface="Calibri"/>
              </a:rPr>
              <a:t>will</a:t>
            </a:r>
            <a:r>
              <a:rPr sz="1400" b="1" spc="5" dirty="0">
                <a:latin typeface="Calibri"/>
                <a:cs typeface="Calibri"/>
              </a:rPr>
              <a:t> </a:t>
            </a:r>
            <a:r>
              <a:rPr sz="1400" b="1" spc="-5" dirty="0">
                <a:latin typeface="Calibri"/>
                <a:cs typeface="Calibri"/>
              </a:rPr>
              <a:t>follow</a:t>
            </a:r>
            <a:r>
              <a:rPr sz="1400" b="1" spc="5" dirty="0">
                <a:latin typeface="Calibri"/>
                <a:cs typeface="Calibri"/>
              </a:rPr>
              <a:t> </a:t>
            </a:r>
            <a:r>
              <a:rPr sz="1400" b="1" dirty="0">
                <a:latin typeface="Calibri"/>
                <a:cs typeface="Calibri"/>
              </a:rPr>
              <a:t>the</a:t>
            </a:r>
            <a:r>
              <a:rPr sz="1400" b="1" spc="5" dirty="0">
                <a:latin typeface="Calibri"/>
                <a:cs typeface="Calibri"/>
              </a:rPr>
              <a:t> </a:t>
            </a:r>
            <a:r>
              <a:rPr sz="1400" b="1" spc="-10" dirty="0">
                <a:latin typeface="Calibri"/>
                <a:cs typeface="Calibri"/>
              </a:rPr>
              <a:t>core</a:t>
            </a:r>
            <a:r>
              <a:rPr sz="1400" b="1" spc="-5" dirty="0">
                <a:latin typeface="Calibri"/>
                <a:cs typeface="Calibri"/>
              </a:rPr>
              <a:t> and</a:t>
            </a:r>
            <a:r>
              <a:rPr sz="1400" b="1" dirty="0">
                <a:latin typeface="Calibri"/>
                <a:cs typeface="Calibri"/>
              </a:rPr>
              <a:t> </a:t>
            </a:r>
            <a:r>
              <a:rPr sz="1400" b="1" spc="-5" dirty="0">
                <a:latin typeface="Calibri"/>
                <a:cs typeface="Calibri"/>
              </a:rPr>
              <a:t>foundation</a:t>
            </a:r>
            <a:r>
              <a:rPr sz="1400" b="1" spc="5" dirty="0">
                <a:latin typeface="Calibri"/>
                <a:cs typeface="Calibri"/>
              </a:rPr>
              <a:t> </a:t>
            </a:r>
            <a:r>
              <a:rPr sz="1400" b="1" spc="-5" dirty="0">
                <a:latin typeface="Calibri"/>
                <a:cs typeface="Calibri"/>
              </a:rPr>
              <a:t>curriculum</a:t>
            </a:r>
            <a:r>
              <a:rPr sz="1400" b="1" dirty="0">
                <a:latin typeface="Calibri"/>
                <a:cs typeface="Calibri"/>
              </a:rPr>
              <a:t> </a:t>
            </a:r>
            <a:r>
              <a:rPr sz="1400" b="1" spc="-5" dirty="0">
                <a:latin typeface="Calibri"/>
                <a:cs typeface="Calibri"/>
              </a:rPr>
              <a:t>and</a:t>
            </a:r>
            <a:r>
              <a:rPr sz="1400" b="1" spc="-10" dirty="0">
                <a:latin typeface="Calibri"/>
                <a:cs typeface="Calibri"/>
              </a:rPr>
              <a:t> </a:t>
            </a:r>
            <a:r>
              <a:rPr sz="1400" b="1" spc="-5" dirty="0">
                <a:latin typeface="Calibri"/>
                <a:cs typeface="Calibri"/>
              </a:rPr>
              <a:t>will</a:t>
            </a:r>
            <a:r>
              <a:rPr sz="1400" b="1" spc="10" dirty="0">
                <a:latin typeface="Calibri"/>
                <a:cs typeface="Calibri"/>
              </a:rPr>
              <a:t> </a:t>
            </a:r>
            <a:r>
              <a:rPr sz="1400" b="1" dirty="0">
                <a:latin typeface="Calibri"/>
                <a:cs typeface="Calibri"/>
              </a:rPr>
              <a:t>be </a:t>
            </a:r>
            <a:r>
              <a:rPr sz="1400" b="1" spc="-5" dirty="0">
                <a:latin typeface="Calibri"/>
                <a:cs typeface="Calibri"/>
              </a:rPr>
              <a:t>placed</a:t>
            </a:r>
            <a:r>
              <a:rPr sz="1400" b="1" spc="5" dirty="0">
                <a:latin typeface="Calibri"/>
                <a:cs typeface="Calibri"/>
              </a:rPr>
              <a:t> </a:t>
            </a:r>
            <a:r>
              <a:rPr sz="1400" b="1" dirty="0">
                <a:latin typeface="Calibri"/>
                <a:cs typeface="Calibri"/>
              </a:rPr>
              <a:t>in</a:t>
            </a:r>
            <a:r>
              <a:rPr sz="1400" b="1" spc="5" dirty="0">
                <a:latin typeface="Calibri"/>
                <a:cs typeface="Calibri"/>
              </a:rPr>
              <a:t> </a:t>
            </a:r>
            <a:r>
              <a:rPr sz="1400" b="1" dirty="0">
                <a:latin typeface="Calibri"/>
                <a:cs typeface="Calibri"/>
              </a:rPr>
              <a:t>the </a:t>
            </a:r>
            <a:r>
              <a:rPr sz="1400" b="1" spc="-300" dirty="0">
                <a:latin typeface="Calibri"/>
                <a:cs typeface="Calibri"/>
              </a:rPr>
              <a:t> </a:t>
            </a:r>
            <a:r>
              <a:rPr sz="1400" b="1" spc="-5" dirty="0">
                <a:latin typeface="Calibri"/>
                <a:cs typeface="Calibri"/>
              </a:rPr>
              <a:t>appropriate</a:t>
            </a:r>
            <a:r>
              <a:rPr sz="1400" b="1" spc="-10" dirty="0">
                <a:latin typeface="Calibri"/>
                <a:cs typeface="Calibri"/>
              </a:rPr>
              <a:t> group</a:t>
            </a:r>
            <a:r>
              <a:rPr sz="1400" b="1" dirty="0">
                <a:latin typeface="Calibri"/>
                <a:cs typeface="Calibri"/>
              </a:rPr>
              <a:t> </a:t>
            </a:r>
            <a:r>
              <a:rPr sz="1400" b="1" spc="-10" dirty="0">
                <a:latin typeface="Calibri"/>
                <a:cs typeface="Calibri"/>
              </a:rPr>
              <a:t>for</a:t>
            </a:r>
            <a:r>
              <a:rPr sz="1400" b="1" dirty="0">
                <a:latin typeface="Calibri"/>
                <a:cs typeface="Calibri"/>
              </a:rPr>
              <a:t> </a:t>
            </a:r>
            <a:r>
              <a:rPr sz="1400" b="1" spc="-5" dirty="0">
                <a:latin typeface="Calibri"/>
                <a:cs typeface="Calibri"/>
              </a:rPr>
              <a:t>their</a:t>
            </a:r>
            <a:r>
              <a:rPr sz="1400" b="1" dirty="0">
                <a:latin typeface="Calibri"/>
                <a:cs typeface="Calibri"/>
              </a:rPr>
              <a:t> </a:t>
            </a:r>
            <a:r>
              <a:rPr sz="1400" b="1" spc="-15" dirty="0">
                <a:latin typeface="Calibri"/>
                <a:cs typeface="Calibri"/>
              </a:rPr>
              <a:t>ability.</a:t>
            </a:r>
            <a:endParaRPr sz="1400">
              <a:latin typeface="Calibri"/>
              <a:cs typeface="Calibri"/>
            </a:endParaRPr>
          </a:p>
          <a:p>
            <a:pPr marL="36830" algn="ctr">
              <a:lnSpc>
                <a:spcPct val="100000"/>
              </a:lnSpc>
              <a:spcBef>
                <a:spcPts val="944"/>
              </a:spcBef>
            </a:pPr>
            <a:r>
              <a:rPr sz="1400" b="1" spc="-5" dirty="0">
                <a:latin typeface="Calibri"/>
                <a:cs typeface="Calibri"/>
              </a:rPr>
              <a:t>They</a:t>
            </a:r>
            <a:r>
              <a:rPr sz="1400" b="1" spc="-10" dirty="0">
                <a:latin typeface="Calibri"/>
                <a:cs typeface="Calibri"/>
              </a:rPr>
              <a:t> </a:t>
            </a:r>
            <a:r>
              <a:rPr sz="1400" b="1" spc="-5" dirty="0">
                <a:latin typeface="Calibri"/>
                <a:cs typeface="Calibri"/>
              </a:rPr>
              <a:t>will also </a:t>
            </a:r>
            <a:r>
              <a:rPr sz="1400" b="1" spc="-10" dirty="0">
                <a:latin typeface="Calibri"/>
                <a:cs typeface="Calibri"/>
              </a:rPr>
              <a:t>have</a:t>
            </a:r>
            <a:r>
              <a:rPr sz="1400" b="1" dirty="0">
                <a:latin typeface="Calibri"/>
                <a:cs typeface="Calibri"/>
              </a:rPr>
              <a:t> </a:t>
            </a:r>
            <a:r>
              <a:rPr sz="1400" b="1" spc="-5" dirty="0">
                <a:latin typeface="Calibri"/>
                <a:cs typeface="Calibri"/>
              </a:rPr>
              <a:t>additional options</a:t>
            </a:r>
            <a:r>
              <a:rPr sz="1400" b="1" dirty="0">
                <a:latin typeface="Calibri"/>
                <a:cs typeface="Calibri"/>
              </a:rPr>
              <a:t> as</a:t>
            </a:r>
            <a:r>
              <a:rPr sz="1400" b="1" spc="-15" dirty="0">
                <a:latin typeface="Calibri"/>
                <a:cs typeface="Calibri"/>
              </a:rPr>
              <a:t> </a:t>
            </a:r>
            <a:r>
              <a:rPr sz="1400" b="1" spc="-5" dirty="0">
                <a:latin typeface="Calibri"/>
                <a:cs typeface="Calibri"/>
              </a:rPr>
              <a:t>outlined</a:t>
            </a:r>
            <a:r>
              <a:rPr sz="1400" b="1" dirty="0">
                <a:latin typeface="Calibri"/>
                <a:cs typeface="Calibri"/>
              </a:rPr>
              <a:t> </a:t>
            </a:r>
            <a:r>
              <a:rPr sz="1400" b="1" spc="-15" dirty="0">
                <a:latin typeface="Calibri"/>
                <a:cs typeface="Calibri"/>
              </a:rPr>
              <a:t>below.</a:t>
            </a:r>
            <a:endParaRPr sz="1400">
              <a:latin typeface="Calibri"/>
              <a:cs typeface="Calibri"/>
            </a:endParaRPr>
          </a:p>
          <a:p>
            <a:pPr>
              <a:lnSpc>
                <a:spcPct val="100000"/>
              </a:lnSpc>
            </a:pPr>
            <a:endParaRPr sz="1400">
              <a:latin typeface="Calibri"/>
              <a:cs typeface="Calibri"/>
            </a:endParaRPr>
          </a:p>
          <a:p>
            <a:pPr>
              <a:lnSpc>
                <a:spcPct val="100000"/>
              </a:lnSpc>
              <a:spcBef>
                <a:spcPts val="50"/>
              </a:spcBef>
            </a:pPr>
            <a:endParaRPr sz="1500">
              <a:latin typeface="Calibri"/>
              <a:cs typeface="Calibri"/>
            </a:endParaRPr>
          </a:p>
          <a:p>
            <a:pPr marL="12700">
              <a:lnSpc>
                <a:spcPct val="100000"/>
              </a:lnSpc>
            </a:pPr>
            <a:r>
              <a:rPr sz="1400" b="1" u="sng" spc="-5" dirty="0">
                <a:uFill>
                  <a:solidFill>
                    <a:srgbClr val="000000"/>
                  </a:solidFill>
                </a:uFill>
                <a:latin typeface="Calibri"/>
                <a:cs typeface="Calibri"/>
              </a:rPr>
              <a:t>Core</a:t>
            </a:r>
            <a:endParaRPr sz="1400">
              <a:latin typeface="Calibri"/>
              <a:cs typeface="Calibri"/>
            </a:endParaRPr>
          </a:p>
        </p:txBody>
      </p:sp>
      <p:sp>
        <p:nvSpPr>
          <p:cNvPr id="9" name="object 9"/>
          <p:cNvSpPr txBox="1"/>
          <p:nvPr/>
        </p:nvSpPr>
        <p:spPr>
          <a:xfrm>
            <a:off x="702055" y="6093332"/>
            <a:ext cx="753745" cy="208279"/>
          </a:xfrm>
          <a:prstGeom prst="rect">
            <a:avLst/>
          </a:prstGeom>
        </p:spPr>
        <p:txBody>
          <a:bodyPr vert="horz" wrap="square" lIns="0" tIns="12700" rIns="0" bIns="0" rtlCol="0">
            <a:spAutoFit/>
          </a:bodyPr>
          <a:lstStyle/>
          <a:p>
            <a:pPr marL="12700">
              <a:lnSpc>
                <a:spcPct val="100000"/>
              </a:lnSpc>
              <a:spcBef>
                <a:spcPts val="100"/>
              </a:spcBef>
            </a:pPr>
            <a:r>
              <a:rPr sz="1200" b="1" u="sng" spc="-5" dirty="0">
                <a:uFill>
                  <a:solidFill>
                    <a:srgbClr val="000000"/>
                  </a:solidFill>
                </a:uFill>
                <a:latin typeface="Calibri"/>
                <a:cs typeface="Calibri"/>
              </a:rPr>
              <a:t>Foundation</a:t>
            </a:r>
            <a:endParaRPr sz="1200">
              <a:latin typeface="Calibri"/>
              <a:cs typeface="Calibri"/>
            </a:endParaRPr>
          </a:p>
        </p:txBody>
      </p:sp>
      <p:grpSp>
        <p:nvGrpSpPr>
          <p:cNvPr id="10" name="object 10"/>
          <p:cNvGrpSpPr/>
          <p:nvPr/>
        </p:nvGrpSpPr>
        <p:grpSpPr>
          <a:xfrm>
            <a:off x="700138" y="2557017"/>
            <a:ext cx="2443480" cy="605155"/>
            <a:chOff x="700138" y="2557017"/>
            <a:chExt cx="2443480" cy="605155"/>
          </a:xfrm>
        </p:grpSpPr>
        <p:pic>
          <p:nvPicPr>
            <p:cNvPr id="11" name="object 11"/>
            <p:cNvPicPr/>
            <p:nvPr/>
          </p:nvPicPr>
          <p:blipFill>
            <a:blip r:embed="rId2" cstate="print"/>
            <a:stretch>
              <a:fillRect/>
            </a:stretch>
          </p:blipFill>
          <p:spPr>
            <a:xfrm>
              <a:off x="712838" y="2569717"/>
              <a:ext cx="2417457" cy="579627"/>
            </a:xfrm>
            <a:prstGeom prst="rect">
              <a:avLst/>
            </a:prstGeom>
          </p:spPr>
        </p:pic>
        <p:sp>
          <p:nvSpPr>
            <p:cNvPr id="12" name="object 12"/>
            <p:cNvSpPr/>
            <p:nvPr/>
          </p:nvSpPr>
          <p:spPr>
            <a:xfrm>
              <a:off x="712838" y="2569717"/>
              <a:ext cx="2418080" cy="579755"/>
            </a:xfrm>
            <a:custGeom>
              <a:avLst/>
              <a:gdLst/>
              <a:ahLst/>
              <a:cxnLst/>
              <a:rect l="l" t="t" r="r" b="b"/>
              <a:pathLst>
                <a:path w="2418080" h="579755">
                  <a:moveTo>
                    <a:pt x="2125230" y="0"/>
                  </a:moveTo>
                  <a:lnTo>
                    <a:pt x="2125230" y="144907"/>
                  </a:lnTo>
                  <a:lnTo>
                    <a:pt x="0" y="144907"/>
                  </a:lnTo>
                  <a:lnTo>
                    <a:pt x="0" y="434721"/>
                  </a:lnTo>
                  <a:lnTo>
                    <a:pt x="2125230" y="434721"/>
                  </a:lnTo>
                  <a:lnTo>
                    <a:pt x="2125230" y="579627"/>
                  </a:lnTo>
                  <a:lnTo>
                    <a:pt x="2417457" y="289814"/>
                  </a:lnTo>
                  <a:lnTo>
                    <a:pt x="2125230" y="0"/>
                  </a:lnTo>
                  <a:close/>
                </a:path>
              </a:pathLst>
            </a:custGeom>
            <a:ln w="25400">
              <a:solidFill>
                <a:srgbClr val="385D89"/>
              </a:solidFill>
            </a:ln>
          </p:spPr>
          <p:txBody>
            <a:bodyPr wrap="square" lIns="0" tIns="0" rIns="0" bIns="0" rtlCol="0"/>
            <a:lstStyle/>
            <a:p>
              <a:endParaRPr/>
            </a:p>
          </p:txBody>
        </p:sp>
      </p:grpSp>
      <p:sp>
        <p:nvSpPr>
          <p:cNvPr id="13" name="object 13"/>
          <p:cNvSpPr txBox="1"/>
          <p:nvPr/>
        </p:nvSpPr>
        <p:spPr>
          <a:xfrm>
            <a:off x="1618233" y="2749041"/>
            <a:ext cx="46291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E</a:t>
            </a:r>
            <a:r>
              <a:rPr sz="1200" spc="5" dirty="0">
                <a:latin typeface="Calibri"/>
                <a:cs typeface="Calibri"/>
              </a:rPr>
              <a:t>n</a:t>
            </a:r>
            <a:r>
              <a:rPr sz="1200" dirty="0">
                <a:latin typeface="Calibri"/>
                <a:cs typeface="Calibri"/>
              </a:rPr>
              <a:t>glish</a:t>
            </a:r>
            <a:endParaRPr sz="1200">
              <a:latin typeface="Calibri"/>
              <a:cs typeface="Calibri"/>
            </a:endParaRPr>
          </a:p>
        </p:txBody>
      </p:sp>
      <p:grpSp>
        <p:nvGrpSpPr>
          <p:cNvPr id="14" name="object 14"/>
          <p:cNvGrpSpPr/>
          <p:nvPr/>
        </p:nvGrpSpPr>
        <p:grpSpPr>
          <a:xfrm>
            <a:off x="719645" y="3439921"/>
            <a:ext cx="2418080" cy="613410"/>
            <a:chOff x="719645" y="3439921"/>
            <a:chExt cx="2418080" cy="613410"/>
          </a:xfrm>
        </p:grpSpPr>
        <p:pic>
          <p:nvPicPr>
            <p:cNvPr id="15" name="object 15"/>
            <p:cNvPicPr/>
            <p:nvPr/>
          </p:nvPicPr>
          <p:blipFill>
            <a:blip r:embed="rId3" cstate="print"/>
            <a:stretch>
              <a:fillRect/>
            </a:stretch>
          </p:blipFill>
          <p:spPr>
            <a:xfrm>
              <a:off x="732345" y="3452621"/>
              <a:ext cx="2392362" cy="587755"/>
            </a:xfrm>
            <a:prstGeom prst="rect">
              <a:avLst/>
            </a:prstGeom>
          </p:spPr>
        </p:pic>
        <p:sp>
          <p:nvSpPr>
            <p:cNvPr id="16" name="object 16"/>
            <p:cNvSpPr/>
            <p:nvPr/>
          </p:nvSpPr>
          <p:spPr>
            <a:xfrm>
              <a:off x="732345" y="3452621"/>
              <a:ext cx="2392680" cy="588010"/>
            </a:xfrm>
            <a:custGeom>
              <a:avLst/>
              <a:gdLst/>
              <a:ahLst/>
              <a:cxnLst/>
              <a:rect l="l" t="t" r="r" b="b"/>
              <a:pathLst>
                <a:path w="2392680" h="588010">
                  <a:moveTo>
                    <a:pt x="2103183" y="0"/>
                  </a:moveTo>
                  <a:lnTo>
                    <a:pt x="2103183" y="146938"/>
                  </a:lnTo>
                  <a:lnTo>
                    <a:pt x="0" y="146938"/>
                  </a:lnTo>
                  <a:lnTo>
                    <a:pt x="0" y="440816"/>
                  </a:lnTo>
                  <a:lnTo>
                    <a:pt x="2103183" y="440816"/>
                  </a:lnTo>
                  <a:lnTo>
                    <a:pt x="2103183" y="587755"/>
                  </a:lnTo>
                  <a:lnTo>
                    <a:pt x="2392362" y="293877"/>
                  </a:lnTo>
                  <a:lnTo>
                    <a:pt x="2103183" y="0"/>
                  </a:lnTo>
                  <a:close/>
                </a:path>
              </a:pathLst>
            </a:custGeom>
            <a:ln w="25400">
              <a:solidFill>
                <a:srgbClr val="385D89"/>
              </a:solidFill>
            </a:ln>
          </p:spPr>
          <p:txBody>
            <a:bodyPr wrap="square" lIns="0" tIns="0" rIns="0" bIns="0" rtlCol="0"/>
            <a:lstStyle/>
            <a:p>
              <a:endParaRPr/>
            </a:p>
          </p:txBody>
        </p:sp>
      </p:grpSp>
      <p:sp>
        <p:nvSpPr>
          <p:cNvPr id="17" name="object 17"/>
          <p:cNvSpPr txBox="1"/>
          <p:nvPr/>
        </p:nvSpPr>
        <p:spPr>
          <a:xfrm>
            <a:off x="1645666" y="3634866"/>
            <a:ext cx="42037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Ma</a:t>
            </a:r>
            <a:r>
              <a:rPr sz="1200" spc="-5" dirty="0">
                <a:latin typeface="Calibri"/>
                <a:cs typeface="Calibri"/>
              </a:rPr>
              <a:t>t</a:t>
            </a:r>
            <a:r>
              <a:rPr sz="1200" dirty="0">
                <a:latin typeface="Calibri"/>
                <a:cs typeface="Calibri"/>
              </a:rPr>
              <a:t>hs</a:t>
            </a:r>
            <a:endParaRPr sz="1200">
              <a:latin typeface="Calibri"/>
              <a:cs typeface="Calibri"/>
            </a:endParaRPr>
          </a:p>
        </p:txBody>
      </p:sp>
      <p:grpSp>
        <p:nvGrpSpPr>
          <p:cNvPr id="18" name="object 18"/>
          <p:cNvGrpSpPr/>
          <p:nvPr/>
        </p:nvGrpSpPr>
        <p:grpSpPr>
          <a:xfrm>
            <a:off x="755510" y="4313046"/>
            <a:ext cx="2380615" cy="605155"/>
            <a:chOff x="755510" y="4313046"/>
            <a:chExt cx="2380615" cy="605155"/>
          </a:xfrm>
        </p:grpSpPr>
        <p:pic>
          <p:nvPicPr>
            <p:cNvPr id="19" name="object 19"/>
            <p:cNvPicPr/>
            <p:nvPr/>
          </p:nvPicPr>
          <p:blipFill>
            <a:blip r:embed="rId4" cstate="print"/>
            <a:stretch>
              <a:fillRect/>
            </a:stretch>
          </p:blipFill>
          <p:spPr>
            <a:xfrm>
              <a:off x="768210" y="4325746"/>
              <a:ext cx="2354846" cy="579627"/>
            </a:xfrm>
            <a:prstGeom prst="rect">
              <a:avLst/>
            </a:prstGeom>
          </p:spPr>
        </p:pic>
        <p:sp>
          <p:nvSpPr>
            <p:cNvPr id="20" name="object 20"/>
            <p:cNvSpPr/>
            <p:nvPr/>
          </p:nvSpPr>
          <p:spPr>
            <a:xfrm>
              <a:off x="768210" y="4325746"/>
              <a:ext cx="2355215" cy="579755"/>
            </a:xfrm>
            <a:custGeom>
              <a:avLst/>
              <a:gdLst/>
              <a:ahLst/>
              <a:cxnLst/>
              <a:rect l="l" t="t" r="r" b="b"/>
              <a:pathLst>
                <a:path w="2355215" h="579754">
                  <a:moveTo>
                    <a:pt x="2070112" y="0"/>
                  </a:moveTo>
                  <a:lnTo>
                    <a:pt x="2070112" y="144907"/>
                  </a:lnTo>
                  <a:lnTo>
                    <a:pt x="0" y="144907"/>
                  </a:lnTo>
                  <a:lnTo>
                    <a:pt x="0" y="434721"/>
                  </a:lnTo>
                  <a:lnTo>
                    <a:pt x="2070112" y="434721"/>
                  </a:lnTo>
                  <a:lnTo>
                    <a:pt x="2070112" y="579627"/>
                  </a:lnTo>
                  <a:lnTo>
                    <a:pt x="2354846" y="289813"/>
                  </a:lnTo>
                  <a:lnTo>
                    <a:pt x="2070112" y="0"/>
                  </a:lnTo>
                  <a:close/>
                </a:path>
              </a:pathLst>
            </a:custGeom>
            <a:ln w="25400">
              <a:solidFill>
                <a:srgbClr val="233E5F"/>
              </a:solidFill>
            </a:ln>
          </p:spPr>
          <p:txBody>
            <a:bodyPr wrap="square" lIns="0" tIns="0" rIns="0" bIns="0" rtlCol="0"/>
            <a:lstStyle/>
            <a:p>
              <a:endParaRPr/>
            </a:p>
          </p:txBody>
        </p:sp>
      </p:grpSp>
      <p:sp>
        <p:nvSpPr>
          <p:cNvPr id="21" name="object 21"/>
          <p:cNvSpPr txBox="1"/>
          <p:nvPr/>
        </p:nvSpPr>
        <p:spPr>
          <a:xfrm>
            <a:off x="1628901" y="4505070"/>
            <a:ext cx="4908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Scie</a:t>
            </a:r>
            <a:r>
              <a:rPr sz="1200" dirty="0">
                <a:latin typeface="Calibri"/>
                <a:cs typeface="Calibri"/>
              </a:rPr>
              <a:t>n</a:t>
            </a:r>
            <a:r>
              <a:rPr sz="1200" spc="-5" dirty="0">
                <a:latin typeface="Calibri"/>
                <a:cs typeface="Calibri"/>
              </a:rPr>
              <a:t>c</a:t>
            </a:r>
            <a:r>
              <a:rPr sz="1200" dirty="0">
                <a:latin typeface="Calibri"/>
                <a:cs typeface="Calibri"/>
              </a:rPr>
              <a:t>e</a:t>
            </a:r>
            <a:endParaRPr sz="1200">
              <a:latin typeface="Calibri"/>
              <a:cs typeface="Calibri"/>
            </a:endParaRPr>
          </a:p>
        </p:txBody>
      </p:sp>
      <p:pic>
        <p:nvPicPr>
          <p:cNvPr id="22" name="object 22"/>
          <p:cNvPicPr/>
          <p:nvPr/>
        </p:nvPicPr>
        <p:blipFill>
          <a:blip r:embed="rId5" cstate="print"/>
          <a:stretch>
            <a:fillRect/>
          </a:stretch>
        </p:blipFill>
        <p:spPr>
          <a:xfrm>
            <a:off x="3788155" y="2572435"/>
            <a:ext cx="2014220" cy="309067"/>
          </a:xfrm>
          <a:prstGeom prst="rect">
            <a:avLst/>
          </a:prstGeom>
        </p:spPr>
      </p:pic>
      <p:sp>
        <p:nvSpPr>
          <p:cNvPr id="23" name="object 23"/>
          <p:cNvSpPr txBox="1"/>
          <p:nvPr/>
        </p:nvSpPr>
        <p:spPr>
          <a:xfrm>
            <a:off x="3788155" y="2572435"/>
            <a:ext cx="2014220" cy="309245"/>
          </a:xfrm>
          <a:prstGeom prst="rect">
            <a:avLst/>
          </a:prstGeom>
          <a:ln w="25400">
            <a:solidFill>
              <a:srgbClr val="4F81BC"/>
            </a:solidFill>
          </a:ln>
        </p:spPr>
        <p:txBody>
          <a:bodyPr vert="horz" wrap="square" lIns="0" tIns="53340" rIns="0" bIns="0" rtlCol="0">
            <a:spAutoFit/>
          </a:bodyPr>
          <a:lstStyle/>
          <a:p>
            <a:pPr algn="ctr">
              <a:lnSpc>
                <a:spcPct val="100000"/>
              </a:lnSpc>
              <a:spcBef>
                <a:spcPts val="420"/>
              </a:spcBef>
            </a:pPr>
            <a:r>
              <a:rPr sz="1200" spc="-5" dirty="0">
                <a:latin typeface="Calibri"/>
                <a:cs typeface="Calibri"/>
              </a:rPr>
              <a:t>GCSE</a:t>
            </a:r>
            <a:endParaRPr sz="1200">
              <a:latin typeface="Calibri"/>
              <a:cs typeface="Calibri"/>
            </a:endParaRPr>
          </a:p>
        </p:txBody>
      </p:sp>
      <p:pic>
        <p:nvPicPr>
          <p:cNvPr id="24" name="object 24"/>
          <p:cNvPicPr/>
          <p:nvPr/>
        </p:nvPicPr>
        <p:blipFill>
          <a:blip r:embed="rId6" cstate="print"/>
          <a:stretch>
            <a:fillRect/>
          </a:stretch>
        </p:blipFill>
        <p:spPr>
          <a:xfrm>
            <a:off x="3790569" y="3868851"/>
            <a:ext cx="2014220" cy="309067"/>
          </a:xfrm>
          <a:prstGeom prst="rect">
            <a:avLst/>
          </a:prstGeom>
        </p:spPr>
      </p:pic>
      <p:sp>
        <p:nvSpPr>
          <p:cNvPr id="25" name="object 25"/>
          <p:cNvSpPr txBox="1"/>
          <p:nvPr/>
        </p:nvSpPr>
        <p:spPr>
          <a:xfrm>
            <a:off x="3790569" y="3868851"/>
            <a:ext cx="2014220" cy="309245"/>
          </a:xfrm>
          <a:prstGeom prst="rect">
            <a:avLst/>
          </a:prstGeom>
          <a:ln w="25400">
            <a:solidFill>
              <a:srgbClr val="4F81BC"/>
            </a:solidFill>
          </a:ln>
        </p:spPr>
        <p:txBody>
          <a:bodyPr vert="horz" wrap="square" lIns="0" tIns="52705" rIns="0" bIns="0" rtlCol="0">
            <a:spAutoFit/>
          </a:bodyPr>
          <a:lstStyle/>
          <a:p>
            <a:pPr marL="666115">
              <a:lnSpc>
                <a:spcPct val="100000"/>
              </a:lnSpc>
              <a:spcBef>
                <a:spcPts val="41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26" name="object 26"/>
          <p:cNvPicPr/>
          <p:nvPr/>
        </p:nvPicPr>
        <p:blipFill>
          <a:blip r:embed="rId5" cstate="print"/>
          <a:stretch>
            <a:fillRect/>
          </a:stretch>
        </p:blipFill>
        <p:spPr>
          <a:xfrm>
            <a:off x="3775455" y="4325035"/>
            <a:ext cx="2014220" cy="309067"/>
          </a:xfrm>
          <a:prstGeom prst="rect">
            <a:avLst/>
          </a:prstGeom>
        </p:spPr>
      </p:pic>
      <p:sp>
        <p:nvSpPr>
          <p:cNvPr id="27" name="object 27"/>
          <p:cNvSpPr txBox="1"/>
          <p:nvPr/>
        </p:nvSpPr>
        <p:spPr>
          <a:xfrm>
            <a:off x="3775455" y="4325035"/>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GCSE</a:t>
            </a:r>
            <a:endParaRPr sz="1200">
              <a:latin typeface="Calibri"/>
              <a:cs typeface="Calibri"/>
            </a:endParaRPr>
          </a:p>
        </p:txBody>
      </p:sp>
      <p:pic>
        <p:nvPicPr>
          <p:cNvPr id="28" name="object 28"/>
          <p:cNvPicPr/>
          <p:nvPr/>
        </p:nvPicPr>
        <p:blipFill>
          <a:blip r:embed="rId5" cstate="print"/>
          <a:stretch>
            <a:fillRect/>
          </a:stretch>
        </p:blipFill>
        <p:spPr>
          <a:xfrm>
            <a:off x="3788155" y="3448735"/>
            <a:ext cx="2014220" cy="309067"/>
          </a:xfrm>
          <a:prstGeom prst="rect">
            <a:avLst/>
          </a:prstGeom>
        </p:spPr>
      </p:pic>
      <p:sp>
        <p:nvSpPr>
          <p:cNvPr id="29" name="object 29"/>
          <p:cNvSpPr txBox="1"/>
          <p:nvPr/>
        </p:nvSpPr>
        <p:spPr>
          <a:xfrm>
            <a:off x="3788155" y="3448735"/>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GCSE</a:t>
            </a:r>
            <a:endParaRPr sz="1200">
              <a:latin typeface="Calibri"/>
              <a:cs typeface="Calibri"/>
            </a:endParaRPr>
          </a:p>
        </p:txBody>
      </p:sp>
      <p:pic>
        <p:nvPicPr>
          <p:cNvPr id="30" name="object 30"/>
          <p:cNvPicPr/>
          <p:nvPr/>
        </p:nvPicPr>
        <p:blipFill>
          <a:blip r:embed="rId5" cstate="print"/>
          <a:stretch>
            <a:fillRect/>
          </a:stretch>
        </p:blipFill>
        <p:spPr>
          <a:xfrm>
            <a:off x="3788155" y="6572935"/>
            <a:ext cx="2014220" cy="309067"/>
          </a:xfrm>
          <a:prstGeom prst="rect">
            <a:avLst/>
          </a:prstGeom>
        </p:spPr>
      </p:pic>
      <p:sp>
        <p:nvSpPr>
          <p:cNvPr id="31" name="object 31"/>
          <p:cNvSpPr txBox="1"/>
          <p:nvPr/>
        </p:nvSpPr>
        <p:spPr>
          <a:xfrm>
            <a:off x="3788155" y="6572935"/>
            <a:ext cx="2014220" cy="309245"/>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Level</a:t>
            </a:r>
            <a:r>
              <a:rPr sz="1200" spc="-40" dirty="0">
                <a:latin typeface="Calibri"/>
                <a:cs typeface="Calibri"/>
              </a:rPr>
              <a:t> </a:t>
            </a:r>
            <a:r>
              <a:rPr sz="1200" dirty="0">
                <a:latin typeface="Calibri"/>
                <a:cs typeface="Calibri"/>
              </a:rPr>
              <a:t>2</a:t>
            </a:r>
            <a:endParaRPr sz="1200">
              <a:latin typeface="Calibri"/>
              <a:cs typeface="Calibri"/>
            </a:endParaRPr>
          </a:p>
        </p:txBody>
      </p:sp>
      <p:pic>
        <p:nvPicPr>
          <p:cNvPr id="32" name="object 32"/>
          <p:cNvPicPr/>
          <p:nvPr/>
        </p:nvPicPr>
        <p:blipFill>
          <a:blip r:embed="rId7" cstate="print"/>
          <a:stretch>
            <a:fillRect/>
          </a:stretch>
        </p:blipFill>
        <p:spPr>
          <a:xfrm>
            <a:off x="3790569" y="2992551"/>
            <a:ext cx="2014220" cy="309067"/>
          </a:xfrm>
          <a:prstGeom prst="rect">
            <a:avLst/>
          </a:prstGeom>
        </p:spPr>
      </p:pic>
      <p:sp>
        <p:nvSpPr>
          <p:cNvPr id="33" name="object 33"/>
          <p:cNvSpPr txBox="1"/>
          <p:nvPr/>
        </p:nvSpPr>
        <p:spPr>
          <a:xfrm>
            <a:off x="3790569" y="2992551"/>
            <a:ext cx="2014220" cy="309245"/>
          </a:xfrm>
          <a:prstGeom prst="rect">
            <a:avLst/>
          </a:prstGeom>
          <a:ln w="25400">
            <a:solidFill>
              <a:srgbClr val="4F81BC"/>
            </a:solidFill>
          </a:ln>
        </p:spPr>
        <p:txBody>
          <a:bodyPr vert="horz" wrap="square" lIns="0" tIns="52704" rIns="0" bIns="0" rtlCol="0">
            <a:spAutoFit/>
          </a:bodyPr>
          <a:lstStyle/>
          <a:p>
            <a:pPr marL="666115">
              <a:lnSpc>
                <a:spcPct val="100000"/>
              </a:lnSpc>
              <a:spcBef>
                <a:spcPts val="414"/>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34" name="object 34"/>
          <p:cNvPicPr/>
          <p:nvPr/>
        </p:nvPicPr>
        <p:blipFill>
          <a:blip r:embed="rId6" cstate="print"/>
          <a:stretch>
            <a:fillRect/>
          </a:stretch>
        </p:blipFill>
        <p:spPr>
          <a:xfrm>
            <a:off x="3777869" y="4719751"/>
            <a:ext cx="2014220" cy="309067"/>
          </a:xfrm>
          <a:prstGeom prst="rect">
            <a:avLst/>
          </a:prstGeom>
        </p:spPr>
      </p:pic>
      <p:sp>
        <p:nvSpPr>
          <p:cNvPr id="35" name="object 35"/>
          <p:cNvSpPr txBox="1"/>
          <p:nvPr/>
        </p:nvSpPr>
        <p:spPr>
          <a:xfrm>
            <a:off x="3777869" y="4719751"/>
            <a:ext cx="2014220" cy="309245"/>
          </a:xfrm>
          <a:prstGeom prst="rect">
            <a:avLst/>
          </a:prstGeom>
          <a:ln w="25400">
            <a:solidFill>
              <a:srgbClr val="4F81BC"/>
            </a:solidFill>
          </a:ln>
        </p:spPr>
        <p:txBody>
          <a:bodyPr vert="horz" wrap="square" lIns="0" tIns="53975" rIns="0" bIns="0" rtlCol="0">
            <a:spAutoFit/>
          </a:bodyPr>
          <a:lstStyle/>
          <a:p>
            <a:pPr marL="666750">
              <a:lnSpc>
                <a:spcPct val="100000"/>
              </a:lnSpc>
              <a:spcBef>
                <a:spcPts val="42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36" name="object 36"/>
          <p:cNvPicPr/>
          <p:nvPr/>
        </p:nvPicPr>
        <p:blipFill>
          <a:blip r:embed="rId8" cstate="print"/>
          <a:stretch>
            <a:fillRect/>
          </a:stretch>
        </p:blipFill>
        <p:spPr>
          <a:xfrm>
            <a:off x="3790569" y="7018451"/>
            <a:ext cx="2014220" cy="309067"/>
          </a:xfrm>
          <a:prstGeom prst="rect">
            <a:avLst/>
          </a:prstGeom>
        </p:spPr>
      </p:pic>
      <p:sp>
        <p:nvSpPr>
          <p:cNvPr id="37" name="object 37"/>
          <p:cNvSpPr txBox="1"/>
          <p:nvPr/>
        </p:nvSpPr>
        <p:spPr>
          <a:xfrm>
            <a:off x="3790569" y="7018451"/>
            <a:ext cx="2014220" cy="309245"/>
          </a:xfrm>
          <a:prstGeom prst="rect">
            <a:avLst/>
          </a:prstGeom>
          <a:ln w="25400">
            <a:solidFill>
              <a:srgbClr val="4F81BC"/>
            </a:solidFill>
          </a:ln>
        </p:spPr>
        <p:txBody>
          <a:bodyPr vert="horz" wrap="square" lIns="0" tIns="53340" rIns="0" bIns="0" rtlCol="0">
            <a:spAutoFit/>
          </a:bodyPr>
          <a:lstStyle/>
          <a:p>
            <a:pPr marL="666115">
              <a:lnSpc>
                <a:spcPct val="100000"/>
              </a:lnSpc>
              <a:spcBef>
                <a:spcPts val="42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grpSp>
        <p:nvGrpSpPr>
          <p:cNvPr id="38" name="object 38"/>
          <p:cNvGrpSpPr/>
          <p:nvPr/>
        </p:nvGrpSpPr>
        <p:grpSpPr>
          <a:xfrm>
            <a:off x="757072" y="6561581"/>
            <a:ext cx="2077085" cy="605155"/>
            <a:chOff x="757072" y="6561581"/>
            <a:chExt cx="2077085" cy="605155"/>
          </a:xfrm>
        </p:grpSpPr>
        <p:pic>
          <p:nvPicPr>
            <p:cNvPr id="39" name="object 39"/>
            <p:cNvPicPr/>
            <p:nvPr/>
          </p:nvPicPr>
          <p:blipFill>
            <a:blip r:embed="rId9" cstate="print"/>
            <a:stretch>
              <a:fillRect/>
            </a:stretch>
          </p:blipFill>
          <p:spPr>
            <a:xfrm>
              <a:off x="769772" y="6574281"/>
              <a:ext cx="2051659" cy="579627"/>
            </a:xfrm>
            <a:prstGeom prst="rect">
              <a:avLst/>
            </a:prstGeom>
          </p:spPr>
        </p:pic>
        <p:sp>
          <p:nvSpPr>
            <p:cNvPr id="40" name="object 40"/>
            <p:cNvSpPr/>
            <p:nvPr/>
          </p:nvSpPr>
          <p:spPr>
            <a:xfrm>
              <a:off x="769772" y="6574281"/>
              <a:ext cx="2051685" cy="579755"/>
            </a:xfrm>
            <a:custGeom>
              <a:avLst/>
              <a:gdLst/>
              <a:ahLst/>
              <a:cxnLst/>
              <a:rect l="l" t="t" r="r" b="b"/>
              <a:pathLst>
                <a:path w="2051685" h="579754">
                  <a:moveTo>
                    <a:pt x="1803628" y="0"/>
                  </a:moveTo>
                  <a:lnTo>
                    <a:pt x="1803628" y="144906"/>
                  </a:lnTo>
                  <a:lnTo>
                    <a:pt x="0" y="144906"/>
                  </a:lnTo>
                  <a:lnTo>
                    <a:pt x="0" y="434721"/>
                  </a:lnTo>
                  <a:lnTo>
                    <a:pt x="1803628" y="434721"/>
                  </a:lnTo>
                  <a:lnTo>
                    <a:pt x="1803628" y="579627"/>
                  </a:lnTo>
                  <a:lnTo>
                    <a:pt x="2051659" y="289813"/>
                  </a:lnTo>
                  <a:lnTo>
                    <a:pt x="1803628" y="0"/>
                  </a:lnTo>
                  <a:close/>
                </a:path>
              </a:pathLst>
            </a:custGeom>
            <a:ln w="25400">
              <a:solidFill>
                <a:srgbClr val="385D89"/>
              </a:solidFill>
            </a:ln>
          </p:spPr>
          <p:txBody>
            <a:bodyPr wrap="square" lIns="0" tIns="0" rIns="0" bIns="0" rtlCol="0"/>
            <a:lstStyle/>
            <a:p>
              <a:endParaRPr/>
            </a:p>
          </p:txBody>
        </p:sp>
      </p:grpSp>
      <p:sp>
        <p:nvSpPr>
          <p:cNvPr id="41" name="object 41"/>
          <p:cNvSpPr txBox="1"/>
          <p:nvPr/>
        </p:nvSpPr>
        <p:spPr>
          <a:xfrm>
            <a:off x="1624330" y="6754748"/>
            <a:ext cx="2190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I</a:t>
            </a:r>
            <a:r>
              <a:rPr sz="1200" spc="-10" dirty="0">
                <a:latin typeface="Calibri"/>
                <a:cs typeface="Calibri"/>
              </a:rPr>
              <a:t>C</a:t>
            </a:r>
            <a:r>
              <a:rPr sz="1200" dirty="0">
                <a:latin typeface="Calibri"/>
                <a:cs typeface="Calibri"/>
              </a:rPr>
              <a:t>T</a:t>
            </a:r>
            <a:endParaRPr sz="1200">
              <a:latin typeface="Calibri"/>
              <a:cs typeface="Calibri"/>
            </a:endParaRPr>
          </a:p>
        </p:txBody>
      </p:sp>
      <p:pic>
        <p:nvPicPr>
          <p:cNvPr id="42" name="object 42"/>
          <p:cNvPicPr/>
          <p:nvPr/>
        </p:nvPicPr>
        <p:blipFill>
          <a:blip r:embed="rId10" cstate="print"/>
          <a:stretch>
            <a:fillRect/>
          </a:stretch>
        </p:blipFill>
        <p:spPr>
          <a:xfrm>
            <a:off x="788923" y="9446272"/>
            <a:ext cx="5032502" cy="308432"/>
          </a:xfrm>
          <a:prstGeom prst="rect">
            <a:avLst/>
          </a:prstGeom>
        </p:spPr>
      </p:pic>
      <p:sp>
        <p:nvSpPr>
          <p:cNvPr id="43" name="object 43"/>
          <p:cNvSpPr txBox="1"/>
          <p:nvPr/>
        </p:nvSpPr>
        <p:spPr>
          <a:xfrm>
            <a:off x="788923" y="9446272"/>
            <a:ext cx="5033010" cy="308610"/>
          </a:xfrm>
          <a:prstGeom prst="rect">
            <a:avLst/>
          </a:prstGeom>
          <a:ln w="25400">
            <a:solidFill>
              <a:srgbClr val="233E5F"/>
            </a:solidFill>
          </a:ln>
        </p:spPr>
        <p:txBody>
          <a:bodyPr vert="horz" wrap="square" lIns="0" tIns="53975" rIns="0" bIns="0" rtlCol="0">
            <a:spAutoFit/>
          </a:bodyPr>
          <a:lstStyle/>
          <a:p>
            <a:pPr algn="ctr">
              <a:lnSpc>
                <a:spcPct val="100000"/>
              </a:lnSpc>
              <a:spcBef>
                <a:spcPts val="425"/>
              </a:spcBef>
            </a:pPr>
            <a:r>
              <a:rPr sz="1200" dirty="0">
                <a:latin typeface="Calibri"/>
                <a:cs typeface="Calibri"/>
              </a:rPr>
              <a:t>PE</a:t>
            </a:r>
            <a:r>
              <a:rPr sz="1200" spc="-10" dirty="0">
                <a:latin typeface="Calibri"/>
                <a:cs typeface="Calibri"/>
              </a:rPr>
              <a:t> </a:t>
            </a:r>
            <a:r>
              <a:rPr sz="1200" spc="-5" dirty="0">
                <a:latin typeface="Calibri"/>
                <a:cs typeface="Calibri"/>
              </a:rPr>
              <a:t>(Duke</a:t>
            </a:r>
            <a:r>
              <a:rPr sz="1200" spc="-20" dirty="0">
                <a:latin typeface="Calibri"/>
                <a:cs typeface="Calibri"/>
              </a:rPr>
              <a:t> </a:t>
            </a:r>
            <a:r>
              <a:rPr sz="1200" spc="-5" dirty="0">
                <a:latin typeface="Calibri"/>
                <a:cs typeface="Calibri"/>
              </a:rPr>
              <a:t>of</a:t>
            </a:r>
            <a:r>
              <a:rPr sz="1200" spc="-15" dirty="0">
                <a:latin typeface="Calibri"/>
                <a:cs typeface="Calibri"/>
              </a:rPr>
              <a:t> </a:t>
            </a:r>
            <a:r>
              <a:rPr sz="1200" spc="-5" dirty="0">
                <a:latin typeface="Calibri"/>
                <a:cs typeface="Calibri"/>
              </a:rPr>
              <a:t>Edinburgh</a:t>
            </a:r>
            <a:r>
              <a:rPr sz="1200" spc="-15" dirty="0">
                <a:latin typeface="Calibri"/>
                <a:cs typeface="Calibri"/>
              </a:rPr>
              <a:t> </a:t>
            </a:r>
            <a:r>
              <a:rPr sz="1200" spc="-5" dirty="0">
                <a:latin typeface="Calibri"/>
                <a:cs typeface="Calibri"/>
              </a:rPr>
              <a:t>Awards)</a:t>
            </a:r>
            <a:endParaRPr sz="1200">
              <a:latin typeface="Calibri"/>
              <a:cs typeface="Calibri"/>
            </a:endParaRPr>
          </a:p>
        </p:txBody>
      </p:sp>
      <p:pic>
        <p:nvPicPr>
          <p:cNvPr id="44" name="object 44"/>
          <p:cNvPicPr/>
          <p:nvPr/>
        </p:nvPicPr>
        <p:blipFill>
          <a:blip r:embed="rId11" cstate="print"/>
          <a:stretch>
            <a:fillRect/>
          </a:stretch>
        </p:blipFill>
        <p:spPr>
          <a:xfrm>
            <a:off x="789139" y="8905240"/>
            <a:ext cx="5082159" cy="283209"/>
          </a:xfrm>
          <a:prstGeom prst="rect">
            <a:avLst/>
          </a:prstGeom>
        </p:spPr>
      </p:pic>
      <p:sp>
        <p:nvSpPr>
          <p:cNvPr id="45" name="object 45"/>
          <p:cNvSpPr txBox="1"/>
          <p:nvPr/>
        </p:nvSpPr>
        <p:spPr>
          <a:xfrm>
            <a:off x="789139" y="8905240"/>
            <a:ext cx="5082540" cy="283210"/>
          </a:xfrm>
          <a:prstGeom prst="rect">
            <a:avLst/>
          </a:prstGeom>
          <a:ln w="25400">
            <a:solidFill>
              <a:srgbClr val="385D89"/>
            </a:solidFill>
          </a:ln>
        </p:spPr>
        <p:txBody>
          <a:bodyPr vert="horz" wrap="square" lIns="0" tIns="53975" rIns="0" bIns="0" rtlCol="0">
            <a:spAutoFit/>
          </a:bodyPr>
          <a:lstStyle/>
          <a:p>
            <a:pPr marL="635" algn="ctr">
              <a:lnSpc>
                <a:spcPct val="100000"/>
              </a:lnSpc>
              <a:spcBef>
                <a:spcPts val="425"/>
              </a:spcBef>
            </a:pPr>
            <a:r>
              <a:rPr sz="1200" dirty="0">
                <a:latin typeface="Calibri"/>
                <a:cs typeface="Calibri"/>
              </a:rPr>
              <a:t>PHSCE/RE</a:t>
            </a:r>
            <a:endParaRPr sz="1200">
              <a:latin typeface="Calibri"/>
              <a:cs typeface="Calibri"/>
            </a:endParaRPr>
          </a:p>
        </p:txBody>
      </p:sp>
      <p:grpSp>
        <p:nvGrpSpPr>
          <p:cNvPr id="46" name="object 46"/>
          <p:cNvGrpSpPr/>
          <p:nvPr/>
        </p:nvGrpSpPr>
        <p:grpSpPr>
          <a:xfrm>
            <a:off x="777240" y="7697851"/>
            <a:ext cx="2077085" cy="605155"/>
            <a:chOff x="777240" y="7697851"/>
            <a:chExt cx="2077085" cy="605155"/>
          </a:xfrm>
        </p:grpSpPr>
        <p:pic>
          <p:nvPicPr>
            <p:cNvPr id="47" name="object 47"/>
            <p:cNvPicPr/>
            <p:nvPr/>
          </p:nvPicPr>
          <p:blipFill>
            <a:blip r:embed="rId12" cstate="print"/>
            <a:stretch>
              <a:fillRect/>
            </a:stretch>
          </p:blipFill>
          <p:spPr>
            <a:xfrm>
              <a:off x="789940" y="7710551"/>
              <a:ext cx="2051685" cy="579755"/>
            </a:xfrm>
            <a:prstGeom prst="rect">
              <a:avLst/>
            </a:prstGeom>
          </p:spPr>
        </p:pic>
        <p:sp>
          <p:nvSpPr>
            <p:cNvPr id="48" name="object 48"/>
            <p:cNvSpPr/>
            <p:nvPr/>
          </p:nvSpPr>
          <p:spPr>
            <a:xfrm>
              <a:off x="789940" y="7710551"/>
              <a:ext cx="2051685" cy="579755"/>
            </a:xfrm>
            <a:custGeom>
              <a:avLst/>
              <a:gdLst/>
              <a:ahLst/>
              <a:cxnLst/>
              <a:rect l="l" t="t" r="r" b="b"/>
              <a:pathLst>
                <a:path w="2051685" h="579754">
                  <a:moveTo>
                    <a:pt x="1803653" y="0"/>
                  </a:moveTo>
                  <a:lnTo>
                    <a:pt x="1803653" y="144906"/>
                  </a:lnTo>
                  <a:lnTo>
                    <a:pt x="0" y="144906"/>
                  </a:lnTo>
                  <a:lnTo>
                    <a:pt x="0" y="434720"/>
                  </a:lnTo>
                  <a:lnTo>
                    <a:pt x="1803653" y="434720"/>
                  </a:lnTo>
                  <a:lnTo>
                    <a:pt x="1803653" y="579754"/>
                  </a:lnTo>
                  <a:lnTo>
                    <a:pt x="2051685" y="289813"/>
                  </a:lnTo>
                  <a:lnTo>
                    <a:pt x="1803653" y="0"/>
                  </a:lnTo>
                  <a:close/>
                </a:path>
              </a:pathLst>
            </a:custGeom>
            <a:ln w="25400">
              <a:solidFill>
                <a:srgbClr val="385D89"/>
              </a:solidFill>
            </a:ln>
          </p:spPr>
          <p:txBody>
            <a:bodyPr wrap="square" lIns="0" tIns="0" rIns="0" bIns="0" rtlCol="0"/>
            <a:lstStyle/>
            <a:p>
              <a:endParaRPr/>
            </a:p>
          </p:txBody>
        </p:sp>
      </p:grpSp>
      <p:sp>
        <p:nvSpPr>
          <p:cNvPr id="49" name="object 49"/>
          <p:cNvSpPr txBox="1"/>
          <p:nvPr/>
        </p:nvSpPr>
        <p:spPr>
          <a:xfrm>
            <a:off x="1388110" y="7890129"/>
            <a:ext cx="7327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Humanities</a:t>
            </a:r>
            <a:endParaRPr sz="1200">
              <a:latin typeface="Calibri"/>
              <a:cs typeface="Calibri"/>
            </a:endParaRPr>
          </a:p>
        </p:txBody>
      </p:sp>
      <p:pic>
        <p:nvPicPr>
          <p:cNvPr id="50" name="object 50"/>
          <p:cNvPicPr/>
          <p:nvPr/>
        </p:nvPicPr>
        <p:blipFill>
          <a:blip r:embed="rId13" cstate="print"/>
          <a:stretch>
            <a:fillRect/>
          </a:stretch>
        </p:blipFill>
        <p:spPr>
          <a:xfrm>
            <a:off x="3774694" y="7574711"/>
            <a:ext cx="2014220" cy="309067"/>
          </a:xfrm>
          <a:prstGeom prst="rect">
            <a:avLst/>
          </a:prstGeom>
        </p:spPr>
      </p:pic>
      <p:sp>
        <p:nvSpPr>
          <p:cNvPr id="51" name="object 51"/>
          <p:cNvSpPr txBox="1"/>
          <p:nvPr/>
        </p:nvSpPr>
        <p:spPr>
          <a:xfrm>
            <a:off x="3774694" y="7574711"/>
            <a:ext cx="2014220" cy="309245"/>
          </a:xfrm>
          <a:prstGeom prst="rect">
            <a:avLst/>
          </a:prstGeom>
          <a:ln w="25400">
            <a:solidFill>
              <a:srgbClr val="4F81BC"/>
            </a:solidFill>
          </a:ln>
        </p:spPr>
        <p:txBody>
          <a:bodyPr vert="horz" wrap="square" lIns="0" tIns="53340" rIns="0" bIns="0" rtlCol="0">
            <a:spAutoFit/>
          </a:bodyPr>
          <a:lstStyle/>
          <a:p>
            <a:pPr marL="607060">
              <a:lnSpc>
                <a:spcPct val="100000"/>
              </a:lnSpc>
              <a:spcBef>
                <a:spcPts val="420"/>
              </a:spcBef>
            </a:pPr>
            <a:r>
              <a:rPr sz="1200" spc="-5" dirty="0">
                <a:latin typeface="Calibri"/>
                <a:cs typeface="Calibri"/>
              </a:rPr>
              <a:t>History</a:t>
            </a:r>
            <a:r>
              <a:rPr sz="1200" spc="-30" dirty="0">
                <a:latin typeface="Calibri"/>
                <a:cs typeface="Calibri"/>
              </a:rPr>
              <a:t> </a:t>
            </a:r>
            <a:r>
              <a:rPr sz="1200" spc="-5" dirty="0">
                <a:latin typeface="Calibri"/>
                <a:cs typeface="Calibri"/>
              </a:rPr>
              <a:t>GCSE</a:t>
            </a:r>
            <a:endParaRPr sz="1200">
              <a:latin typeface="Calibri"/>
              <a:cs typeface="Calibri"/>
            </a:endParaRPr>
          </a:p>
        </p:txBody>
      </p:sp>
      <p:pic>
        <p:nvPicPr>
          <p:cNvPr id="52" name="object 52"/>
          <p:cNvPicPr/>
          <p:nvPr/>
        </p:nvPicPr>
        <p:blipFill>
          <a:blip r:embed="rId14" cstate="print"/>
          <a:stretch>
            <a:fillRect/>
          </a:stretch>
        </p:blipFill>
        <p:spPr>
          <a:xfrm>
            <a:off x="3777107" y="8013623"/>
            <a:ext cx="2014219" cy="309067"/>
          </a:xfrm>
          <a:prstGeom prst="rect">
            <a:avLst/>
          </a:prstGeom>
        </p:spPr>
      </p:pic>
      <p:sp>
        <p:nvSpPr>
          <p:cNvPr id="53" name="object 53"/>
          <p:cNvSpPr txBox="1"/>
          <p:nvPr/>
        </p:nvSpPr>
        <p:spPr>
          <a:xfrm>
            <a:off x="3777107" y="8013623"/>
            <a:ext cx="2014220" cy="309245"/>
          </a:xfrm>
          <a:prstGeom prst="rect">
            <a:avLst/>
          </a:prstGeom>
          <a:ln w="25400">
            <a:solidFill>
              <a:srgbClr val="4F81BC"/>
            </a:solidFill>
          </a:ln>
        </p:spPr>
        <p:txBody>
          <a:bodyPr vert="horz" wrap="square" lIns="0" tIns="53975" rIns="0" bIns="0" rtlCol="0">
            <a:spAutoFit/>
          </a:bodyPr>
          <a:lstStyle/>
          <a:p>
            <a:pPr marL="666115">
              <a:lnSpc>
                <a:spcPct val="100000"/>
              </a:lnSpc>
              <a:spcBef>
                <a:spcPts val="42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623" y="466635"/>
            <a:ext cx="6719570" cy="9845675"/>
            <a:chOff x="420623" y="466635"/>
            <a:chExt cx="6719570" cy="9845675"/>
          </a:xfrm>
        </p:grpSpPr>
        <p:sp>
          <p:nvSpPr>
            <p:cNvPr id="3" name="object 3"/>
            <p:cNvSpPr/>
            <p:nvPr/>
          </p:nvSpPr>
          <p:spPr>
            <a:xfrm>
              <a:off x="452373"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2373"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844" y="706373"/>
              <a:ext cx="6347460" cy="9366250"/>
            </a:xfrm>
            <a:custGeom>
              <a:avLst/>
              <a:gdLst/>
              <a:ahLst/>
              <a:cxnLst/>
              <a:rect l="l" t="t" r="r" b="b"/>
              <a:pathLst>
                <a:path w="6347459" h="9366250">
                  <a:moveTo>
                    <a:pt x="6347040" y="0"/>
                  </a:moveTo>
                  <a:lnTo>
                    <a:pt x="0" y="0"/>
                  </a:lnTo>
                  <a:lnTo>
                    <a:pt x="0" y="9365881"/>
                  </a:lnTo>
                  <a:lnTo>
                    <a:pt x="5553671" y="9365881"/>
                  </a:lnTo>
                  <a:lnTo>
                    <a:pt x="6347040" y="8195183"/>
                  </a:lnTo>
                  <a:lnTo>
                    <a:pt x="6347040" y="0"/>
                  </a:lnTo>
                  <a:close/>
                </a:path>
              </a:pathLst>
            </a:custGeom>
            <a:solidFill>
              <a:srgbClr val="FFFFFF"/>
            </a:solidFill>
          </p:spPr>
          <p:txBody>
            <a:bodyPr wrap="square" lIns="0" tIns="0" rIns="0" bIns="0" rtlCol="0"/>
            <a:lstStyle/>
            <a:p>
              <a:endParaRPr/>
            </a:p>
          </p:txBody>
        </p:sp>
        <p:sp>
          <p:nvSpPr>
            <p:cNvPr id="6" name="object 6"/>
            <p:cNvSpPr/>
            <p:nvPr/>
          </p:nvSpPr>
          <p:spPr>
            <a:xfrm>
              <a:off x="6160515" y="8901556"/>
              <a:ext cx="793750" cy="1170940"/>
            </a:xfrm>
            <a:custGeom>
              <a:avLst/>
              <a:gdLst/>
              <a:ahLst/>
              <a:cxnLst/>
              <a:rect l="l" t="t" r="r" b="b"/>
              <a:pathLst>
                <a:path w="793750" h="1170940">
                  <a:moveTo>
                    <a:pt x="793368" y="0"/>
                  </a:moveTo>
                  <a:lnTo>
                    <a:pt x="735067" y="40953"/>
                  </a:lnTo>
                  <a:lnTo>
                    <a:pt x="679140" y="76128"/>
                  </a:lnTo>
                  <a:lnTo>
                    <a:pt x="625670" y="105596"/>
                  </a:lnTo>
                  <a:lnTo>
                    <a:pt x="574737" y="129429"/>
                  </a:lnTo>
                  <a:lnTo>
                    <a:pt x="526424" y="147696"/>
                  </a:lnTo>
                  <a:lnTo>
                    <a:pt x="480812" y="160469"/>
                  </a:lnTo>
                  <a:lnTo>
                    <a:pt x="437984" y="167818"/>
                  </a:lnTo>
                  <a:lnTo>
                    <a:pt x="398020" y="169815"/>
                  </a:lnTo>
                  <a:lnTo>
                    <a:pt x="361004" y="166530"/>
                  </a:lnTo>
                  <a:lnTo>
                    <a:pt x="296137" y="144399"/>
                  </a:lnTo>
                  <a:lnTo>
                    <a:pt x="244037" y="101993"/>
                  </a:lnTo>
                  <a:lnTo>
                    <a:pt x="205359" y="39877"/>
                  </a:lnTo>
                  <a:lnTo>
                    <a:pt x="0" y="1170698"/>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06844" y="706373"/>
              <a:ext cx="6347460" cy="9366250"/>
            </a:xfrm>
            <a:custGeom>
              <a:avLst/>
              <a:gdLst/>
              <a:ahLst/>
              <a:cxnLst/>
              <a:rect l="l" t="t" r="r" b="b"/>
              <a:pathLst>
                <a:path w="6347459" h="9366250">
                  <a:moveTo>
                    <a:pt x="0" y="0"/>
                  </a:moveTo>
                  <a:lnTo>
                    <a:pt x="0" y="9365881"/>
                  </a:lnTo>
                  <a:lnTo>
                    <a:pt x="5553671" y="9365881"/>
                  </a:lnTo>
                  <a:lnTo>
                    <a:pt x="6347040" y="8195183"/>
                  </a:lnTo>
                  <a:lnTo>
                    <a:pt x="6347040" y="0"/>
                  </a:lnTo>
                  <a:lnTo>
                    <a:pt x="0" y="0"/>
                  </a:lnTo>
                  <a:close/>
                </a:path>
                <a:path w="6347459" h="9366250">
                  <a:moveTo>
                    <a:pt x="5553671" y="9365881"/>
                  </a:moveTo>
                  <a:lnTo>
                    <a:pt x="5759030" y="8235060"/>
                  </a:lnTo>
                  <a:lnTo>
                    <a:pt x="5776651" y="8268546"/>
                  </a:lnTo>
                  <a:lnTo>
                    <a:pt x="5797709" y="8297176"/>
                  </a:lnTo>
                  <a:lnTo>
                    <a:pt x="5849809" y="8339582"/>
                  </a:lnTo>
                  <a:lnTo>
                    <a:pt x="5914676" y="8361713"/>
                  </a:lnTo>
                  <a:lnTo>
                    <a:pt x="5951692" y="8364998"/>
                  </a:lnTo>
                  <a:lnTo>
                    <a:pt x="5991656" y="8363001"/>
                  </a:lnTo>
                  <a:lnTo>
                    <a:pt x="6034484" y="8355652"/>
                  </a:lnTo>
                  <a:lnTo>
                    <a:pt x="6080096" y="8342879"/>
                  </a:lnTo>
                  <a:lnTo>
                    <a:pt x="6128409" y="8324612"/>
                  </a:lnTo>
                  <a:lnTo>
                    <a:pt x="6179341" y="8300779"/>
                  </a:lnTo>
                  <a:lnTo>
                    <a:pt x="6232812" y="8271311"/>
                  </a:lnTo>
                  <a:lnTo>
                    <a:pt x="6288739" y="8236136"/>
                  </a:lnTo>
                  <a:lnTo>
                    <a:pt x="6347040"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47415" y="1034541"/>
            <a:ext cx="94043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GARDENING</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4233108912"/>
              </p:ext>
            </p:extLst>
          </p:nvPr>
        </p:nvGraphicFramePr>
        <p:xfrm>
          <a:off x="785164" y="1837943"/>
          <a:ext cx="5982970" cy="6717664"/>
        </p:xfrm>
        <a:graphic>
          <a:graphicData uri="http://schemas.openxmlformats.org/drawingml/2006/table">
            <a:tbl>
              <a:tblPr firstRow="1" bandRow="1">
                <a:tableStyleId>{2D5ABB26-0587-4C30-8999-92F81FD0307C}</a:tableStyleId>
              </a:tblPr>
              <a:tblGrid>
                <a:gridCol w="1322705">
                  <a:extLst>
                    <a:ext uri="{9D8B030D-6E8A-4147-A177-3AD203B41FA5}">
                      <a16:colId xmlns:a16="http://schemas.microsoft.com/office/drawing/2014/main" val="20000"/>
                    </a:ext>
                  </a:extLst>
                </a:gridCol>
                <a:gridCol w="4660265">
                  <a:extLst>
                    <a:ext uri="{9D8B030D-6E8A-4147-A177-3AD203B41FA5}">
                      <a16:colId xmlns:a16="http://schemas.microsoft.com/office/drawing/2014/main" val="20001"/>
                    </a:ext>
                  </a:extLst>
                </a:gridCol>
              </a:tblGrid>
              <a:tr h="425450">
                <a:tc>
                  <a:txBody>
                    <a:bodyPr/>
                    <a:lstStyle/>
                    <a:p>
                      <a:pPr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780"/>
                        </a:spcBef>
                      </a:pPr>
                      <a:r>
                        <a:rPr sz="1400" spc="-5" dirty="0">
                          <a:latin typeface="Calibri"/>
                          <a:cs typeface="Calibri"/>
                        </a:rPr>
                        <a:t>ASDAN</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663575">
                <a:tc>
                  <a:txBody>
                    <a:bodyPr/>
                    <a:lstStyle/>
                    <a:p>
                      <a:pPr>
                        <a:lnSpc>
                          <a:spcPct val="100000"/>
                        </a:lnSpc>
                        <a:spcBef>
                          <a:spcPts val="45"/>
                        </a:spcBef>
                      </a:pPr>
                      <a:endParaRPr sz="14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ts val="1680"/>
                        </a:lnSpc>
                      </a:pPr>
                      <a:r>
                        <a:rPr sz="1400" spc="-5" dirty="0">
                          <a:latin typeface="Calibri"/>
                          <a:cs typeface="Calibri"/>
                        </a:rPr>
                        <a:t>This</a:t>
                      </a:r>
                      <a:r>
                        <a:rPr sz="1400" dirty="0">
                          <a:latin typeface="Calibri"/>
                          <a:cs typeface="Calibri"/>
                        </a:rPr>
                        <a:t> is a</a:t>
                      </a:r>
                      <a:r>
                        <a:rPr sz="1400" spc="-10" dirty="0">
                          <a:latin typeface="Calibri"/>
                          <a:cs typeface="Calibri"/>
                        </a:rPr>
                        <a:t> </a:t>
                      </a:r>
                      <a:r>
                        <a:rPr sz="1400" spc="-5" dirty="0">
                          <a:latin typeface="Calibri"/>
                          <a:cs typeface="Calibri"/>
                        </a:rPr>
                        <a:t>short</a:t>
                      </a:r>
                      <a:r>
                        <a:rPr sz="1400" dirty="0">
                          <a:latin typeface="Calibri"/>
                          <a:cs typeface="Calibri"/>
                        </a:rPr>
                        <a:t> </a:t>
                      </a:r>
                      <a:r>
                        <a:rPr sz="1400" spc="-10" dirty="0">
                          <a:latin typeface="Calibri"/>
                          <a:cs typeface="Calibri"/>
                        </a:rPr>
                        <a:t>course </a:t>
                      </a:r>
                      <a:r>
                        <a:rPr sz="1400" spc="-5" dirty="0">
                          <a:latin typeface="Calibri"/>
                          <a:cs typeface="Calibri"/>
                        </a:rPr>
                        <a:t>that</a:t>
                      </a:r>
                      <a:r>
                        <a:rPr sz="1400" spc="-10" dirty="0">
                          <a:latin typeface="Calibri"/>
                          <a:cs typeface="Calibri"/>
                        </a:rPr>
                        <a:t> </a:t>
                      </a:r>
                      <a:r>
                        <a:rPr sz="1400" spc="-5" dirty="0">
                          <a:latin typeface="Calibri"/>
                          <a:cs typeface="Calibri"/>
                        </a:rPr>
                        <a:t>gives students</a:t>
                      </a:r>
                      <a:r>
                        <a:rPr sz="1400" dirty="0">
                          <a:latin typeface="Calibri"/>
                          <a:cs typeface="Calibri"/>
                        </a:rPr>
                        <a:t> the</a:t>
                      </a:r>
                      <a:r>
                        <a:rPr sz="1400" spc="-10" dirty="0">
                          <a:latin typeface="Calibri"/>
                          <a:cs typeface="Calibri"/>
                        </a:rPr>
                        <a:t> </a:t>
                      </a:r>
                      <a:r>
                        <a:rPr sz="1400" spc="-5" dirty="0">
                          <a:latin typeface="Calibri"/>
                          <a:cs typeface="Calibri"/>
                        </a:rPr>
                        <a:t>opportunity </a:t>
                      </a:r>
                      <a:r>
                        <a:rPr sz="1400" spc="-10" dirty="0">
                          <a:latin typeface="Calibri"/>
                          <a:cs typeface="Calibri"/>
                        </a:rPr>
                        <a:t>to</a:t>
                      </a:r>
                      <a:endParaRPr sz="1400">
                        <a:latin typeface="Calibri"/>
                        <a:cs typeface="Calibri"/>
                      </a:endParaRPr>
                    </a:p>
                    <a:p>
                      <a:pPr marL="73660" marR="310515">
                        <a:lnSpc>
                          <a:spcPct val="101400"/>
                        </a:lnSpc>
                        <a:spcBef>
                          <a:spcPts val="10"/>
                        </a:spcBef>
                      </a:pPr>
                      <a:r>
                        <a:rPr sz="1400" spc="-5" dirty="0">
                          <a:latin typeface="Calibri"/>
                          <a:cs typeface="Calibri"/>
                        </a:rPr>
                        <a:t>develop their</a:t>
                      </a:r>
                      <a:r>
                        <a:rPr sz="1400" dirty="0">
                          <a:latin typeface="Calibri"/>
                          <a:cs typeface="Calibri"/>
                        </a:rPr>
                        <a:t> </a:t>
                      </a:r>
                      <a:r>
                        <a:rPr sz="1400" spc="-10" dirty="0">
                          <a:latin typeface="Calibri"/>
                          <a:cs typeface="Calibri"/>
                        </a:rPr>
                        <a:t>gardening</a:t>
                      </a:r>
                      <a:r>
                        <a:rPr sz="1400" spc="-5" dirty="0">
                          <a:latin typeface="Calibri"/>
                          <a:cs typeface="Calibri"/>
                        </a:rPr>
                        <a:t> knowledge</a:t>
                      </a:r>
                      <a:r>
                        <a:rPr sz="1400" dirty="0">
                          <a:latin typeface="Calibri"/>
                          <a:cs typeface="Calibri"/>
                        </a:rPr>
                        <a:t> </a:t>
                      </a:r>
                      <a:r>
                        <a:rPr sz="1400" spc="-5" dirty="0">
                          <a:latin typeface="Calibri"/>
                          <a:cs typeface="Calibri"/>
                        </a:rPr>
                        <a:t>and</a:t>
                      </a:r>
                      <a:r>
                        <a:rPr sz="1400" spc="-10" dirty="0">
                          <a:latin typeface="Calibri"/>
                          <a:cs typeface="Calibri"/>
                        </a:rPr>
                        <a:t> </a:t>
                      </a:r>
                      <a:r>
                        <a:rPr sz="1400" spc="-5" dirty="0">
                          <a:latin typeface="Calibri"/>
                          <a:cs typeface="Calibri"/>
                        </a:rPr>
                        <a:t>skills</a:t>
                      </a:r>
                      <a:r>
                        <a:rPr sz="1400" spc="5" dirty="0">
                          <a:latin typeface="Calibri"/>
                          <a:cs typeface="Calibri"/>
                        </a:rPr>
                        <a:t> </a:t>
                      </a:r>
                      <a:r>
                        <a:rPr sz="1400" spc="-5" dirty="0">
                          <a:latin typeface="Calibri"/>
                          <a:cs typeface="Calibri"/>
                        </a:rPr>
                        <a:t>and</a:t>
                      </a:r>
                      <a:r>
                        <a:rPr sz="1400" spc="-10" dirty="0">
                          <a:latin typeface="Calibri"/>
                          <a:cs typeface="Calibri"/>
                        </a:rPr>
                        <a:t> </a:t>
                      </a:r>
                      <a:r>
                        <a:rPr sz="1400" spc="-5" dirty="0">
                          <a:latin typeface="Calibri"/>
                          <a:cs typeface="Calibri"/>
                        </a:rPr>
                        <a:t>use</a:t>
                      </a:r>
                      <a:r>
                        <a:rPr sz="1400" dirty="0">
                          <a:latin typeface="Calibri"/>
                          <a:cs typeface="Calibri"/>
                        </a:rPr>
                        <a:t> </a:t>
                      </a:r>
                      <a:r>
                        <a:rPr sz="1400" spc="-5" dirty="0">
                          <a:latin typeface="Calibri"/>
                          <a:cs typeface="Calibri"/>
                        </a:rPr>
                        <a:t>them </a:t>
                      </a:r>
                      <a:r>
                        <a:rPr sz="1400" spc="-305" dirty="0">
                          <a:latin typeface="Calibri"/>
                          <a:cs typeface="Calibri"/>
                        </a:rPr>
                        <a:t> </a:t>
                      </a:r>
                      <a:r>
                        <a:rPr sz="1400" spc="-20" dirty="0">
                          <a:latin typeface="Calibri"/>
                          <a:cs typeface="Calibri"/>
                        </a:rPr>
                        <a:t>effectively.</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42201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81280" marR="74930" algn="ctr">
                        <a:lnSpc>
                          <a:spcPct val="101800"/>
                        </a:lnSpc>
                        <a:spcBef>
                          <a:spcPts val="1175"/>
                        </a:spcBef>
                      </a:pPr>
                      <a:r>
                        <a:rPr sz="1400" spc="-5" dirty="0">
                          <a:latin typeface="Calibri"/>
                          <a:cs typeface="Calibri"/>
                        </a:rPr>
                        <a:t>Summary</a:t>
                      </a:r>
                      <a:r>
                        <a:rPr sz="1400" spc="-30" dirty="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a:latin typeface="Times New Roman"/>
                        <a:cs typeface="Times New Roman"/>
                      </a:endParaRPr>
                    </a:p>
                    <a:p>
                      <a:pPr>
                        <a:lnSpc>
                          <a:spcPct val="100000"/>
                        </a:lnSpc>
                        <a:spcBef>
                          <a:spcPts val="45"/>
                        </a:spcBef>
                      </a:pPr>
                      <a:endParaRPr sz="2050">
                        <a:latin typeface="Times New Roman"/>
                        <a:cs typeface="Times New Roman"/>
                      </a:endParaRPr>
                    </a:p>
                    <a:p>
                      <a:pPr marL="73660" marR="69850">
                        <a:lnSpc>
                          <a:spcPct val="101400"/>
                        </a:lnSpc>
                      </a:pPr>
                      <a:r>
                        <a:rPr sz="1400" spc="-5" dirty="0">
                          <a:latin typeface="Calibri"/>
                          <a:cs typeface="Calibri"/>
                        </a:rPr>
                        <a:t>Gardening</a:t>
                      </a:r>
                      <a:r>
                        <a:rPr sz="1400" spc="-10" dirty="0">
                          <a:latin typeface="Calibri"/>
                          <a:cs typeface="Calibri"/>
                        </a:rPr>
                        <a:t> activities</a:t>
                      </a:r>
                      <a:r>
                        <a:rPr sz="1400" spc="5" dirty="0">
                          <a:latin typeface="Calibri"/>
                          <a:cs typeface="Calibri"/>
                        </a:rPr>
                        <a:t> </a:t>
                      </a:r>
                      <a:r>
                        <a:rPr sz="1400" spc="-10" dirty="0">
                          <a:latin typeface="Calibri"/>
                          <a:cs typeface="Calibri"/>
                        </a:rPr>
                        <a:t>promote</a:t>
                      </a:r>
                      <a:r>
                        <a:rPr sz="1400" spc="-5" dirty="0">
                          <a:latin typeface="Calibri"/>
                          <a:cs typeface="Calibri"/>
                        </a:rPr>
                        <a:t> </a:t>
                      </a:r>
                      <a:r>
                        <a:rPr sz="1400" dirty="0">
                          <a:latin typeface="Calibri"/>
                          <a:cs typeface="Calibri"/>
                        </a:rPr>
                        <a:t>a</a:t>
                      </a:r>
                      <a:r>
                        <a:rPr sz="1400" spc="-5" dirty="0">
                          <a:latin typeface="Calibri"/>
                          <a:cs typeface="Calibri"/>
                        </a:rPr>
                        <a:t> healthy</a:t>
                      </a:r>
                      <a:r>
                        <a:rPr sz="1400" dirty="0">
                          <a:latin typeface="Calibri"/>
                          <a:cs typeface="Calibri"/>
                        </a:rPr>
                        <a:t> </a:t>
                      </a:r>
                      <a:r>
                        <a:rPr sz="1400" spc="-5" dirty="0">
                          <a:latin typeface="Calibri"/>
                          <a:cs typeface="Calibri"/>
                        </a:rPr>
                        <a:t>lifestyle and</a:t>
                      </a:r>
                      <a:r>
                        <a:rPr sz="1400" spc="-15" dirty="0">
                          <a:latin typeface="Calibri"/>
                          <a:cs typeface="Calibri"/>
                        </a:rPr>
                        <a:t> </a:t>
                      </a:r>
                      <a:r>
                        <a:rPr sz="1400" spc="-5" dirty="0">
                          <a:latin typeface="Calibri"/>
                          <a:cs typeface="Calibri"/>
                        </a:rPr>
                        <a:t>can</a:t>
                      </a:r>
                      <a:r>
                        <a:rPr sz="1400" spc="5" dirty="0">
                          <a:latin typeface="Calibri"/>
                          <a:cs typeface="Calibri"/>
                        </a:rPr>
                        <a:t> </a:t>
                      </a:r>
                      <a:r>
                        <a:rPr sz="1400" spc="-15" dirty="0">
                          <a:latin typeface="Calibri"/>
                          <a:cs typeface="Calibri"/>
                        </a:rPr>
                        <a:t>have</a:t>
                      </a:r>
                      <a:r>
                        <a:rPr sz="1400" spc="-5" dirty="0">
                          <a:latin typeface="Calibri"/>
                          <a:cs typeface="Calibri"/>
                        </a:rPr>
                        <a:t> </a:t>
                      </a:r>
                      <a:r>
                        <a:rPr sz="1400" dirty="0">
                          <a:latin typeface="Calibri"/>
                          <a:cs typeface="Calibri"/>
                        </a:rPr>
                        <a:t>a </a:t>
                      </a:r>
                      <a:r>
                        <a:rPr sz="1400" spc="-300" dirty="0">
                          <a:latin typeface="Calibri"/>
                          <a:cs typeface="Calibri"/>
                        </a:rPr>
                        <a:t> </a:t>
                      </a:r>
                      <a:r>
                        <a:rPr sz="1400" spc="-5" dirty="0">
                          <a:latin typeface="Calibri"/>
                          <a:cs typeface="Calibri"/>
                        </a:rPr>
                        <a:t>positive</a:t>
                      </a:r>
                      <a:r>
                        <a:rPr sz="1400" spc="-10" dirty="0">
                          <a:latin typeface="Calibri"/>
                          <a:cs typeface="Calibri"/>
                        </a:rPr>
                        <a:t> </a:t>
                      </a:r>
                      <a:r>
                        <a:rPr sz="1400" spc="-5" dirty="0">
                          <a:latin typeface="Calibri"/>
                          <a:cs typeface="Calibri"/>
                        </a:rPr>
                        <a:t>impact</a:t>
                      </a:r>
                      <a:r>
                        <a:rPr sz="1400" spc="-10" dirty="0">
                          <a:latin typeface="Calibri"/>
                          <a:cs typeface="Calibri"/>
                        </a:rPr>
                        <a:t> </a:t>
                      </a:r>
                      <a:r>
                        <a:rPr sz="1400" spc="-5" dirty="0">
                          <a:latin typeface="Calibri"/>
                          <a:cs typeface="Calibri"/>
                        </a:rPr>
                        <a:t>on</a:t>
                      </a:r>
                      <a:r>
                        <a:rPr sz="1400" spc="-10" dirty="0">
                          <a:latin typeface="Calibri"/>
                          <a:cs typeface="Calibri"/>
                        </a:rPr>
                        <a:t> </a:t>
                      </a:r>
                      <a:r>
                        <a:rPr sz="1400" spc="-5" dirty="0">
                          <a:latin typeface="Calibri"/>
                          <a:cs typeface="Calibri"/>
                        </a:rPr>
                        <a:t>mental health</a:t>
                      </a:r>
                      <a:r>
                        <a:rPr sz="1400" spc="-15" dirty="0">
                          <a:latin typeface="Calibri"/>
                          <a:cs typeface="Calibri"/>
                        </a:rPr>
                        <a:t> </a:t>
                      </a:r>
                      <a:r>
                        <a:rPr sz="1400" spc="-5" dirty="0">
                          <a:latin typeface="Calibri"/>
                          <a:cs typeface="Calibri"/>
                        </a:rPr>
                        <a:t>and</a:t>
                      </a:r>
                      <a:r>
                        <a:rPr sz="1400" dirty="0">
                          <a:latin typeface="Calibri"/>
                          <a:cs typeface="Calibri"/>
                        </a:rPr>
                        <a:t> </a:t>
                      </a:r>
                      <a:r>
                        <a:rPr sz="1400" spc="-5" dirty="0">
                          <a:latin typeface="Calibri"/>
                          <a:cs typeface="Calibri"/>
                        </a:rPr>
                        <a:t>well being.</a:t>
                      </a:r>
                      <a:endParaRPr sz="1400">
                        <a:latin typeface="Calibri"/>
                        <a:cs typeface="Calibri"/>
                      </a:endParaRPr>
                    </a:p>
                    <a:p>
                      <a:pPr marL="73660" marR="208279">
                        <a:lnSpc>
                          <a:spcPct val="101400"/>
                        </a:lnSpc>
                        <a:spcBef>
                          <a:spcPts val="15"/>
                        </a:spcBef>
                      </a:pPr>
                      <a:r>
                        <a:rPr sz="1400" spc="-5" dirty="0">
                          <a:latin typeface="Calibri"/>
                          <a:cs typeface="Calibri"/>
                        </a:rPr>
                        <a:t>This</a:t>
                      </a:r>
                      <a:r>
                        <a:rPr sz="1400" dirty="0">
                          <a:latin typeface="Calibri"/>
                          <a:cs typeface="Calibri"/>
                        </a:rPr>
                        <a:t> </a:t>
                      </a:r>
                      <a:r>
                        <a:rPr sz="1400" spc="-5" dirty="0">
                          <a:latin typeface="Calibri"/>
                          <a:cs typeface="Calibri"/>
                        </a:rPr>
                        <a:t>short</a:t>
                      </a:r>
                      <a:r>
                        <a:rPr sz="1400" dirty="0">
                          <a:latin typeface="Calibri"/>
                          <a:cs typeface="Calibri"/>
                        </a:rPr>
                        <a:t> </a:t>
                      </a:r>
                      <a:r>
                        <a:rPr sz="1400" spc="-10" dirty="0">
                          <a:latin typeface="Calibri"/>
                          <a:cs typeface="Calibri"/>
                        </a:rPr>
                        <a:t>course</a:t>
                      </a:r>
                      <a:r>
                        <a:rPr sz="1400" spc="-5" dirty="0">
                          <a:latin typeface="Calibri"/>
                          <a:cs typeface="Calibri"/>
                        </a:rPr>
                        <a:t> </a:t>
                      </a:r>
                      <a:r>
                        <a:rPr sz="1400" spc="-10" dirty="0">
                          <a:latin typeface="Calibri"/>
                          <a:cs typeface="Calibri"/>
                        </a:rPr>
                        <a:t>contains</a:t>
                      </a:r>
                      <a:r>
                        <a:rPr sz="1400" spc="5" dirty="0">
                          <a:latin typeface="Calibri"/>
                          <a:cs typeface="Calibri"/>
                        </a:rPr>
                        <a:t> </a:t>
                      </a:r>
                      <a:r>
                        <a:rPr sz="1400" dirty="0">
                          <a:latin typeface="Calibri"/>
                          <a:cs typeface="Calibri"/>
                        </a:rPr>
                        <a:t>a</a:t>
                      </a:r>
                      <a:r>
                        <a:rPr sz="1400" spc="-5" dirty="0">
                          <a:latin typeface="Calibri"/>
                          <a:cs typeface="Calibri"/>
                        </a:rPr>
                        <a:t> choice of</a:t>
                      </a:r>
                      <a:r>
                        <a:rPr sz="1400" dirty="0">
                          <a:latin typeface="Calibri"/>
                          <a:cs typeface="Calibri"/>
                        </a:rPr>
                        <a:t> </a:t>
                      </a:r>
                      <a:r>
                        <a:rPr sz="1400" spc="-5" dirty="0">
                          <a:latin typeface="Calibri"/>
                          <a:cs typeface="Calibri"/>
                        </a:rPr>
                        <a:t>eight modules</a:t>
                      </a:r>
                      <a:r>
                        <a:rPr sz="1400" dirty="0">
                          <a:latin typeface="Calibri"/>
                          <a:cs typeface="Calibri"/>
                        </a:rPr>
                        <a:t> </a:t>
                      </a:r>
                      <a:r>
                        <a:rPr sz="1400" spc="-5" dirty="0">
                          <a:latin typeface="Calibri"/>
                          <a:cs typeface="Calibri"/>
                        </a:rPr>
                        <a:t>each</a:t>
                      </a:r>
                      <a:r>
                        <a:rPr sz="1400" spc="5" dirty="0">
                          <a:latin typeface="Calibri"/>
                          <a:cs typeface="Calibri"/>
                        </a:rPr>
                        <a:t> </a:t>
                      </a:r>
                      <a:r>
                        <a:rPr sz="1400" spc="-5" dirty="0">
                          <a:latin typeface="Calibri"/>
                          <a:cs typeface="Calibri"/>
                        </a:rPr>
                        <a:t>di- </a:t>
                      </a:r>
                      <a:r>
                        <a:rPr sz="1400" spc="-300" dirty="0">
                          <a:latin typeface="Calibri"/>
                          <a:cs typeface="Calibri"/>
                        </a:rPr>
                        <a:t> </a:t>
                      </a:r>
                      <a:r>
                        <a:rPr sz="1400" spc="-5" dirty="0">
                          <a:latin typeface="Calibri"/>
                          <a:cs typeface="Calibri"/>
                        </a:rPr>
                        <a:t>vided</a:t>
                      </a:r>
                      <a:r>
                        <a:rPr sz="1400" spc="-20" dirty="0">
                          <a:latin typeface="Calibri"/>
                          <a:cs typeface="Calibri"/>
                        </a:rPr>
                        <a:t> </a:t>
                      </a:r>
                      <a:r>
                        <a:rPr sz="1400" spc="-10" dirty="0">
                          <a:latin typeface="Calibri"/>
                          <a:cs typeface="Calibri"/>
                        </a:rPr>
                        <a:t>into</a:t>
                      </a:r>
                      <a:r>
                        <a:rPr sz="1400" spc="-5" dirty="0">
                          <a:latin typeface="Calibri"/>
                          <a:cs typeface="Calibri"/>
                        </a:rPr>
                        <a:t> two </a:t>
                      </a:r>
                      <a:r>
                        <a:rPr sz="1400" spc="-10" dirty="0">
                          <a:latin typeface="Calibri"/>
                          <a:cs typeface="Calibri"/>
                        </a:rPr>
                        <a:t>sections.</a:t>
                      </a:r>
                      <a:endParaRPr sz="1400">
                        <a:latin typeface="Calibri"/>
                        <a:cs typeface="Calibri"/>
                      </a:endParaRPr>
                    </a:p>
                    <a:p>
                      <a:pPr marL="73660">
                        <a:lnSpc>
                          <a:spcPct val="100000"/>
                        </a:lnSpc>
                        <a:spcBef>
                          <a:spcPts val="20"/>
                        </a:spcBef>
                      </a:pPr>
                      <a:r>
                        <a:rPr sz="1400" spc="-5" dirty="0">
                          <a:latin typeface="Calibri"/>
                          <a:cs typeface="Calibri"/>
                        </a:rPr>
                        <a:t>Some</a:t>
                      </a:r>
                      <a:r>
                        <a:rPr sz="1400" spc="-1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a:t>
                      </a:r>
                      <a:r>
                        <a:rPr sz="1400" spc="-10" dirty="0">
                          <a:latin typeface="Calibri"/>
                          <a:cs typeface="Calibri"/>
                        </a:rPr>
                        <a:t> </a:t>
                      </a:r>
                      <a:r>
                        <a:rPr sz="1400" spc="-5" dirty="0">
                          <a:latin typeface="Calibri"/>
                          <a:cs typeface="Calibri"/>
                        </a:rPr>
                        <a:t>areas that</a:t>
                      </a:r>
                      <a:r>
                        <a:rPr sz="1400" spc="-15" dirty="0">
                          <a:latin typeface="Calibri"/>
                          <a:cs typeface="Calibri"/>
                        </a:rPr>
                        <a:t> </a:t>
                      </a:r>
                      <a:r>
                        <a:rPr sz="1400" spc="-10" dirty="0">
                          <a:latin typeface="Calibri"/>
                          <a:cs typeface="Calibri"/>
                        </a:rPr>
                        <a:t>may</a:t>
                      </a:r>
                      <a:r>
                        <a:rPr sz="1400" spc="-5" dirty="0">
                          <a:latin typeface="Calibri"/>
                          <a:cs typeface="Calibri"/>
                        </a:rPr>
                        <a:t> be</a:t>
                      </a:r>
                      <a:r>
                        <a:rPr sz="1400" spc="-10" dirty="0">
                          <a:latin typeface="Calibri"/>
                          <a:cs typeface="Calibri"/>
                        </a:rPr>
                        <a:t> covered</a:t>
                      </a:r>
                      <a:r>
                        <a:rPr sz="1400" spc="-15" dirty="0">
                          <a:latin typeface="Calibri"/>
                          <a:cs typeface="Calibri"/>
                        </a:rPr>
                        <a:t> </a:t>
                      </a:r>
                      <a:r>
                        <a:rPr sz="1400" spc="-5" dirty="0">
                          <a:latin typeface="Calibri"/>
                          <a:cs typeface="Calibri"/>
                        </a:rPr>
                        <a:t>are;</a:t>
                      </a:r>
                      <a:endParaRPr sz="1400">
                        <a:latin typeface="Calibri"/>
                        <a:cs typeface="Calibri"/>
                      </a:endParaRPr>
                    </a:p>
                    <a:p>
                      <a:pPr marL="433705" indent="-360680">
                        <a:lnSpc>
                          <a:spcPct val="100000"/>
                        </a:lnSpc>
                        <a:spcBef>
                          <a:spcPts val="40"/>
                        </a:spcBef>
                        <a:buSzPct val="71428"/>
                        <a:buFont typeface="Symbol"/>
                        <a:buChar char=""/>
                        <a:tabLst>
                          <a:tab pos="433705" algn="l"/>
                          <a:tab pos="434340" algn="l"/>
                        </a:tabLst>
                      </a:pPr>
                      <a:r>
                        <a:rPr sz="1400" spc="-10" dirty="0">
                          <a:latin typeface="Calibri"/>
                          <a:cs typeface="Calibri"/>
                        </a:rPr>
                        <a:t>Planting</a:t>
                      </a:r>
                      <a:r>
                        <a:rPr sz="1400" spc="-25" dirty="0">
                          <a:latin typeface="Calibri"/>
                          <a:cs typeface="Calibri"/>
                        </a:rPr>
                        <a:t> </a:t>
                      </a:r>
                      <a:r>
                        <a:rPr sz="1400" dirty="0">
                          <a:latin typeface="Calibri"/>
                          <a:cs typeface="Calibri"/>
                        </a:rPr>
                        <a:t>in</a:t>
                      </a:r>
                      <a:r>
                        <a:rPr sz="1400" spc="-20" dirty="0">
                          <a:latin typeface="Calibri"/>
                          <a:cs typeface="Calibri"/>
                        </a:rPr>
                        <a:t> </a:t>
                      </a:r>
                      <a:r>
                        <a:rPr sz="1400" dirty="0">
                          <a:latin typeface="Calibri"/>
                          <a:cs typeface="Calibri"/>
                        </a:rPr>
                        <a:t>the</a:t>
                      </a:r>
                      <a:r>
                        <a:rPr sz="1400" spc="-20" dirty="0">
                          <a:latin typeface="Calibri"/>
                          <a:cs typeface="Calibri"/>
                        </a:rPr>
                        <a:t> </a:t>
                      </a:r>
                      <a:r>
                        <a:rPr sz="1400" spc="-10" dirty="0">
                          <a:latin typeface="Calibri"/>
                          <a:cs typeface="Calibri"/>
                        </a:rPr>
                        <a:t>garden</a:t>
                      </a:r>
                      <a:endParaRPr sz="1400">
                        <a:latin typeface="Calibri"/>
                        <a:cs typeface="Calibri"/>
                      </a:endParaRPr>
                    </a:p>
                    <a:p>
                      <a:pPr marL="433705" indent="-360680">
                        <a:lnSpc>
                          <a:spcPct val="100000"/>
                        </a:lnSpc>
                        <a:spcBef>
                          <a:spcPts val="20"/>
                        </a:spcBef>
                        <a:buSzPct val="71428"/>
                        <a:buFont typeface="Symbol"/>
                        <a:buChar char=""/>
                        <a:tabLst>
                          <a:tab pos="433705" algn="l"/>
                          <a:tab pos="434340" algn="l"/>
                        </a:tabLst>
                      </a:pPr>
                      <a:r>
                        <a:rPr sz="1400" spc="-5" dirty="0">
                          <a:latin typeface="Calibri"/>
                          <a:cs typeface="Calibri"/>
                        </a:rPr>
                        <a:t>Growing</a:t>
                      </a:r>
                      <a:r>
                        <a:rPr sz="1400" spc="-35" dirty="0">
                          <a:latin typeface="Calibri"/>
                          <a:cs typeface="Calibri"/>
                        </a:rPr>
                        <a:t> </a:t>
                      </a:r>
                      <a:r>
                        <a:rPr sz="1400" spc="-10" dirty="0">
                          <a:latin typeface="Calibri"/>
                          <a:cs typeface="Calibri"/>
                        </a:rPr>
                        <a:t>food</a:t>
                      </a:r>
                      <a:r>
                        <a:rPr sz="1400" spc="-15" dirty="0">
                          <a:latin typeface="Calibri"/>
                          <a:cs typeface="Calibri"/>
                        </a:rPr>
                        <a:t> </a:t>
                      </a:r>
                      <a:r>
                        <a:rPr sz="1400" spc="-5" dirty="0">
                          <a:latin typeface="Calibri"/>
                          <a:cs typeface="Calibri"/>
                        </a:rPr>
                        <a:t>on</a:t>
                      </a:r>
                      <a:r>
                        <a:rPr sz="1400" spc="-20" dirty="0">
                          <a:latin typeface="Calibri"/>
                          <a:cs typeface="Calibri"/>
                        </a:rPr>
                        <a:t> </a:t>
                      </a:r>
                      <a:r>
                        <a:rPr sz="1400" spc="-5" dirty="0">
                          <a:latin typeface="Calibri"/>
                          <a:cs typeface="Calibri"/>
                        </a:rPr>
                        <a:t>the allotment</a:t>
                      </a:r>
                      <a:endParaRPr sz="1400">
                        <a:latin typeface="Calibri"/>
                        <a:cs typeface="Calibri"/>
                      </a:endParaRPr>
                    </a:p>
                    <a:p>
                      <a:pPr marL="433705" indent="-360680">
                        <a:lnSpc>
                          <a:spcPct val="100000"/>
                        </a:lnSpc>
                        <a:spcBef>
                          <a:spcPts val="40"/>
                        </a:spcBef>
                        <a:buSzPct val="71428"/>
                        <a:buFont typeface="Symbol"/>
                        <a:buChar char=""/>
                        <a:tabLst>
                          <a:tab pos="433705" algn="l"/>
                          <a:tab pos="434340" algn="l"/>
                        </a:tabLst>
                      </a:pPr>
                      <a:r>
                        <a:rPr sz="1400" spc="-5" dirty="0">
                          <a:latin typeface="Calibri"/>
                          <a:cs typeface="Calibri"/>
                        </a:rPr>
                        <a:t>Construction</a:t>
                      </a:r>
                      <a:r>
                        <a:rPr sz="1400" spc="-25" dirty="0">
                          <a:latin typeface="Calibri"/>
                          <a:cs typeface="Calibri"/>
                        </a:rPr>
                        <a:t> </a:t>
                      </a:r>
                      <a:r>
                        <a:rPr sz="1400" dirty="0">
                          <a:latin typeface="Calibri"/>
                          <a:cs typeface="Calibri"/>
                        </a:rPr>
                        <a:t>in</a:t>
                      </a:r>
                      <a:r>
                        <a:rPr sz="1400" spc="-25" dirty="0">
                          <a:latin typeface="Calibri"/>
                          <a:cs typeface="Calibri"/>
                        </a:rPr>
                        <a:t> </a:t>
                      </a:r>
                      <a:r>
                        <a:rPr sz="1400" spc="-5" dirty="0">
                          <a:latin typeface="Calibri"/>
                          <a:cs typeface="Calibri"/>
                        </a:rPr>
                        <a:t>the</a:t>
                      </a:r>
                      <a:r>
                        <a:rPr sz="1400" spc="-20" dirty="0">
                          <a:latin typeface="Calibri"/>
                          <a:cs typeface="Calibri"/>
                        </a:rPr>
                        <a:t> </a:t>
                      </a:r>
                      <a:r>
                        <a:rPr sz="1400" spc="-10" dirty="0">
                          <a:latin typeface="Calibri"/>
                          <a:cs typeface="Calibri"/>
                        </a:rPr>
                        <a:t>garden</a:t>
                      </a:r>
                      <a:endParaRPr sz="1400">
                        <a:latin typeface="Calibri"/>
                        <a:cs typeface="Calibri"/>
                      </a:endParaRPr>
                    </a:p>
                    <a:p>
                      <a:pPr marL="433705" indent="-360680">
                        <a:lnSpc>
                          <a:spcPct val="100000"/>
                        </a:lnSpc>
                        <a:spcBef>
                          <a:spcPts val="20"/>
                        </a:spcBef>
                        <a:buSzPct val="71428"/>
                        <a:buFont typeface="Symbol"/>
                        <a:buChar char=""/>
                        <a:tabLst>
                          <a:tab pos="433705" algn="l"/>
                          <a:tab pos="434340" algn="l"/>
                        </a:tabLst>
                      </a:pPr>
                      <a:r>
                        <a:rPr sz="1400" dirty="0">
                          <a:latin typeface="Calibri"/>
                          <a:cs typeface="Calibri"/>
                        </a:rPr>
                        <a:t>Art</a:t>
                      </a:r>
                      <a:r>
                        <a:rPr sz="1400" spc="-30" dirty="0">
                          <a:latin typeface="Calibri"/>
                          <a:cs typeface="Calibri"/>
                        </a:rPr>
                        <a:t> </a:t>
                      </a:r>
                      <a:r>
                        <a:rPr sz="1400" dirty="0">
                          <a:latin typeface="Calibri"/>
                          <a:cs typeface="Calibri"/>
                        </a:rPr>
                        <a:t>in</a:t>
                      </a:r>
                      <a:r>
                        <a:rPr sz="1400" spc="-25" dirty="0">
                          <a:latin typeface="Calibri"/>
                          <a:cs typeface="Calibri"/>
                        </a:rPr>
                        <a:t> </a:t>
                      </a:r>
                      <a:r>
                        <a:rPr sz="1400" spc="-5" dirty="0">
                          <a:latin typeface="Calibri"/>
                          <a:cs typeface="Calibri"/>
                        </a:rPr>
                        <a:t>the</a:t>
                      </a:r>
                      <a:r>
                        <a:rPr sz="1400" spc="-25" dirty="0">
                          <a:latin typeface="Calibri"/>
                          <a:cs typeface="Calibri"/>
                        </a:rPr>
                        <a:t> </a:t>
                      </a:r>
                      <a:r>
                        <a:rPr sz="1400" spc="-10" dirty="0">
                          <a:latin typeface="Calibri"/>
                          <a:cs typeface="Calibri"/>
                        </a:rPr>
                        <a:t>garden</a:t>
                      </a:r>
                      <a:endParaRPr sz="1400">
                        <a:latin typeface="Calibri"/>
                        <a:cs typeface="Calibri"/>
                      </a:endParaRPr>
                    </a:p>
                    <a:p>
                      <a:pPr marL="433705" indent="-360680">
                        <a:lnSpc>
                          <a:spcPct val="100000"/>
                        </a:lnSpc>
                        <a:spcBef>
                          <a:spcPts val="25"/>
                        </a:spcBef>
                        <a:buSzPct val="71428"/>
                        <a:buFont typeface="Symbol"/>
                        <a:buChar char=""/>
                        <a:tabLst>
                          <a:tab pos="433705" algn="l"/>
                          <a:tab pos="434340" algn="l"/>
                        </a:tabLst>
                      </a:pPr>
                      <a:r>
                        <a:rPr sz="1400" spc="-5" dirty="0">
                          <a:latin typeface="Calibri"/>
                          <a:cs typeface="Calibri"/>
                        </a:rPr>
                        <a:t>Wildlife</a:t>
                      </a:r>
                      <a:r>
                        <a:rPr sz="1400" spc="-25" dirty="0">
                          <a:latin typeface="Calibri"/>
                          <a:cs typeface="Calibri"/>
                        </a:rPr>
                        <a:t> </a:t>
                      </a:r>
                      <a:r>
                        <a:rPr sz="1400" dirty="0">
                          <a:latin typeface="Calibri"/>
                          <a:cs typeface="Calibri"/>
                        </a:rPr>
                        <a:t>in</a:t>
                      </a:r>
                      <a:r>
                        <a:rPr sz="1400" spc="-25" dirty="0">
                          <a:latin typeface="Calibri"/>
                          <a:cs typeface="Calibri"/>
                        </a:rPr>
                        <a:t> </a:t>
                      </a:r>
                      <a:r>
                        <a:rPr sz="1400" spc="-5" dirty="0">
                          <a:latin typeface="Calibri"/>
                          <a:cs typeface="Calibri"/>
                        </a:rPr>
                        <a:t>the</a:t>
                      </a:r>
                      <a:r>
                        <a:rPr sz="1400" spc="-20" dirty="0">
                          <a:latin typeface="Calibri"/>
                          <a:cs typeface="Calibri"/>
                        </a:rPr>
                        <a:t> </a:t>
                      </a:r>
                      <a:r>
                        <a:rPr sz="1400" spc="-10" dirty="0">
                          <a:latin typeface="Calibri"/>
                          <a:cs typeface="Calibri"/>
                        </a:rPr>
                        <a:t>garden</a:t>
                      </a:r>
                      <a:endParaRPr sz="1400">
                        <a:latin typeface="Calibri"/>
                        <a:cs typeface="Calibri"/>
                      </a:endParaRPr>
                    </a:p>
                    <a:p>
                      <a:pPr marL="433705" indent="-360680">
                        <a:lnSpc>
                          <a:spcPct val="100000"/>
                        </a:lnSpc>
                        <a:spcBef>
                          <a:spcPts val="35"/>
                        </a:spcBef>
                        <a:buSzPct val="71428"/>
                        <a:buFont typeface="Symbol"/>
                        <a:buChar char=""/>
                        <a:tabLst>
                          <a:tab pos="433705" algn="l"/>
                          <a:tab pos="434340" algn="l"/>
                        </a:tabLst>
                      </a:pPr>
                      <a:r>
                        <a:rPr sz="1400" spc="-10" dirty="0">
                          <a:latin typeface="Calibri"/>
                          <a:cs typeface="Calibri"/>
                        </a:rPr>
                        <a:t>Careers</a:t>
                      </a:r>
                      <a:r>
                        <a:rPr sz="1400" spc="-15" dirty="0">
                          <a:latin typeface="Calibri"/>
                          <a:cs typeface="Calibri"/>
                        </a:rPr>
                        <a:t> </a:t>
                      </a:r>
                      <a:r>
                        <a:rPr sz="1400" dirty="0">
                          <a:latin typeface="Calibri"/>
                          <a:cs typeface="Calibri"/>
                        </a:rPr>
                        <a:t>in</a:t>
                      </a:r>
                      <a:r>
                        <a:rPr sz="1400" spc="-30" dirty="0">
                          <a:latin typeface="Calibri"/>
                          <a:cs typeface="Calibri"/>
                        </a:rPr>
                        <a:t> </a:t>
                      </a:r>
                      <a:r>
                        <a:rPr sz="1400" spc="-10" dirty="0">
                          <a:latin typeface="Calibri"/>
                          <a:cs typeface="Calibri"/>
                        </a:rPr>
                        <a:t>gardening</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880744">
                <a:tc>
                  <a:txBody>
                    <a:bodyPr/>
                    <a:lstStyle/>
                    <a:p>
                      <a:pPr>
                        <a:lnSpc>
                          <a:spcPct val="100000"/>
                        </a:lnSpc>
                      </a:pPr>
                      <a:endParaRPr sz="1400">
                        <a:latin typeface="Times New Roman"/>
                        <a:cs typeface="Times New Roman"/>
                      </a:endParaRPr>
                    </a:p>
                    <a:p>
                      <a:pPr algn="ctr">
                        <a:lnSpc>
                          <a:spcPct val="100000"/>
                        </a:lnSpc>
                        <a:spcBef>
                          <a:spcPts val="960"/>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pPr>
                      <a:r>
                        <a:rPr sz="1400" spc="-5" dirty="0">
                          <a:latin typeface="Calibri"/>
                          <a:cs typeface="Calibri"/>
                        </a:rPr>
                        <a:t>Students </a:t>
                      </a:r>
                      <a:r>
                        <a:rPr sz="1400" dirty="0">
                          <a:latin typeface="Calibri"/>
                          <a:cs typeface="Calibri"/>
                        </a:rPr>
                        <a:t>will </a:t>
                      </a:r>
                      <a:r>
                        <a:rPr sz="1400" spc="-5" dirty="0">
                          <a:latin typeface="Calibri"/>
                          <a:cs typeface="Calibri"/>
                        </a:rPr>
                        <a:t>be </a:t>
                      </a:r>
                      <a:r>
                        <a:rPr sz="1400" spc="-10" dirty="0">
                          <a:latin typeface="Calibri"/>
                          <a:cs typeface="Calibri"/>
                        </a:rPr>
                        <a:t>expected</a:t>
                      </a:r>
                      <a:r>
                        <a:rPr sz="1400" spc="-1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produce</a:t>
                      </a:r>
                      <a:r>
                        <a:rPr sz="1400" spc="5"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portfolio</a:t>
                      </a:r>
                      <a:r>
                        <a:rPr sz="1400" spc="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evidence</a:t>
                      </a:r>
                      <a:endParaRPr sz="1400">
                        <a:latin typeface="Calibri"/>
                        <a:cs typeface="Calibri"/>
                      </a:endParaRPr>
                    </a:p>
                    <a:p>
                      <a:pPr marL="73660" marR="241300">
                        <a:lnSpc>
                          <a:spcPct val="101800"/>
                        </a:lnSpc>
                        <a:spcBef>
                          <a:spcPts val="5"/>
                        </a:spcBef>
                      </a:pPr>
                      <a:r>
                        <a:rPr sz="1400" spc="-10" dirty="0">
                          <a:latin typeface="Calibri"/>
                          <a:cs typeface="Calibri"/>
                        </a:rPr>
                        <a:t>to</a:t>
                      </a:r>
                      <a:r>
                        <a:rPr sz="1400" spc="-5" dirty="0">
                          <a:latin typeface="Calibri"/>
                          <a:cs typeface="Calibri"/>
                        </a:rPr>
                        <a:t> </a:t>
                      </a:r>
                      <a:r>
                        <a:rPr sz="1400" spc="-10" dirty="0">
                          <a:latin typeface="Calibri"/>
                          <a:cs typeface="Calibri"/>
                        </a:rPr>
                        <a:t>demonstrate </a:t>
                      </a:r>
                      <a:r>
                        <a:rPr sz="1400" spc="-5" dirty="0">
                          <a:latin typeface="Calibri"/>
                          <a:cs typeface="Calibri"/>
                        </a:rPr>
                        <a:t>their</a:t>
                      </a:r>
                      <a:r>
                        <a:rPr sz="1400" spc="-15" dirty="0">
                          <a:latin typeface="Calibri"/>
                          <a:cs typeface="Calibri"/>
                        </a:rPr>
                        <a:t> </a:t>
                      </a:r>
                      <a:r>
                        <a:rPr sz="1400" spc="-5" dirty="0">
                          <a:latin typeface="Calibri"/>
                          <a:cs typeface="Calibri"/>
                        </a:rPr>
                        <a:t>achievements and</a:t>
                      </a:r>
                      <a:r>
                        <a:rPr sz="1400" dirty="0">
                          <a:latin typeface="Calibri"/>
                          <a:cs typeface="Calibri"/>
                        </a:rPr>
                        <a:t> </a:t>
                      </a:r>
                      <a:r>
                        <a:rPr sz="1400" spc="-10" dirty="0">
                          <a:latin typeface="Calibri"/>
                          <a:cs typeface="Calibri"/>
                        </a:rPr>
                        <a:t>to</a:t>
                      </a:r>
                      <a:r>
                        <a:rPr sz="1400" spc="5" dirty="0">
                          <a:latin typeface="Calibri"/>
                          <a:cs typeface="Calibri"/>
                        </a:rPr>
                        <a:t> </a:t>
                      </a:r>
                      <a:r>
                        <a:rPr sz="1400" spc="-5" dirty="0">
                          <a:latin typeface="Calibri"/>
                          <a:cs typeface="Calibri"/>
                        </a:rPr>
                        <a:t>gain</a:t>
                      </a:r>
                      <a:r>
                        <a:rPr sz="1400" spc="-10" dirty="0">
                          <a:latin typeface="Calibri"/>
                          <a:cs typeface="Calibri"/>
                        </a:rPr>
                        <a:t> </a:t>
                      </a:r>
                      <a:r>
                        <a:rPr sz="1400" spc="-5" dirty="0">
                          <a:latin typeface="Calibri"/>
                          <a:cs typeface="Calibri"/>
                        </a:rPr>
                        <a:t>credits.</a:t>
                      </a:r>
                      <a:r>
                        <a:rPr sz="1400" dirty="0">
                          <a:latin typeface="Calibri"/>
                          <a:cs typeface="Calibri"/>
                        </a:rPr>
                        <a:t> </a:t>
                      </a:r>
                      <a:r>
                        <a:rPr sz="1400" spc="-10" dirty="0">
                          <a:latin typeface="Calibri"/>
                          <a:cs typeface="Calibri"/>
                        </a:rPr>
                        <a:t>Each </a:t>
                      </a:r>
                      <a:r>
                        <a:rPr sz="1400" spc="-305" dirty="0">
                          <a:latin typeface="Calibri"/>
                          <a:cs typeface="Calibri"/>
                        </a:rPr>
                        <a:t> </a:t>
                      </a:r>
                      <a:r>
                        <a:rPr sz="1400" spc="-5" dirty="0">
                          <a:latin typeface="Calibri"/>
                          <a:cs typeface="Calibri"/>
                        </a:rPr>
                        <a:t>section</a:t>
                      </a:r>
                      <a:r>
                        <a:rPr sz="1400" spc="-10" dirty="0">
                          <a:latin typeface="Calibri"/>
                          <a:cs typeface="Calibri"/>
                        </a:rPr>
                        <a:t> </a:t>
                      </a:r>
                      <a:r>
                        <a:rPr sz="1400" spc="-5" dirty="0">
                          <a:latin typeface="Calibri"/>
                          <a:cs typeface="Calibri"/>
                        </a:rPr>
                        <a:t>should</a:t>
                      </a:r>
                      <a:r>
                        <a:rPr sz="1400" spc="-15" dirty="0">
                          <a:latin typeface="Calibri"/>
                          <a:cs typeface="Calibri"/>
                        </a:rPr>
                        <a:t> </a:t>
                      </a:r>
                      <a:r>
                        <a:rPr sz="1400" spc="-20" dirty="0">
                          <a:latin typeface="Calibri"/>
                          <a:cs typeface="Calibri"/>
                        </a:rPr>
                        <a:t>take</a:t>
                      </a:r>
                      <a:r>
                        <a:rPr sz="1400" spc="-10" dirty="0">
                          <a:latin typeface="Calibri"/>
                          <a:cs typeface="Calibri"/>
                        </a:rPr>
                        <a:t> </a:t>
                      </a:r>
                      <a:r>
                        <a:rPr sz="1400" dirty="0">
                          <a:latin typeface="Calibri"/>
                          <a:cs typeface="Calibri"/>
                        </a:rPr>
                        <a:t>10</a:t>
                      </a:r>
                      <a:r>
                        <a:rPr sz="1400" spc="-10" dirty="0">
                          <a:latin typeface="Calibri"/>
                          <a:cs typeface="Calibri"/>
                        </a:rPr>
                        <a:t> hours</a:t>
                      </a:r>
                      <a:r>
                        <a:rPr sz="1400"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complete.</a:t>
                      </a:r>
                      <a:r>
                        <a:rPr sz="1400" dirty="0">
                          <a:latin typeface="Calibri"/>
                          <a:cs typeface="Calibri"/>
                        </a:rPr>
                        <a:t> </a:t>
                      </a:r>
                      <a:r>
                        <a:rPr sz="1400" spc="-5" dirty="0">
                          <a:latin typeface="Calibri"/>
                          <a:cs typeface="Calibri"/>
                        </a:rPr>
                        <a:t>One</a:t>
                      </a:r>
                      <a:r>
                        <a:rPr sz="1400" spc="-10" dirty="0">
                          <a:latin typeface="Calibri"/>
                          <a:cs typeface="Calibri"/>
                        </a:rPr>
                        <a:t> </a:t>
                      </a:r>
                      <a:r>
                        <a:rPr sz="1400" spc="-5" dirty="0">
                          <a:latin typeface="Calibri"/>
                          <a:cs typeface="Calibri"/>
                        </a:rPr>
                        <a:t>section</a:t>
                      </a:r>
                      <a:r>
                        <a:rPr sz="1400" spc="-10" dirty="0">
                          <a:latin typeface="Calibri"/>
                          <a:cs typeface="Calibri"/>
                        </a:rPr>
                        <a:t> </a:t>
                      </a:r>
                      <a:r>
                        <a:rPr sz="1400" dirty="0">
                          <a:latin typeface="Calibri"/>
                          <a:cs typeface="Calibri"/>
                        </a:rPr>
                        <a:t>is </a:t>
                      </a:r>
                      <a:r>
                        <a:rPr sz="1400" spc="5" dirty="0">
                          <a:latin typeface="Calibri"/>
                          <a:cs typeface="Calibri"/>
                        </a:rPr>
                        <a:t> </a:t>
                      </a:r>
                      <a:r>
                        <a:rPr sz="1400" spc="-5" dirty="0">
                          <a:latin typeface="Calibri"/>
                          <a:cs typeface="Calibri"/>
                        </a:rPr>
                        <a:t>worth</a:t>
                      </a:r>
                      <a:r>
                        <a:rPr sz="1400" spc="-20" dirty="0">
                          <a:latin typeface="Calibri"/>
                          <a:cs typeface="Calibri"/>
                        </a:rPr>
                        <a:t> </a:t>
                      </a:r>
                      <a:r>
                        <a:rPr sz="1400" spc="-5" dirty="0">
                          <a:latin typeface="Calibri"/>
                          <a:cs typeface="Calibri"/>
                        </a:rPr>
                        <a:t>one</a:t>
                      </a:r>
                      <a:r>
                        <a:rPr sz="1400" spc="-10" dirty="0">
                          <a:latin typeface="Calibri"/>
                          <a:cs typeface="Calibri"/>
                        </a:rPr>
                        <a:t> credit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63575">
                <a:tc>
                  <a:txBody>
                    <a:bodyPr/>
                    <a:lstStyle/>
                    <a:p>
                      <a:pPr marL="404495" marR="165735" indent="-231775">
                        <a:lnSpc>
                          <a:spcPct val="101400"/>
                        </a:lnSpc>
                        <a:spcBef>
                          <a:spcPts val="840"/>
                        </a:spcBef>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1066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194945">
                        <a:lnSpc>
                          <a:spcPts val="1720"/>
                        </a:lnSpc>
                        <a:spcBef>
                          <a:spcPts val="25"/>
                        </a:spcBef>
                      </a:pPr>
                      <a:r>
                        <a:rPr sz="1400" spc="-5" dirty="0">
                          <a:latin typeface="Calibri"/>
                          <a:cs typeface="Calibri"/>
                        </a:rPr>
                        <a:t>If</a:t>
                      </a:r>
                      <a:r>
                        <a:rPr sz="1400" dirty="0">
                          <a:latin typeface="Calibri"/>
                          <a:cs typeface="Calibri"/>
                        </a:rPr>
                        <a:t> </a:t>
                      </a:r>
                      <a:r>
                        <a:rPr sz="1400" spc="-5" dirty="0">
                          <a:latin typeface="Calibri"/>
                          <a:cs typeface="Calibri"/>
                        </a:rPr>
                        <a:t>you </a:t>
                      </a:r>
                      <a:r>
                        <a:rPr sz="1400" spc="-15" dirty="0">
                          <a:latin typeface="Calibri"/>
                          <a:cs typeface="Calibri"/>
                        </a:rPr>
                        <a:t>have</a:t>
                      </a:r>
                      <a:r>
                        <a:rPr sz="1400" spc="-10" dirty="0">
                          <a:latin typeface="Calibri"/>
                          <a:cs typeface="Calibri"/>
                        </a:rPr>
                        <a:t> any</a:t>
                      </a:r>
                      <a:r>
                        <a:rPr sz="1400" dirty="0">
                          <a:latin typeface="Calibri"/>
                          <a:cs typeface="Calibri"/>
                        </a:rPr>
                        <a:t> queries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spc="-5" dirty="0">
                          <a:latin typeface="Calibri"/>
                          <a:cs typeface="Calibri"/>
                        </a:rPr>
                        <a:t>or</a:t>
                      </a:r>
                      <a:r>
                        <a:rPr sz="1400" dirty="0">
                          <a:latin typeface="Calibri"/>
                          <a:cs typeface="Calibri"/>
                        </a:rPr>
                        <a:t> </a:t>
                      </a:r>
                      <a:r>
                        <a:rPr sz="1400" spc="-5" dirty="0">
                          <a:latin typeface="Calibri"/>
                          <a:cs typeface="Calibri"/>
                        </a:rPr>
                        <a:t>the</a:t>
                      </a:r>
                      <a:r>
                        <a:rPr sz="1400" spc="5" dirty="0">
                          <a:latin typeface="Calibri"/>
                          <a:cs typeface="Calibri"/>
                        </a:rPr>
                        <a:t> </a:t>
                      </a:r>
                      <a:r>
                        <a:rPr sz="1400" spc="-5" dirty="0">
                          <a:latin typeface="Calibri"/>
                          <a:cs typeface="Calibri"/>
                        </a:rPr>
                        <a:t>qualifi- </a:t>
                      </a:r>
                      <a:r>
                        <a:rPr sz="1400" spc="-305" dirty="0">
                          <a:latin typeface="Calibri"/>
                          <a:cs typeface="Calibri"/>
                        </a:rPr>
                        <a:t> </a:t>
                      </a:r>
                      <a:r>
                        <a:rPr sz="1400" spc="-10" dirty="0">
                          <a:latin typeface="Calibri"/>
                          <a:cs typeface="Calibri"/>
                        </a:rPr>
                        <a:t>cations,</a:t>
                      </a:r>
                      <a:r>
                        <a:rPr sz="1400" spc="-15" dirty="0">
                          <a:latin typeface="Calibri"/>
                          <a:cs typeface="Calibri"/>
                        </a:rPr>
                        <a:t> </a:t>
                      </a:r>
                      <a:r>
                        <a:rPr sz="1400" dirty="0">
                          <a:latin typeface="Calibri"/>
                          <a:cs typeface="Calibri"/>
                        </a:rPr>
                        <a:t>please</a:t>
                      </a:r>
                      <a:r>
                        <a:rPr sz="1400" spc="-10" dirty="0">
                          <a:latin typeface="Calibri"/>
                          <a:cs typeface="Calibri"/>
                        </a:rPr>
                        <a:t> contact Mrs</a:t>
                      </a:r>
                      <a:r>
                        <a:rPr sz="1400" dirty="0">
                          <a:latin typeface="Calibri"/>
                          <a:cs typeface="Calibri"/>
                        </a:rPr>
                        <a:t> </a:t>
                      </a:r>
                      <a:r>
                        <a:rPr sz="1400" spc="-10" dirty="0">
                          <a:latin typeface="Calibri"/>
                          <a:cs typeface="Calibri"/>
                        </a:rPr>
                        <a:t>Sarah</a:t>
                      </a:r>
                      <a:r>
                        <a:rPr sz="1400" spc="-15" dirty="0">
                          <a:latin typeface="Calibri"/>
                          <a:cs typeface="Calibri"/>
                        </a:rPr>
                        <a:t> </a:t>
                      </a:r>
                      <a:r>
                        <a:rPr sz="1400" spc="-10" dirty="0">
                          <a:latin typeface="Calibri"/>
                          <a:cs typeface="Calibri"/>
                        </a:rPr>
                        <a:t>Crank</a:t>
                      </a:r>
                      <a:endParaRPr sz="14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662305">
                <a:tc>
                  <a:txBody>
                    <a:bodyPr/>
                    <a:lstStyle/>
                    <a:p>
                      <a:pPr>
                        <a:lnSpc>
                          <a:spcPct val="100000"/>
                        </a:lnSpc>
                      </a:pPr>
                      <a:endParaRPr sz="1500">
                        <a:latin typeface="Times New Roman"/>
                        <a:cs typeface="Times New Roman"/>
                      </a:endParaRPr>
                    </a:p>
                    <a:p>
                      <a:pPr algn="ctr">
                        <a:lnSpc>
                          <a:spcPct val="100000"/>
                        </a:lnSpc>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869"/>
                        </a:spcBef>
                      </a:pPr>
                      <a:r>
                        <a:rPr sz="1400" spc="-10" dirty="0">
                          <a:solidFill>
                            <a:srgbClr val="0000FF"/>
                          </a:solidFill>
                          <a:latin typeface="Calibri"/>
                          <a:cs typeface="Calibri"/>
                          <a:hlinkClick r:id="rId3"/>
                        </a:rPr>
                        <a:t>www.asdan.org.uk/courses/programmes/gardening-short-</a:t>
                      </a:r>
                      <a:endParaRPr sz="1400" dirty="0">
                        <a:solidFill>
                          <a:srgbClr val="0000FF"/>
                        </a:solidFill>
                        <a:latin typeface="Calibri"/>
                        <a:cs typeface="Calibri"/>
                      </a:endParaRPr>
                    </a:p>
                    <a:p>
                      <a:pPr marL="73660">
                        <a:lnSpc>
                          <a:spcPct val="100000"/>
                        </a:lnSpc>
                        <a:spcBef>
                          <a:spcPts val="25"/>
                        </a:spcBef>
                      </a:pPr>
                      <a:r>
                        <a:rPr sz="1400" spc="-10" dirty="0">
                          <a:solidFill>
                            <a:srgbClr val="0000FF"/>
                          </a:solidFill>
                          <a:latin typeface="Calibri"/>
                          <a:cs typeface="Calibri"/>
                        </a:rPr>
                        <a:t>course</a:t>
                      </a:r>
                      <a:endParaRPr sz="1400" dirty="0">
                        <a:solidFill>
                          <a:srgbClr val="0000FF"/>
                        </a:solidFill>
                        <a:latin typeface="Calibri"/>
                        <a:cs typeface="Calibri"/>
                      </a:endParaRPr>
                    </a:p>
                  </a:txBody>
                  <a:tcPr marL="0" marR="0" marT="11048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0052" y="466635"/>
            <a:ext cx="6719570" cy="9845675"/>
            <a:chOff x="420052" y="466635"/>
            <a:chExt cx="6719570" cy="9845675"/>
          </a:xfrm>
        </p:grpSpPr>
        <p:sp>
          <p:nvSpPr>
            <p:cNvPr id="3" name="object 3"/>
            <p:cNvSpPr/>
            <p:nvPr/>
          </p:nvSpPr>
          <p:spPr>
            <a:xfrm>
              <a:off x="451802" y="498385"/>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1802" y="498385"/>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6272" y="706373"/>
              <a:ext cx="6347460" cy="9366250"/>
            </a:xfrm>
            <a:custGeom>
              <a:avLst/>
              <a:gdLst/>
              <a:ahLst/>
              <a:cxnLst/>
              <a:rect l="l" t="t" r="r" b="b"/>
              <a:pathLst>
                <a:path w="6347459" h="9366250">
                  <a:moveTo>
                    <a:pt x="6347104" y="0"/>
                  </a:moveTo>
                  <a:lnTo>
                    <a:pt x="0" y="0"/>
                  </a:lnTo>
                  <a:lnTo>
                    <a:pt x="0" y="9365881"/>
                  </a:lnTo>
                  <a:lnTo>
                    <a:pt x="5553608" y="9365881"/>
                  </a:lnTo>
                  <a:lnTo>
                    <a:pt x="6347104" y="8195183"/>
                  </a:lnTo>
                  <a:lnTo>
                    <a:pt x="6347104" y="0"/>
                  </a:lnTo>
                  <a:close/>
                </a:path>
              </a:pathLst>
            </a:custGeom>
            <a:solidFill>
              <a:srgbClr val="FFFFFF"/>
            </a:solidFill>
          </p:spPr>
          <p:txBody>
            <a:bodyPr wrap="square" lIns="0" tIns="0" rIns="0" bIns="0" rtlCol="0"/>
            <a:lstStyle/>
            <a:p>
              <a:endParaRPr/>
            </a:p>
          </p:txBody>
        </p:sp>
        <p:sp>
          <p:nvSpPr>
            <p:cNvPr id="6" name="object 6"/>
            <p:cNvSpPr/>
            <p:nvPr/>
          </p:nvSpPr>
          <p:spPr>
            <a:xfrm>
              <a:off x="6159880" y="8901556"/>
              <a:ext cx="793750" cy="1170940"/>
            </a:xfrm>
            <a:custGeom>
              <a:avLst/>
              <a:gdLst/>
              <a:ahLst/>
              <a:cxnLst/>
              <a:rect l="l" t="t" r="r" b="b"/>
              <a:pathLst>
                <a:path w="793750" h="1170940">
                  <a:moveTo>
                    <a:pt x="793496" y="0"/>
                  </a:moveTo>
                  <a:lnTo>
                    <a:pt x="735170" y="40953"/>
                  </a:lnTo>
                  <a:lnTo>
                    <a:pt x="679223" y="76128"/>
                  </a:lnTo>
                  <a:lnTo>
                    <a:pt x="625736" y="105596"/>
                  </a:lnTo>
                  <a:lnTo>
                    <a:pt x="574789" y="129429"/>
                  </a:lnTo>
                  <a:lnTo>
                    <a:pt x="526466" y="147696"/>
                  </a:lnTo>
                  <a:lnTo>
                    <a:pt x="480848" y="160469"/>
                  </a:lnTo>
                  <a:lnTo>
                    <a:pt x="438016" y="167818"/>
                  </a:lnTo>
                  <a:lnTo>
                    <a:pt x="398053" y="169815"/>
                  </a:lnTo>
                  <a:lnTo>
                    <a:pt x="361039" y="166530"/>
                  </a:lnTo>
                  <a:lnTo>
                    <a:pt x="296189" y="144399"/>
                  </a:lnTo>
                  <a:lnTo>
                    <a:pt x="244120" y="101993"/>
                  </a:lnTo>
                  <a:lnTo>
                    <a:pt x="205486" y="39877"/>
                  </a:lnTo>
                  <a:lnTo>
                    <a:pt x="0" y="1170698"/>
                  </a:lnTo>
                  <a:lnTo>
                    <a:pt x="793496" y="0"/>
                  </a:lnTo>
                  <a:close/>
                </a:path>
              </a:pathLst>
            </a:custGeom>
            <a:solidFill>
              <a:srgbClr val="CDCDCD"/>
            </a:solidFill>
          </p:spPr>
          <p:txBody>
            <a:bodyPr wrap="square" lIns="0" tIns="0" rIns="0" bIns="0" rtlCol="0"/>
            <a:lstStyle/>
            <a:p>
              <a:endParaRPr/>
            </a:p>
          </p:txBody>
        </p:sp>
        <p:sp>
          <p:nvSpPr>
            <p:cNvPr id="7" name="object 7"/>
            <p:cNvSpPr/>
            <p:nvPr/>
          </p:nvSpPr>
          <p:spPr>
            <a:xfrm>
              <a:off x="606272" y="706373"/>
              <a:ext cx="6347460" cy="9366250"/>
            </a:xfrm>
            <a:custGeom>
              <a:avLst/>
              <a:gdLst/>
              <a:ahLst/>
              <a:cxnLst/>
              <a:rect l="l" t="t" r="r" b="b"/>
              <a:pathLst>
                <a:path w="6347459" h="9366250">
                  <a:moveTo>
                    <a:pt x="0" y="0"/>
                  </a:moveTo>
                  <a:lnTo>
                    <a:pt x="0" y="9365881"/>
                  </a:lnTo>
                  <a:lnTo>
                    <a:pt x="5553608" y="9365881"/>
                  </a:lnTo>
                  <a:lnTo>
                    <a:pt x="6347104" y="8195183"/>
                  </a:lnTo>
                  <a:lnTo>
                    <a:pt x="6347104" y="0"/>
                  </a:lnTo>
                  <a:lnTo>
                    <a:pt x="0" y="0"/>
                  </a:lnTo>
                  <a:close/>
                </a:path>
                <a:path w="6347459" h="9366250">
                  <a:moveTo>
                    <a:pt x="5553608" y="9365881"/>
                  </a:moveTo>
                  <a:lnTo>
                    <a:pt x="5759094" y="8235060"/>
                  </a:lnTo>
                  <a:lnTo>
                    <a:pt x="5776691" y="8268546"/>
                  </a:lnTo>
                  <a:lnTo>
                    <a:pt x="5797728" y="8297176"/>
                  </a:lnTo>
                  <a:lnTo>
                    <a:pt x="5849798" y="8339582"/>
                  </a:lnTo>
                  <a:lnTo>
                    <a:pt x="5914648" y="8361713"/>
                  </a:lnTo>
                  <a:lnTo>
                    <a:pt x="5951661" y="8364998"/>
                  </a:lnTo>
                  <a:lnTo>
                    <a:pt x="5991625" y="8363001"/>
                  </a:lnTo>
                  <a:lnTo>
                    <a:pt x="6034456" y="8355652"/>
                  </a:lnTo>
                  <a:lnTo>
                    <a:pt x="6080075" y="8342879"/>
                  </a:lnTo>
                  <a:lnTo>
                    <a:pt x="6128398" y="8324612"/>
                  </a:lnTo>
                  <a:lnTo>
                    <a:pt x="6179344" y="8300779"/>
                  </a:lnTo>
                  <a:lnTo>
                    <a:pt x="6232832" y="8271311"/>
                  </a:lnTo>
                  <a:lnTo>
                    <a:pt x="6288779" y="8236136"/>
                  </a:lnTo>
                  <a:lnTo>
                    <a:pt x="6347104" y="8195183"/>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906523" y="1004315"/>
              <a:ext cx="4172712" cy="589787"/>
            </a:xfrm>
            <a:prstGeom prst="rect">
              <a:avLst/>
            </a:prstGeom>
          </p:spPr>
        </p:pic>
        <p:sp>
          <p:nvSpPr>
            <p:cNvPr id="9" name="object 9"/>
            <p:cNvSpPr/>
            <p:nvPr/>
          </p:nvSpPr>
          <p:spPr>
            <a:xfrm>
              <a:off x="1863343" y="962151"/>
              <a:ext cx="4107815" cy="525145"/>
            </a:xfrm>
            <a:custGeom>
              <a:avLst/>
              <a:gdLst/>
              <a:ahLst/>
              <a:cxnLst/>
              <a:rect l="l" t="t" r="r" b="b"/>
              <a:pathLst>
                <a:path w="4107815" h="525144">
                  <a:moveTo>
                    <a:pt x="4020439" y="0"/>
                  </a:moveTo>
                  <a:lnTo>
                    <a:pt x="87375" y="0"/>
                  </a:ln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863343" y="962151"/>
              <a:ext cx="4107815" cy="525145"/>
            </a:xfrm>
            <a:custGeom>
              <a:avLst/>
              <a:gdLst/>
              <a:ahLst/>
              <a:cxnLst/>
              <a:rect l="l" t="t" r="r" b="b"/>
              <a:pathLst>
                <a:path w="4107815" h="525144">
                  <a:moveTo>
                    <a:pt x="87375" y="0"/>
                  </a:moveTo>
                  <a:lnTo>
                    <a:pt x="53363" y="6865"/>
                  </a:lnTo>
                  <a:lnTo>
                    <a:pt x="25590" y="25590"/>
                  </a:lnTo>
                  <a:lnTo>
                    <a:pt x="6865" y="53363"/>
                  </a:lnTo>
                  <a:lnTo>
                    <a:pt x="0" y="87375"/>
                  </a:lnTo>
                  <a:lnTo>
                    <a:pt x="0" y="437260"/>
                  </a:lnTo>
                  <a:lnTo>
                    <a:pt x="6865" y="471273"/>
                  </a:lnTo>
                  <a:lnTo>
                    <a:pt x="25590" y="499046"/>
                  </a:lnTo>
                  <a:lnTo>
                    <a:pt x="53363" y="517771"/>
                  </a:lnTo>
                  <a:lnTo>
                    <a:pt x="87375" y="524636"/>
                  </a:lnTo>
                  <a:lnTo>
                    <a:pt x="4020439" y="524636"/>
                  </a:lnTo>
                  <a:lnTo>
                    <a:pt x="4054451" y="517771"/>
                  </a:lnTo>
                  <a:lnTo>
                    <a:pt x="4082224" y="499046"/>
                  </a:lnTo>
                  <a:lnTo>
                    <a:pt x="4100949" y="471273"/>
                  </a:lnTo>
                  <a:lnTo>
                    <a:pt x="4107815" y="437260"/>
                  </a:lnTo>
                  <a:lnTo>
                    <a:pt x="4107815" y="87375"/>
                  </a:lnTo>
                  <a:lnTo>
                    <a:pt x="4100949" y="53363"/>
                  </a:lnTo>
                  <a:lnTo>
                    <a:pt x="4082224" y="25590"/>
                  </a:lnTo>
                  <a:lnTo>
                    <a:pt x="4054451" y="6865"/>
                  </a:lnTo>
                  <a:lnTo>
                    <a:pt x="4020439" y="0"/>
                  </a:lnTo>
                  <a:lnTo>
                    <a:pt x="87375"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311778" y="1034541"/>
            <a:ext cx="1211580"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1E1B5D"/>
                </a:solidFill>
                <a:latin typeface="Calibri"/>
                <a:cs typeface="Calibri"/>
              </a:rPr>
              <a:t>CONSTRUCTION</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343259335"/>
              </p:ext>
            </p:extLst>
          </p:nvPr>
        </p:nvGraphicFramePr>
        <p:xfrm>
          <a:off x="784593" y="1837943"/>
          <a:ext cx="5982970" cy="6934197"/>
        </p:xfrm>
        <a:graphic>
          <a:graphicData uri="http://schemas.openxmlformats.org/drawingml/2006/table">
            <a:tbl>
              <a:tblPr firstRow="1" bandRow="1">
                <a:tableStyleId>{2D5ABB26-0587-4C30-8999-92F81FD0307C}</a:tableStyleId>
              </a:tblPr>
              <a:tblGrid>
                <a:gridCol w="1322705">
                  <a:extLst>
                    <a:ext uri="{9D8B030D-6E8A-4147-A177-3AD203B41FA5}">
                      <a16:colId xmlns:a16="http://schemas.microsoft.com/office/drawing/2014/main" val="20000"/>
                    </a:ext>
                  </a:extLst>
                </a:gridCol>
                <a:gridCol w="4660265">
                  <a:extLst>
                    <a:ext uri="{9D8B030D-6E8A-4147-A177-3AD203B41FA5}">
                      <a16:colId xmlns:a16="http://schemas.microsoft.com/office/drawing/2014/main" val="20001"/>
                    </a:ext>
                  </a:extLst>
                </a:gridCol>
              </a:tblGrid>
              <a:tr h="425450">
                <a:tc>
                  <a:txBody>
                    <a:bodyPr/>
                    <a:lstStyle/>
                    <a:p>
                      <a:pPr marL="1270" algn="ctr">
                        <a:lnSpc>
                          <a:spcPct val="100000"/>
                        </a:lnSpc>
                        <a:spcBef>
                          <a:spcPts val="78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780"/>
                        </a:spcBef>
                      </a:pPr>
                      <a:r>
                        <a:rPr sz="1400" spc="-5" dirty="0">
                          <a:latin typeface="Calibri"/>
                          <a:cs typeface="Calibri"/>
                        </a:rPr>
                        <a:t>ASDAN</a:t>
                      </a:r>
                      <a:endParaRPr sz="1400" dirty="0">
                        <a:latin typeface="Calibri"/>
                        <a:cs typeface="Calibri"/>
                      </a:endParaRPr>
                    </a:p>
                  </a:txBody>
                  <a:tcPr marL="0" marR="0" marT="990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0"/>
                  </a:ext>
                </a:extLst>
              </a:tr>
              <a:tr h="880744">
                <a:tc>
                  <a:txBody>
                    <a:bodyPr/>
                    <a:lstStyle/>
                    <a:p>
                      <a:pPr>
                        <a:lnSpc>
                          <a:spcPct val="100000"/>
                        </a:lnSpc>
                      </a:pPr>
                      <a:endParaRPr sz="1400">
                        <a:latin typeface="Times New Roman"/>
                        <a:cs typeface="Times New Roman"/>
                      </a:endParaRPr>
                    </a:p>
                    <a:p>
                      <a:pPr algn="ctr">
                        <a:lnSpc>
                          <a:spcPct val="100000"/>
                        </a:lnSpc>
                        <a:spcBef>
                          <a:spcPts val="955"/>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ts val="1680"/>
                        </a:lnSpc>
                      </a:pPr>
                      <a:r>
                        <a:rPr sz="1400" spc="-5" dirty="0">
                          <a:latin typeface="Calibri"/>
                          <a:cs typeface="Calibri"/>
                        </a:rPr>
                        <a:t>This</a:t>
                      </a:r>
                      <a:r>
                        <a:rPr sz="1400" dirty="0">
                          <a:latin typeface="Calibri"/>
                          <a:cs typeface="Calibri"/>
                        </a:rPr>
                        <a:t> is a</a:t>
                      </a:r>
                      <a:r>
                        <a:rPr sz="1400" spc="-10" dirty="0">
                          <a:latin typeface="Calibri"/>
                          <a:cs typeface="Calibri"/>
                        </a:rPr>
                        <a:t> </a:t>
                      </a:r>
                      <a:r>
                        <a:rPr sz="1400" spc="-5" dirty="0">
                          <a:latin typeface="Calibri"/>
                          <a:cs typeface="Calibri"/>
                        </a:rPr>
                        <a:t>short</a:t>
                      </a:r>
                      <a:r>
                        <a:rPr sz="1400" dirty="0">
                          <a:latin typeface="Calibri"/>
                          <a:cs typeface="Calibri"/>
                        </a:rPr>
                        <a:t> </a:t>
                      </a:r>
                      <a:r>
                        <a:rPr sz="1400" spc="-10" dirty="0">
                          <a:latin typeface="Calibri"/>
                          <a:cs typeface="Calibri"/>
                        </a:rPr>
                        <a:t>course </a:t>
                      </a:r>
                      <a:r>
                        <a:rPr sz="1400" spc="-5" dirty="0">
                          <a:latin typeface="Calibri"/>
                          <a:cs typeface="Calibri"/>
                        </a:rPr>
                        <a:t>that</a:t>
                      </a:r>
                      <a:r>
                        <a:rPr sz="1400" spc="-10" dirty="0">
                          <a:latin typeface="Calibri"/>
                          <a:cs typeface="Calibri"/>
                        </a:rPr>
                        <a:t> </a:t>
                      </a:r>
                      <a:r>
                        <a:rPr sz="1400" spc="-5" dirty="0">
                          <a:latin typeface="Calibri"/>
                          <a:cs typeface="Calibri"/>
                        </a:rPr>
                        <a:t>gives students</a:t>
                      </a:r>
                      <a:r>
                        <a:rPr sz="1400" dirty="0">
                          <a:latin typeface="Calibri"/>
                          <a:cs typeface="Calibri"/>
                        </a:rPr>
                        <a:t> the</a:t>
                      </a:r>
                      <a:r>
                        <a:rPr sz="1400" spc="-10" dirty="0">
                          <a:latin typeface="Calibri"/>
                          <a:cs typeface="Calibri"/>
                        </a:rPr>
                        <a:t> </a:t>
                      </a:r>
                      <a:r>
                        <a:rPr sz="1400" spc="-5" dirty="0">
                          <a:latin typeface="Calibri"/>
                          <a:cs typeface="Calibri"/>
                        </a:rPr>
                        <a:t>opportunity </a:t>
                      </a:r>
                      <a:r>
                        <a:rPr sz="1400" spc="-10" dirty="0">
                          <a:latin typeface="Calibri"/>
                          <a:cs typeface="Calibri"/>
                        </a:rPr>
                        <a:t>to</a:t>
                      </a:r>
                      <a:endParaRPr sz="1400">
                        <a:latin typeface="Calibri"/>
                        <a:cs typeface="Calibri"/>
                      </a:endParaRPr>
                    </a:p>
                    <a:p>
                      <a:pPr marL="74295" marR="87630">
                        <a:lnSpc>
                          <a:spcPct val="101400"/>
                        </a:lnSpc>
                        <a:spcBef>
                          <a:spcPts val="10"/>
                        </a:spcBef>
                      </a:pPr>
                      <a:r>
                        <a:rPr sz="1400" spc="-5" dirty="0">
                          <a:latin typeface="Calibri"/>
                          <a:cs typeface="Calibri"/>
                        </a:rPr>
                        <a:t>develop their knowledge of the construction employment sec- </a:t>
                      </a:r>
                      <a:r>
                        <a:rPr sz="1400" spc="-305" dirty="0">
                          <a:latin typeface="Calibri"/>
                          <a:cs typeface="Calibri"/>
                        </a:rPr>
                        <a:t> </a:t>
                      </a:r>
                      <a:r>
                        <a:rPr sz="1400" spc="-10" dirty="0">
                          <a:latin typeface="Calibri"/>
                          <a:cs typeface="Calibri"/>
                        </a:rPr>
                        <a:t>tor</a:t>
                      </a:r>
                      <a:r>
                        <a:rPr sz="1400" spc="-5" dirty="0">
                          <a:latin typeface="Calibri"/>
                          <a:cs typeface="Calibri"/>
                        </a:rPr>
                        <a:t> and</a:t>
                      </a:r>
                      <a:r>
                        <a:rPr sz="1400" spc="-15" dirty="0">
                          <a:latin typeface="Calibri"/>
                          <a:cs typeface="Calibri"/>
                        </a:rPr>
                        <a:t> </a:t>
                      </a:r>
                      <a:r>
                        <a:rPr sz="1400" dirty="0">
                          <a:latin typeface="Calibri"/>
                          <a:cs typeface="Calibri"/>
                        </a:rPr>
                        <a:t>will </a:t>
                      </a:r>
                      <a:r>
                        <a:rPr sz="1400" spc="-5" dirty="0">
                          <a:latin typeface="Calibri"/>
                          <a:cs typeface="Calibri"/>
                        </a:rPr>
                        <a:t>hopefully</a:t>
                      </a:r>
                      <a:r>
                        <a:rPr sz="1400" spc="-20" dirty="0">
                          <a:latin typeface="Calibri"/>
                          <a:cs typeface="Calibri"/>
                        </a:rPr>
                        <a:t> </a:t>
                      </a:r>
                      <a:r>
                        <a:rPr sz="1400" spc="-5" dirty="0">
                          <a:latin typeface="Calibri"/>
                          <a:cs typeface="Calibri"/>
                        </a:rPr>
                        <a:t>help</a:t>
                      </a:r>
                      <a:r>
                        <a:rPr sz="1400" spc="-15" dirty="0">
                          <a:latin typeface="Calibri"/>
                          <a:cs typeface="Calibri"/>
                        </a:rPr>
                        <a:t> </a:t>
                      </a:r>
                      <a:r>
                        <a:rPr sz="1400" dirty="0">
                          <a:latin typeface="Calibri"/>
                          <a:cs typeface="Calibri"/>
                        </a:rPr>
                        <a:t>them</a:t>
                      </a:r>
                      <a:r>
                        <a:rPr sz="1400" spc="-15" dirty="0">
                          <a:latin typeface="Calibri"/>
                          <a:cs typeface="Calibri"/>
                        </a:rPr>
                        <a:t> </a:t>
                      </a:r>
                      <a:r>
                        <a:rPr sz="1400" spc="-10" dirty="0">
                          <a:latin typeface="Calibri"/>
                          <a:cs typeface="Calibri"/>
                        </a:rPr>
                        <a:t>to</a:t>
                      </a:r>
                      <a:r>
                        <a:rPr sz="1400" spc="-5" dirty="0">
                          <a:latin typeface="Calibri"/>
                          <a:cs typeface="Calibri"/>
                        </a:rPr>
                        <a:t> </a:t>
                      </a:r>
                      <a:r>
                        <a:rPr sz="1400" spc="-15" dirty="0">
                          <a:latin typeface="Calibri"/>
                          <a:cs typeface="Calibri"/>
                        </a:rPr>
                        <a:t>make</a:t>
                      </a:r>
                      <a:r>
                        <a:rPr sz="1400" dirty="0">
                          <a:latin typeface="Calibri"/>
                          <a:cs typeface="Calibri"/>
                        </a:rPr>
                        <a:t> </a:t>
                      </a:r>
                      <a:r>
                        <a:rPr sz="1400" spc="-5" dirty="0">
                          <a:latin typeface="Calibri"/>
                          <a:cs typeface="Calibri"/>
                        </a:rPr>
                        <a:t>informed</a:t>
                      </a:r>
                      <a:r>
                        <a:rPr sz="1400" spc="-15" dirty="0">
                          <a:latin typeface="Calibri"/>
                          <a:cs typeface="Calibri"/>
                        </a:rPr>
                        <a:t> </a:t>
                      </a:r>
                      <a:r>
                        <a:rPr sz="1400" spc="-5" dirty="0">
                          <a:latin typeface="Calibri"/>
                          <a:cs typeface="Calibri"/>
                        </a:rPr>
                        <a:t>and</a:t>
                      </a:r>
                      <a:r>
                        <a:rPr sz="1400" spc="-15" dirty="0">
                          <a:latin typeface="Calibri"/>
                          <a:cs typeface="Calibri"/>
                        </a:rPr>
                        <a:t> </a:t>
                      </a:r>
                      <a:r>
                        <a:rPr sz="1400" dirty="0">
                          <a:latin typeface="Calibri"/>
                          <a:cs typeface="Calibri"/>
                        </a:rPr>
                        <a:t>long-</a:t>
                      </a:r>
                      <a:endParaRPr sz="1400">
                        <a:latin typeface="Calibri"/>
                        <a:cs typeface="Calibri"/>
                      </a:endParaRPr>
                    </a:p>
                    <a:p>
                      <a:pPr marL="74295">
                        <a:lnSpc>
                          <a:spcPct val="100000"/>
                        </a:lnSpc>
                        <a:spcBef>
                          <a:spcPts val="35"/>
                        </a:spcBef>
                      </a:pPr>
                      <a:r>
                        <a:rPr sz="1400" spc="-5" dirty="0">
                          <a:latin typeface="Calibri"/>
                          <a:cs typeface="Calibri"/>
                        </a:rPr>
                        <a:t>lasting</a:t>
                      </a:r>
                      <a:r>
                        <a:rPr sz="1400" spc="-10" dirty="0">
                          <a:latin typeface="Calibri"/>
                          <a:cs typeface="Calibri"/>
                        </a:rPr>
                        <a:t> </a:t>
                      </a:r>
                      <a:r>
                        <a:rPr sz="1400" spc="-5" dirty="0">
                          <a:latin typeface="Calibri"/>
                          <a:cs typeface="Calibri"/>
                        </a:rPr>
                        <a:t>decisions</a:t>
                      </a:r>
                      <a:r>
                        <a:rPr sz="1400" dirty="0">
                          <a:latin typeface="Calibri"/>
                          <a:cs typeface="Calibri"/>
                        </a:rPr>
                        <a:t> </a:t>
                      </a:r>
                      <a:r>
                        <a:rPr sz="1400" spc="-5" dirty="0">
                          <a:latin typeface="Calibri"/>
                          <a:cs typeface="Calibri"/>
                        </a:rPr>
                        <a:t>about their</a:t>
                      </a:r>
                      <a:r>
                        <a:rPr sz="1400" dirty="0">
                          <a:latin typeface="Calibri"/>
                          <a:cs typeface="Calibri"/>
                        </a:rPr>
                        <a:t> </a:t>
                      </a:r>
                      <a:r>
                        <a:rPr sz="1400" spc="-5" dirty="0">
                          <a:latin typeface="Calibri"/>
                          <a:cs typeface="Calibri"/>
                        </a:rPr>
                        <a:t>post-16</a:t>
                      </a:r>
                      <a:r>
                        <a:rPr sz="1400" spc="-15" dirty="0">
                          <a:latin typeface="Calibri"/>
                          <a:cs typeface="Calibri"/>
                        </a:rPr>
                        <a:t> </a:t>
                      </a:r>
                      <a:r>
                        <a:rPr sz="1400" spc="-10" dirty="0">
                          <a:latin typeface="Calibri"/>
                          <a:cs typeface="Calibri"/>
                        </a:rPr>
                        <a:t>destinations.</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1"/>
                  </a:ext>
                </a:extLst>
              </a:tr>
              <a:tr h="3421379">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81915" marR="74295" algn="ctr">
                        <a:lnSpc>
                          <a:spcPct val="101800"/>
                        </a:lnSpc>
                        <a:spcBef>
                          <a:spcPts val="1170"/>
                        </a:spcBef>
                      </a:pPr>
                      <a:r>
                        <a:rPr sz="1400" spc="-5" dirty="0">
                          <a:latin typeface="Calibri"/>
                          <a:cs typeface="Calibri"/>
                        </a:rPr>
                        <a:t>Summary</a:t>
                      </a:r>
                      <a:r>
                        <a:rPr sz="1400" spc="-30" dirty="0">
                          <a:latin typeface="Calibri"/>
                          <a:cs typeface="Calibri"/>
                        </a:rPr>
                        <a:t> </a:t>
                      </a:r>
                      <a:r>
                        <a:rPr sz="1400" spc="-5" dirty="0">
                          <a:latin typeface="Calibri"/>
                          <a:cs typeface="Calibri"/>
                        </a:rPr>
                        <a:t>of</a:t>
                      </a:r>
                      <a:r>
                        <a:rPr sz="1400" spc="-25" dirty="0">
                          <a:latin typeface="Calibri"/>
                          <a:cs typeface="Calibri"/>
                        </a:rPr>
                        <a:t> </a:t>
                      </a:r>
                      <a:r>
                        <a:rPr sz="1400" spc="-5"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marL="74295" marR="197485">
                        <a:lnSpc>
                          <a:spcPct val="102099"/>
                        </a:lnSpc>
                        <a:spcBef>
                          <a:spcPts val="1160"/>
                        </a:spcBef>
                      </a:pPr>
                      <a:r>
                        <a:rPr sz="1400" spc="-5" dirty="0">
                          <a:latin typeface="Calibri"/>
                          <a:cs typeface="Calibri"/>
                        </a:rPr>
                        <a:t>T</a:t>
                      </a:r>
                      <a:r>
                        <a:rPr sz="1400" spc="-5" dirty="0">
                          <a:solidFill>
                            <a:srgbClr val="424242"/>
                          </a:solidFill>
                          <a:latin typeface="Calibri"/>
                          <a:cs typeface="Calibri"/>
                        </a:rPr>
                        <a:t>his</a:t>
                      </a:r>
                      <a:r>
                        <a:rPr sz="1400" dirty="0">
                          <a:solidFill>
                            <a:srgbClr val="424242"/>
                          </a:solidFill>
                          <a:latin typeface="Calibri"/>
                          <a:cs typeface="Calibri"/>
                        </a:rPr>
                        <a:t> </a:t>
                      </a:r>
                      <a:r>
                        <a:rPr sz="1400" spc="-10" dirty="0">
                          <a:solidFill>
                            <a:srgbClr val="424242"/>
                          </a:solidFill>
                          <a:latin typeface="Calibri"/>
                          <a:cs typeface="Calibri"/>
                        </a:rPr>
                        <a:t>vocational</a:t>
                      </a:r>
                      <a:r>
                        <a:rPr sz="1400" spc="-5" dirty="0">
                          <a:solidFill>
                            <a:srgbClr val="424242"/>
                          </a:solidFill>
                          <a:latin typeface="Calibri"/>
                          <a:cs typeface="Calibri"/>
                        </a:rPr>
                        <a:t> </a:t>
                      </a:r>
                      <a:r>
                        <a:rPr sz="1400" spc="-10" dirty="0">
                          <a:solidFill>
                            <a:srgbClr val="424242"/>
                          </a:solidFill>
                          <a:latin typeface="Calibri"/>
                          <a:cs typeface="Calibri"/>
                        </a:rPr>
                        <a:t>taster</a:t>
                      </a:r>
                      <a:r>
                        <a:rPr sz="1400" spc="-15" dirty="0">
                          <a:solidFill>
                            <a:srgbClr val="424242"/>
                          </a:solidFill>
                          <a:latin typeface="Calibri"/>
                          <a:cs typeface="Calibri"/>
                        </a:rPr>
                        <a:t> </a:t>
                      </a:r>
                      <a:r>
                        <a:rPr sz="1400" spc="-10" dirty="0">
                          <a:solidFill>
                            <a:srgbClr val="424242"/>
                          </a:solidFill>
                          <a:latin typeface="Calibri"/>
                          <a:cs typeface="Calibri"/>
                        </a:rPr>
                        <a:t>contains</a:t>
                      </a:r>
                      <a:r>
                        <a:rPr sz="1400" spc="5" dirty="0">
                          <a:solidFill>
                            <a:srgbClr val="424242"/>
                          </a:solidFill>
                          <a:latin typeface="Calibri"/>
                          <a:cs typeface="Calibri"/>
                        </a:rPr>
                        <a:t> </a:t>
                      </a:r>
                      <a:r>
                        <a:rPr sz="1400" spc="-5" dirty="0">
                          <a:solidFill>
                            <a:srgbClr val="424242"/>
                          </a:solidFill>
                          <a:latin typeface="Calibri"/>
                          <a:cs typeface="Calibri"/>
                        </a:rPr>
                        <a:t>six</a:t>
                      </a:r>
                      <a:r>
                        <a:rPr sz="1400" dirty="0">
                          <a:solidFill>
                            <a:srgbClr val="424242"/>
                          </a:solidFill>
                          <a:latin typeface="Calibri"/>
                          <a:cs typeface="Calibri"/>
                        </a:rPr>
                        <a:t> </a:t>
                      </a:r>
                      <a:r>
                        <a:rPr sz="1400" spc="-5" dirty="0">
                          <a:solidFill>
                            <a:srgbClr val="424242"/>
                          </a:solidFill>
                          <a:latin typeface="Calibri"/>
                          <a:cs typeface="Calibri"/>
                        </a:rPr>
                        <a:t>modules, corresponding </a:t>
                      </a:r>
                      <a:r>
                        <a:rPr sz="1400" spc="-10" dirty="0">
                          <a:solidFill>
                            <a:srgbClr val="424242"/>
                          </a:solidFill>
                          <a:latin typeface="Calibri"/>
                          <a:cs typeface="Calibri"/>
                        </a:rPr>
                        <a:t>to </a:t>
                      </a:r>
                      <a:r>
                        <a:rPr sz="1400" spc="-305" dirty="0">
                          <a:solidFill>
                            <a:srgbClr val="424242"/>
                          </a:solidFill>
                          <a:latin typeface="Calibri"/>
                          <a:cs typeface="Calibri"/>
                        </a:rPr>
                        <a:t> </a:t>
                      </a:r>
                      <a:r>
                        <a:rPr sz="1400" spc="-15" dirty="0">
                          <a:solidFill>
                            <a:srgbClr val="424242"/>
                          </a:solidFill>
                          <a:latin typeface="Calibri"/>
                          <a:cs typeface="Calibri"/>
                        </a:rPr>
                        <a:t>different</a:t>
                      </a:r>
                      <a:r>
                        <a:rPr sz="1400" spc="-10" dirty="0">
                          <a:solidFill>
                            <a:srgbClr val="424242"/>
                          </a:solidFill>
                          <a:latin typeface="Calibri"/>
                          <a:cs typeface="Calibri"/>
                        </a:rPr>
                        <a:t> </a:t>
                      </a:r>
                      <a:r>
                        <a:rPr sz="1400" spc="-5" dirty="0">
                          <a:solidFill>
                            <a:srgbClr val="424242"/>
                          </a:solidFill>
                          <a:latin typeface="Calibri"/>
                          <a:cs typeface="Calibri"/>
                        </a:rPr>
                        <a:t>aspects of</a:t>
                      </a:r>
                      <a:r>
                        <a:rPr sz="1400" dirty="0">
                          <a:solidFill>
                            <a:srgbClr val="424242"/>
                          </a:solidFill>
                          <a:latin typeface="Calibri"/>
                          <a:cs typeface="Calibri"/>
                        </a:rPr>
                        <a:t> </a:t>
                      </a:r>
                      <a:r>
                        <a:rPr sz="1400" spc="-10" dirty="0">
                          <a:solidFill>
                            <a:srgbClr val="424242"/>
                          </a:solidFill>
                          <a:latin typeface="Calibri"/>
                          <a:cs typeface="Calibri"/>
                        </a:rPr>
                        <a:t>construction:</a:t>
                      </a:r>
                      <a:endParaRPr sz="1400" dirty="0">
                        <a:latin typeface="Calibri"/>
                        <a:cs typeface="Calibri"/>
                      </a:endParaRPr>
                    </a:p>
                    <a:p>
                      <a:pPr marL="302895" indent="-229235">
                        <a:lnSpc>
                          <a:spcPct val="100000"/>
                        </a:lnSpc>
                        <a:spcBef>
                          <a:spcPts val="1150"/>
                        </a:spcBef>
                        <a:buSzPct val="85714"/>
                        <a:buFont typeface="Symbol"/>
                        <a:buChar char=""/>
                        <a:tabLst>
                          <a:tab pos="302895" algn="l"/>
                          <a:tab pos="303530" algn="l"/>
                        </a:tabLst>
                      </a:pPr>
                      <a:r>
                        <a:rPr sz="1400" spc="-5" dirty="0">
                          <a:solidFill>
                            <a:srgbClr val="424242"/>
                          </a:solidFill>
                          <a:latin typeface="Calibri"/>
                          <a:cs typeface="Calibri"/>
                        </a:rPr>
                        <a:t>General</a:t>
                      </a:r>
                      <a:r>
                        <a:rPr sz="1400" spc="-20" dirty="0">
                          <a:solidFill>
                            <a:srgbClr val="424242"/>
                          </a:solidFill>
                          <a:latin typeface="Calibri"/>
                          <a:cs typeface="Calibri"/>
                        </a:rPr>
                        <a:t> </a:t>
                      </a:r>
                      <a:r>
                        <a:rPr sz="1400" spc="-5" dirty="0">
                          <a:solidFill>
                            <a:srgbClr val="424242"/>
                          </a:solidFill>
                          <a:latin typeface="Calibri"/>
                          <a:cs typeface="Calibri"/>
                        </a:rPr>
                        <a:t>construction</a:t>
                      </a:r>
                      <a:r>
                        <a:rPr sz="1400" spc="-35" dirty="0">
                          <a:solidFill>
                            <a:srgbClr val="424242"/>
                          </a:solidFill>
                          <a:latin typeface="Calibri"/>
                          <a:cs typeface="Calibri"/>
                        </a:rPr>
                        <a:t> </a:t>
                      </a:r>
                      <a:r>
                        <a:rPr sz="1400" spc="-5" dirty="0">
                          <a:solidFill>
                            <a:srgbClr val="424242"/>
                          </a:solidFill>
                          <a:latin typeface="Calibri"/>
                          <a:cs typeface="Calibri"/>
                        </a:rPr>
                        <a:t>operations.</a:t>
                      </a:r>
                      <a:endParaRPr sz="1400" dirty="0">
                        <a:latin typeface="Calibri"/>
                        <a:cs typeface="Calibri"/>
                      </a:endParaRPr>
                    </a:p>
                    <a:p>
                      <a:pPr marL="302895" indent="-229235">
                        <a:lnSpc>
                          <a:spcPct val="100000"/>
                        </a:lnSpc>
                        <a:spcBef>
                          <a:spcPts val="25"/>
                        </a:spcBef>
                        <a:buSzPct val="85714"/>
                        <a:buFont typeface="Symbol"/>
                        <a:buChar char=""/>
                        <a:tabLst>
                          <a:tab pos="302895" algn="l"/>
                          <a:tab pos="303530" algn="l"/>
                        </a:tabLst>
                      </a:pPr>
                      <a:r>
                        <a:rPr sz="1400" spc="-5" dirty="0">
                          <a:solidFill>
                            <a:srgbClr val="424242"/>
                          </a:solidFill>
                          <a:latin typeface="Calibri"/>
                          <a:cs typeface="Calibri"/>
                        </a:rPr>
                        <a:t>Bricklaying.</a:t>
                      </a:r>
                      <a:endParaRPr sz="1400" dirty="0">
                        <a:latin typeface="Calibri"/>
                        <a:cs typeface="Calibri"/>
                      </a:endParaRPr>
                    </a:p>
                    <a:p>
                      <a:pPr marL="302895" indent="-229235">
                        <a:lnSpc>
                          <a:spcPct val="100000"/>
                        </a:lnSpc>
                        <a:spcBef>
                          <a:spcPts val="35"/>
                        </a:spcBef>
                        <a:buSzPct val="85714"/>
                        <a:buFont typeface="Symbol"/>
                        <a:buChar char=""/>
                        <a:tabLst>
                          <a:tab pos="302895" algn="l"/>
                          <a:tab pos="303530" algn="l"/>
                        </a:tabLst>
                      </a:pPr>
                      <a:r>
                        <a:rPr sz="1400" spc="-5" dirty="0">
                          <a:solidFill>
                            <a:srgbClr val="424242"/>
                          </a:solidFill>
                          <a:latin typeface="Calibri"/>
                          <a:cs typeface="Calibri"/>
                        </a:rPr>
                        <a:t>Carpentry</a:t>
                      </a:r>
                      <a:r>
                        <a:rPr sz="1400" spc="-15" dirty="0">
                          <a:solidFill>
                            <a:srgbClr val="424242"/>
                          </a:solidFill>
                          <a:latin typeface="Calibri"/>
                          <a:cs typeface="Calibri"/>
                        </a:rPr>
                        <a:t> </a:t>
                      </a:r>
                      <a:r>
                        <a:rPr sz="1400" dirty="0">
                          <a:solidFill>
                            <a:srgbClr val="424242"/>
                          </a:solidFill>
                          <a:latin typeface="Calibri"/>
                          <a:cs typeface="Calibri"/>
                        </a:rPr>
                        <a:t>and</a:t>
                      </a:r>
                      <a:r>
                        <a:rPr sz="1400" spc="-30" dirty="0">
                          <a:solidFill>
                            <a:srgbClr val="424242"/>
                          </a:solidFill>
                          <a:latin typeface="Calibri"/>
                          <a:cs typeface="Calibri"/>
                        </a:rPr>
                        <a:t> </a:t>
                      </a:r>
                      <a:r>
                        <a:rPr sz="1400" spc="-10" dirty="0">
                          <a:solidFill>
                            <a:srgbClr val="424242"/>
                          </a:solidFill>
                          <a:latin typeface="Calibri"/>
                          <a:cs typeface="Calibri"/>
                        </a:rPr>
                        <a:t>joinery.</a:t>
                      </a:r>
                      <a:endParaRPr sz="1400" dirty="0">
                        <a:latin typeface="Calibri"/>
                        <a:cs typeface="Calibri"/>
                      </a:endParaRPr>
                    </a:p>
                    <a:p>
                      <a:pPr marL="302895" indent="-229235">
                        <a:lnSpc>
                          <a:spcPct val="100000"/>
                        </a:lnSpc>
                        <a:spcBef>
                          <a:spcPts val="25"/>
                        </a:spcBef>
                        <a:buSzPct val="85714"/>
                        <a:buFont typeface="Symbol"/>
                        <a:buChar char=""/>
                        <a:tabLst>
                          <a:tab pos="302895" algn="l"/>
                          <a:tab pos="303530" algn="l"/>
                        </a:tabLst>
                      </a:pPr>
                      <a:r>
                        <a:rPr sz="1400" spc="-10" dirty="0">
                          <a:solidFill>
                            <a:srgbClr val="424242"/>
                          </a:solidFill>
                          <a:latin typeface="Calibri"/>
                          <a:cs typeface="Calibri"/>
                        </a:rPr>
                        <a:t>Painting</a:t>
                      </a:r>
                      <a:r>
                        <a:rPr sz="1400" spc="-15" dirty="0">
                          <a:solidFill>
                            <a:srgbClr val="424242"/>
                          </a:solidFill>
                          <a:latin typeface="Calibri"/>
                          <a:cs typeface="Calibri"/>
                        </a:rPr>
                        <a:t> </a:t>
                      </a:r>
                      <a:r>
                        <a:rPr sz="1400" dirty="0">
                          <a:solidFill>
                            <a:srgbClr val="424242"/>
                          </a:solidFill>
                          <a:latin typeface="Calibri"/>
                          <a:cs typeface="Calibri"/>
                        </a:rPr>
                        <a:t>and</a:t>
                      </a:r>
                      <a:r>
                        <a:rPr sz="1400" spc="-15" dirty="0">
                          <a:solidFill>
                            <a:srgbClr val="424242"/>
                          </a:solidFill>
                          <a:latin typeface="Calibri"/>
                          <a:cs typeface="Calibri"/>
                        </a:rPr>
                        <a:t> </a:t>
                      </a:r>
                      <a:r>
                        <a:rPr sz="1400" spc="-10" dirty="0">
                          <a:solidFill>
                            <a:srgbClr val="424242"/>
                          </a:solidFill>
                          <a:latin typeface="Calibri"/>
                          <a:cs typeface="Calibri"/>
                        </a:rPr>
                        <a:t>decorative</a:t>
                      </a:r>
                      <a:r>
                        <a:rPr sz="1400" spc="-5" dirty="0">
                          <a:solidFill>
                            <a:srgbClr val="424242"/>
                          </a:solidFill>
                          <a:latin typeface="Calibri"/>
                          <a:cs typeface="Calibri"/>
                        </a:rPr>
                        <a:t> finishing.</a:t>
                      </a:r>
                      <a:endParaRPr sz="1400" dirty="0">
                        <a:latin typeface="Calibri"/>
                        <a:cs typeface="Calibri"/>
                      </a:endParaRPr>
                    </a:p>
                    <a:p>
                      <a:pPr marL="302895" indent="-229235">
                        <a:lnSpc>
                          <a:spcPct val="100000"/>
                        </a:lnSpc>
                        <a:spcBef>
                          <a:spcPts val="35"/>
                        </a:spcBef>
                        <a:buClr>
                          <a:srgbClr val="000000"/>
                        </a:buClr>
                        <a:buSzPct val="85714"/>
                        <a:buFont typeface="Symbol"/>
                        <a:buChar char=""/>
                        <a:tabLst>
                          <a:tab pos="302895" algn="l"/>
                          <a:tab pos="303530" algn="l"/>
                        </a:tabLst>
                      </a:pPr>
                      <a:r>
                        <a:rPr sz="1400" dirty="0">
                          <a:solidFill>
                            <a:srgbClr val="424242"/>
                          </a:solidFill>
                          <a:latin typeface="Calibri"/>
                          <a:cs typeface="Calibri"/>
                        </a:rPr>
                        <a:t>Health</a:t>
                      </a:r>
                      <a:r>
                        <a:rPr sz="1400" spc="-10" dirty="0">
                          <a:solidFill>
                            <a:srgbClr val="424242"/>
                          </a:solidFill>
                          <a:latin typeface="Calibri"/>
                          <a:cs typeface="Calibri"/>
                        </a:rPr>
                        <a:t> </a:t>
                      </a:r>
                      <a:r>
                        <a:rPr sz="1400" dirty="0">
                          <a:solidFill>
                            <a:srgbClr val="424242"/>
                          </a:solidFill>
                          <a:latin typeface="Calibri"/>
                          <a:cs typeface="Calibri"/>
                        </a:rPr>
                        <a:t>and</a:t>
                      </a:r>
                      <a:r>
                        <a:rPr sz="1400" spc="-15" dirty="0">
                          <a:solidFill>
                            <a:srgbClr val="424242"/>
                          </a:solidFill>
                          <a:latin typeface="Calibri"/>
                          <a:cs typeface="Calibri"/>
                        </a:rPr>
                        <a:t> </a:t>
                      </a:r>
                      <a:r>
                        <a:rPr sz="1400" spc="-10" dirty="0">
                          <a:solidFill>
                            <a:srgbClr val="424242"/>
                          </a:solidFill>
                          <a:latin typeface="Calibri"/>
                          <a:cs typeface="Calibri"/>
                        </a:rPr>
                        <a:t>safety</a:t>
                      </a:r>
                      <a:r>
                        <a:rPr sz="1400" spc="-5" dirty="0">
                          <a:solidFill>
                            <a:srgbClr val="424242"/>
                          </a:solidFill>
                          <a:latin typeface="Calibri"/>
                          <a:cs typeface="Calibri"/>
                        </a:rPr>
                        <a:t> </a:t>
                      </a:r>
                      <a:r>
                        <a:rPr sz="1400" dirty="0">
                          <a:solidFill>
                            <a:srgbClr val="424242"/>
                          </a:solidFill>
                          <a:latin typeface="Calibri"/>
                          <a:cs typeface="Calibri"/>
                        </a:rPr>
                        <a:t>in</a:t>
                      </a:r>
                      <a:r>
                        <a:rPr sz="1400" spc="-5" dirty="0">
                          <a:solidFill>
                            <a:srgbClr val="424242"/>
                          </a:solidFill>
                          <a:latin typeface="Calibri"/>
                          <a:cs typeface="Calibri"/>
                        </a:rPr>
                        <a:t> </a:t>
                      </a:r>
                      <a:r>
                        <a:rPr sz="1400" dirty="0">
                          <a:solidFill>
                            <a:srgbClr val="424242"/>
                          </a:solidFill>
                          <a:latin typeface="Calibri"/>
                          <a:cs typeface="Calibri"/>
                        </a:rPr>
                        <a:t>the</a:t>
                      </a:r>
                      <a:r>
                        <a:rPr sz="1400" spc="-10" dirty="0">
                          <a:solidFill>
                            <a:srgbClr val="424242"/>
                          </a:solidFill>
                          <a:latin typeface="Calibri"/>
                          <a:cs typeface="Calibri"/>
                        </a:rPr>
                        <a:t> </a:t>
                      </a:r>
                      <a:r>
                        <a:rPr sz="1400" spc="-5" dirty="0">
                          <a:solidFill>
                            <a:srgbClr val="424242"/>
                          </a:solidFill>
                          <a:latin typeface="Calibri"/>
                          <a:cs typeface="Calibri"/>
                        </a:rPr>
                        <a:t>construction</a:t>
                      </a:r>
                      <a:r>
                        <a:rPr sz="1400" spc="-15" dirty="0">
                          <a:solidFill>
                            <a:srgbClr val="424242"/>
                          </a:solidFill>
                          <a:latin typeface="Calibri"/>
                          <a:cs typeface="Calibri"/>
                        </a:rPr>
                        <a:t> </a:t>
                      </a:r>
                      <a:r>
                        <a:rPr sz="1400" spc="-25" dirty="0">
                          <a:solidFill>
                            <a:srgbClr val="424242"/>
                          </a:solidFill>
                          <a:latin typeface="Calibri"/>
                          <a:cs typeface="Calibri"/>
                        </a:rPr>
                        <a:t>sector.</a:t>
                      </a:r>
                      <a:endParaRPr sz="1400" dirty="0">
                        <a:latin typeface="Calibri"/>
                        <a:cs typeface="Calibri"/>
                      </a:endParaRPr>
                    </a:p>
                    <a:p>
                      <a:pPr marL="302895" indent="-229235">
                        <a:lnSpc>
                          <a:spcPct val="100000"/>
                        </a:lnSpc>
                        <a:spcBef>
                          <a:spcPts val="25"/>
                        </a:spcBef>
                        <a:buClr>
                          <a:srgbClr val="000000"/>
                        </a:buClr>
                        <a:buSzPct val="85714"/>
                        <a:buFont typeface="Symbol"/>
                        <a:buChar char=""/>
                        <a:tabLst>
                          <a:tab pos="302895" algn="l"/>
                          <a:tab pos="303530" algn="l"/>
                        </a:tabLst>
                      </a:pPr>
                      <a:r>
                        <a:rPr sz="1400" spc="-10" dirty="0">
                          <a:solidFill>
                            <a:srgbClr val="424242"/>
                          </a:solidFill>
                          <a:latin typeface="Calibri"/>
                          <a:cs typeface="Calibri"/>
                        </a:rPr>
                        <a:t>Careers </a:t>
                      </a:r>
                      <a:r>
                        <a:rPr sz="1400" dirty="0">
                          <a:solidFill>
                            <a:srgbClr val="424242"/>
                          </a:solidFill>
                          <a:latin typeface="Calibri"/>
                          <a:cs typeface="Calibri"/>
                        </a:rPr>
                        <a:t>in</a:t>
                      </a:r>
                      <a:r>
                        <a:rPr sz="1400" spc="-10" dirty="0">
                          <a:solidFill>
                            <a:srgbClr val="424242"/>
                          </a:solidFill>
                          <a:latin typeface="Calibri"/>
                          <a:cs typeface="Calibri"/>
                        </a:rPr>
                        <a:t> </a:t>
                      </a:r>
                      <a:r>
                        <a:rPr sz="1400" dirty="0">
                          <a:solidFill>
                            <a:srgbClr val="424242"/>
                          </a:solidFill>
                          <a:latin typeface="Calibri"/>
                          <a:cs typeface="Calibri"/>
                        </a:rPr>
                        <a:t>the</a:t>
                      </a:r>
                      <a:r>
                        <a:rPr sz="1400" spc="-5" dirty="0">
                          <a:solidFill>
                            <a:srgbClr val="424242"/>
                          </a:solidFill>
                          <a:latin typeface="Calibri"/>
                          <a:cs typeface="Calibri"/>
                        </a:rPr>
                        <a:t> construction</a:t>
                      </a:r>
                      <a:r>
                        <a:rPr sz="1400" spc="-10" dirty="0">
                          <a:solidFill>
                            <a:srgbClr val="424242"/>
                          </a:solidFill>
                          <a:latin typeface="Calibri"/>
                          <a:cs typeface="Calibri"/>
                        </a:rPr>
                        <a:t> </a:t>
                      </a:r>
                      <a:r>
                        <a:rPr sz="1400" spc="-25" dirty="0">
                          <a:solidFill>
                            <a:srgbClr val="424242"/>
                          </a:solidFill>
                          <a:latin typeface="Calibri"/>
                          <a:cs typeface="Calibri"/>
                        </a:rPr>
                        <a:t>sector.</a:t>
                      </a:r>
                      <a:endParaRPr sz="14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880744">
                <a:tc>
                  <a:txBody>
                    <a:bodyPr/>
                    <a:lstStyle/>
                    <a:p>
                      <a:pPr>
                        <a:lnSpc>
                          <a:spcPct val="100000"/>
                        </a:lnSpc>
                      </a:pPr>
                      <a:endParaRPr sz="1400">
                        <a:latin typeface="Times New Roman"/>
                        <a:cs typeface="Times New Roman"/>
                      </a:endParaRPr>
                    </a:p>
                    <a:p>
                      <a:pPr algn="ctr">
                        <a:lnSpc>
                          <a:spcPct val="100000"/>
                        </a:lnSpc>
                        <a:spcBef>
                          <a:spcPts val="9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ts val="1680"/>
                        </a:lnSpc>
                      </a:pPr>
                      <a:r>
                        <a:rPr sz="1400" spc="-5" dirty="0">
                          <a:latin typeface="Calibri"/>
                          <a:cs typeface="Calibri"/>
                        </a:rPr>
                        <a:t>Students </a:t>
                      </a:r>
                      <a:r>
                        <a:rPr sz="1400" dirty="0">
                          <a:latin typeface="Calibri"/>
                          <a:cs typeface="Calibri"/>
                        </a:rPr>
                        <a:t>will </a:t>
                      </a:r>
                      <a:r>
                        <a:rPr sz="1400" spc="-5" dirty="0">
                          <a:latin typeface="Calibri"/>
                          <a:cs typeface="Calibri"/>
                        </a:rPr>
                        <a:t>be </a:t>
                      </a:r>
                      <a:r>
                        <a:rPr sz="1400" spc="-10" dirty="0">
                          <a:latin typeface="Calibri"/>
                          <a:cs typeface="Calibri"/>
                        </a:rPr>
                        <a:t>expected</a:t>
                      </a:r>
                      <a:r>
                        <a:rPr sz="1400" spc="-15"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produce</a:t>
                      </a:r>
                      <a:r>
                        <a:rPr sz="1400" spc="5" dirty="0">
                          <a:latin typeface="Calibri"/>
                          <a:cs typeface="Calibri"/>
                        </a:rPr>
                        <a:t> </a:t>
                      </a:r>
                      <a:r>
                        <a:rPr sz="1400" dirty="0">
                          <a:latin typeface="Calibri"/>
                          <a:cs typeface="Calibri"/>
                        </a:rPr>
                        <a:t>a</a:t>
                      </a:r>
                      <a:r>
                        <a:rPr sz="1400" spc="-5" dirty="0">
                          <a:latin typeface="Calibri"/>
                          <a:cs typeface="Calibri"/>
                        </a:rPr>
                        <a:t> </a:t>
                      </a:r>
                      <a:r>
                        <a:rPr sz="1400" spc="-10" dirty="0">
                          <a:latin typeface="Calibri"/>
                          <a:cs typeface="Calibri"/>
                        </a:rPr>
                        <a:t>portfolio</a:t>
                      </a:r>
                      <a:r>
                        <a:rPr sz="1400" spc="5"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evidence</a:t>
                      </a:r>
                      <a:endParaRPr sz="1400">
                        <a:latin typeface="Calibri"/>
                        <a:cs typeface="Calibri"/>
                      </a:endParaRPr>
                    </a:p>
                    <a:p>
                      <a:pPr marL="74295" marR="240665">
                        <a:lnSpc>
                          <a:spcPct val="101800"/>
                        </a:lnSpc>
                        <a:spcBef>
                          <a:spcPts val="5"/>
                        </a:spcBef>
                      </a:pPr>
                      <a:r>
                        <a:rPr sz="1400" spc="-10" dirty="0">
                          <a:latin typeface="Calibri"/>
                          <a:cs typeface="Calibri"/>
                        </a:rPr>
                        <a:t>to</a:t>
                      </a:r>
                      <a:r>
                        <a:rPr sz="1400" spc="-5" dirty="0">
                          <a:latin typeface="Calibri"/>
                          <a:cs typeface="Calibri"/>
                        </a:rPr>
                        <a:t> </a:t>
                      </a:r>
                      <a:r>
                        <a:rPr sz="1400" spc="-10" dirty="0">
                          <a:latin typeface="Calibri"/>
                          <a:cs typeface="Calibri"/>
                        </a:rPr>
                        <a:t>demonstrate </a:t>
                      </a:r>
                      <a:r>
                        <a:rPr sz="1400" spc="-5" dirty="0">
                          <a:latin typeface="Calibri"/>
                          <a:cs typeface="Calibri"/>
                        </a:rPr>
                        <a:t>their</a:t>
                      </a:r>
                      <a:r>
                        <a:rPr sz="1400" spc="-15" dirty="0">
                          <a:latin typeface="Calibri"/>
                          <a:cs typeface="Calibri"/>
                        </a:rPr>
                        <a:t> </a:t>
                      </a:r>
                      <a:r>
                        <a:rPr sz="1400" spc="-5" dirty="0">
                          <a:latin typeface="Calibri"/>
                          <a:cs typeface="Calibri"/>
                        </a:rPr>
                        <a:t>achievements and</a:t>
                      </a:r>
                      <a:r>
                        <a:rPr sz="1400" dirty="0">
                          <a:latin typeface="Calibri"/>
                          <a:cs typeface="Calibri"/>
                        </a:rPr>
                        <a:t> </a:t>
                      </a:r>
                      <a:r>
                        <a:rPr sz="1400" spc="-10" dirty="0">
                          <a:latin typeface="Calibri"/>
                          <a:cs typeface="Calibri"/>
                        </a:rPr>
                        <a:t>to</a:t>
                      </a:r>
                      <a:r>
                        <a:rPr sz="1400" spc="5" dirty="0">
                          <a:latin typeface="Calibri"/>
                          <a:cs typeface="Calibri"/>
                        </a:rPr>
                        <a:t> </a:t>
                      </a:r>
                      <a:r>
                        <a:rPr sz="1400" spc="-5" dirty="0">
                          <a:latin typeface="Calibri"/>
                          <a:cs typeface="Calibri"/>
                        </a:rPr>
                        <a:t>gain</a:t>
                      </a:r>
                      <a:r>
                        <a:rPr sz="1400" spc="-10" dirty="0">
                          <a:latin typeface="Calibri"/>
                          <a:cs typeface="Calibri"/>
                        </a:rPr>
                        <a:t> </a:t>
                      </a:r>
                      <a:r>
                        <a:rPr sz="1400" spc="-5" dirty="0">
                          <a:latin typeface="Calibri"/>
                          <a:cs typeface="Calibri"/>
                        </a:rPr>
                        <a:t>credits.</a:t>
                      </a:r>
                      <a:r>
                        <a:rPr sz="1400" dirty="0">
                          <a:latin typeface="Calibri"/>
                          <a:cs typeface="Calibri"/>
                        </a:rPr>
                        <a:t> </a:t>
                      </a:r>
                      <a:r>
                        <a:rPr sz="1400" spc="-10" dirty="0">
                          <a:latin typeface="Calibri"/>
                          <a:cs typeface="Calibri"/>
                        </a:rPr>
                        <a:t>Each </a:t>
                      </a:r>
                      <a:r>
                        <a:rPr sz="1400" spc="-305" dirty="0">
                          <a:latin typeface="Calibri"/>
                          <a:cs typeface="Calibri"/>
                        </a:rPr>
                        <a:t> </a:t>
                      </a:r>
                      <a:r>
                        <a:rPr sz="1400" spc="-5" dirty="0">
                          <a:latin typeface="Calibri"/>
                          <a:cs typeface="Calibri"/>
                        </a:rPr>
                        <a:t>section</a:t>
                      </a:r>
                      <a:r>
                        <a:rPr sz="1400" spc="-10" dirty="0">
                          <a:latin typeface="Calibri"/>
                          <a:cs typeface="Calibri"/>
                        </a:rPr>
                        <a:t> </a:t>
                      </a:r>
                      <a:r>
                        <a:rPr sz="1400" spc="-5" dirty="0">
                          <a:latin typeface="Calibri"/>
                          <a:cs typeface="Calibri"/>
                        </a:rPr>
                        <a:t>should</a:t>
                      </a:r>
                      <a:r>
                        <a:rPr sz="1400" spc="-15" dirty="0">
                          <a:latin typeface="Calibri"/>
                          <a:cs typeface="Calibri"/>
                        </a:rPr>
                        <a:t> </a:t>
                      </a:r>
                      <a:r>
                        <a:rPr sz="1400" spc="-20" dirty="0">
                          <a:latin typeface="Calibri"/>
                          <a:cs typeface="Calibri"/>
                        </a:rPr>
                        <a:t>take</a:t>
                      </a:r>
                      <a:r>
                        <a:rPr sz="1400" spc="-10" dirty="0">
                          <a:latin typeface="Calibri"/>
                          <a:cs typeface="Calibri"/>
                        </a:rPr>
                        <a:t> </a:t>
                      </a:r>
                      <a:r>
                        <a:rPr sz="1400" dirty="0">
                          <a:latin typeface="Calibri"/>
                          <a:cs typeface="Calibri"/>
                        </a:rPr>
                        <a:t>10</a:t>
                      </a:r>
                      <a:r>
                        <a:rPr sz="1400" spc="-10" dirty="0">
                          <a:latin typeface="Calibri"/>
                          <a:cs typeface="Calibri"/>
                        </a:rPr>
                        <a:t> hours</a:t>
                      </a:r>
                      <a:r>
                        <a:rPr sz="1400" dirty="0">
                          <a:latin typeface="Calibri"/>
                          <a:cs typeface="Calibri"/>
                        </a:rPr>
                        <a:t> </a:t>
                      </a:r>
                      <a:r>
                        <a:rPr sz="1400" spc="-10" dirty="0">
                          <a:latin typeface="Calibri"/>
                          <a:cs typeface="Calibri"/>
                        </a:rPr>
                        <a:t>to</a:t>
                      </a:r>
                      <a:r>
                        <a:rPr sz="1400" spc="-5" dirty="0">
                          <a:latin typeface="Calibri"/>
                          <a:cs typeface="Calibri"/>
                        </a:rPr>
                        <a:t> </a:t>
                      </a:r>
                      <a:r>
                        <a:rPr sz="1400" spc="-10" dirty="0">
                          <a:latin typeface="Calibri"/>
                          <a:cs typeface="Calibri"/>
                        </a:rPr>
                        <a:t>complete.</a:t>
                      </a:r>
                      <a:r>
                        <a:rPr sz="1400" dirty="0">
                          <a:latin typeface="Calibri"/>
                          <a:cs typeface="Calibri"/>
                        </a:rPr>
                        <a:t> </a:t>
                      </a:r>
                      <a:r>
                        <a:rPr sz="1400" spc="-5" dirty="0">
                          <a:latin typeface="Calibri"/>
                          <a:cs typeface="Calibri"/>
                        </a:rPr>
                        <a:t>One</a:t>
                      </a:r>
                      <a:r>
                        <a:rPr sz="1400" spc="-10" dirty="0">
                          <a:latin typeface="Calibri"/>
                          <a:cs typeface="Calibri"/>
                        </a:rPr>
                        <a:t> </a:t>
                      </a:r>
                      <a:r>
                        <a:rPr sz="1400" spc="-5" dirty="0">
                          <a:latin typeface="Calibri"/>
                          <a:cs typeface="Calibri"/>
                        </a:rPr>
                        <a:t>section</a:t>
                      </a:r>
                      <a:r>
                        <a:rPr sz="1400" spc="-10" dirty="0">
                          <a:latin typeface="Calibri"/>
                          <a:cs typeface="Calibri"/>
                        </a:rPr>
                        <a:t> </a:t>
                      </a:r>
                      <a:r>
                        <a:rPr sz="1400" dirty="0">
                          <a:latin typeface="Calibri"/>
                          <a:cs typeface="Calibri"/>
                        </a:rPr>
                        <a:t>is </a:t>
                      </a:r>
                      <a:r>
                        <a:rPr sz="1400" spc="5" dirty="0">
                          <a:latin typeface="Calibri"/>
                          <a:cs typeface="Calibri"/>
                        </a:rPr>
                        <a:t> </a:t>
                      </a:r>
                      <a:r>
                        <a:rPr sz="1400" spc="-5" dirty="0">
                          <a:latin typeface="Calibri"/>
                          <a:cs typeface="Calibri"/>
                        </a:rPr>
                        <a:t>worth</a:t>
                      </a:r>
                      <a:r>
                        <a:rPr sz="1400" spc="-20" dirty="0">
                          <a:latin typeface="Calibri"/>
                          <a:cs typeface="Calibri"/>
                        </a:rPr>
                        <a:t> </a:t>
                      </a:r>
                      <a:r>
                        <a:rPr sz="1400" spc="-5" dirty="0">
                          <a:latin typeface="Calibri"/>
                          <a:cs typeface="Calibri"/>
                        </a:rPr>
                        <a:t>one</a:t>
                      </a:r>
                      <a:r>
                        <a:rPr sz="1400" spc="-10" dirty="0">
                          <a:latin typeface="Calibri"/>
                          <a:cs typeface="Calibri"/>
                        </a:rPr>
                        <a:t> credit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663575">
                <a:tc>
                  <a:txBody>
                    <a:bodyPr/>
                    <a:lstStyle/>
                    <a:p>
                      <a:pPr marL="405130" marR="165100" indent="-231775">
                        <a:lnSpc>
                          <a:spcPct val="101400"/>
                        </a:lnSpc>
                        <a:spcBef>
                          <a:spcPts val="835"/>
                        </a:spcBef>
                      </a:pPr>
                      <a:r>
                        <a:rPr sz="1400" spc="-5" dirty="0">
                          <a:latin typeface="Calibri"/>
                          <a:cs typeface="Calibri"/>
                        </a:rPr>
                        <a:t>Further</a:t>
                      </a:r>
                      <a:r>
                        <a:rPr sz="1400" spc="-55" dirty="0">
                          <a:latin typeface="Calibri"/>
                          <a:cs typeface="Calibri"/>
                        </a:rPr>
                        <a:t> </a:t>
                      </a:r>
                      <a:r>
                        <a:rPr sz="1400" spc="-10" dirty="0">
                          <a:latin typeface="Calibri"/>
                          <a:cs typeface="Calibri"/>
                        </a:rPr>
                        <a:t>infor- </a:t>
                      </a:r>
                      <a:r>
                        <a:rPr sz="1400" spc="-300" dirty="0">
                          <a:latin typeface="Calibri"/>
                          <a:cs typeface="Calibri"/>
                        </a:rPr>
                        <a:t> </a:t>
                      </a:r>
                      <a:r>
                        <a:rPr sz="1400" spc="-10" dirty="0">
                          <a:latin typeface="Calibri"/>
                          <a:cs typeface="Calibri"/>
                        </a:rPr>
                        <a:t>mation</a:t>
                      </a:r>
                      <a:endParaRPr sz="1400">
                        <a:latin typeface="Calibri"/>
                        <a:cs typeface="Calibri"/>
                      </a:endParaRPr>
                    </a:p>
                  </a:txBody>
                  <a:tcPr marL="0" marR="0" marT="10604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194310">
                        <a:lnSpc>
                          <a:spcPts val="1720"/>
                        </a:lnSpc>
                        <a:spcBef>
                          <a:spcPts val="20"/>
                        </a:spcBef>
                      </a:pPr>
                      <a:r>
                        <a:rPr sz="1400" spc="-5" dirty="0">
                          <a:latin typeface="Calibri"/>
                          <a:cs typeface="Calibri"/>
                        </a:rPr>
                        <a:t>If</a:t>
                      </a:r>
                      <a:r>
                        <a:rPr sz="1400" dirty="0">
                          <a:latin typeface="Calibri"/>
                          <a:cs typeface="Calibri"/>
                        </a:rPr>
                        <a:t> </a:t>
                      </a:r>
                      <a:r>
                        <a:rPr sz="1400" spc="-5" dirty="0">
                          <a:latin typeface="Calibri"/>
                          <a:cs typeface="Calibri"/>
                        </a:rPr>
                        <a:t>you </a:t>
                      </a:r>
                      <a:r>
                        <a:rPr sz="1400" spc="-15" dirty="0">
                          <a:latin typeface="Calibri"/>
                          <a:cs typeface="Calibri"/>
                        </a:rPr>
                        <a:t>have</a:t>
                      </a:r>
                      <a:r>
                        <a:rPr sz="1400" spc="-10" dirty="0">
                          <a:latin typeface="Calibri"/>
                          <a:cs typeface="Calibri"/>
                        </a:rPr>
                        <a:t> any</a:t>
                      </a:r>
                      <a:r>
                        <a:rPr sz="1400" dirty="0">
                          <a:latin typeface="Calibri"/>
                          <a:cs typeface="Calibri"/>
                        </a:rPr>
                        <a:t> queries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spc="-5" dirty="0">
                          <a:latin typeface="Calibri"/>
                          <a:cs typeface="Calibri"/>
                        </a:rPr>
                        <a:t>or</a:t>
                      </a:r>
                      <a:r>
                        <a:rPr sz="1400" dirty="0">
                          <a:latin typeface="Calibri"/>
                          <a:cs typeface="Calibri"/>
                        </a:rPr>
                        <a:t> </a:t>
                      </a:r>
                      <a:r>
                        <a:rPr sz="1400" spc="-5" dirty="0">
                          <a:latin typeface="Calibri"/>
                          <a:cs typeface="Calibri"/>
                        </a:rPr>
                        <a:t>the</a:t>
                      </a:r>
                      <a:r>
                        <a:rPr sz="1400" spc="5" dirty="0">
                          <a:latin typeface="Calibri"/>
                          <a:cs typeface="Calibri"/>
                        </a:rPr>
                        <a:t> </a:t>
                      </a:r>
                      <a:r>
                        <a:rPr sz="1400" spc="-5" dirty="0">
                          <a:latin typeface="Calibri"/>
                          <a:cs typeface="Calibri"/>
                        </a:rPr>
                        <a:t>qualifi- </a:t>
                      </a:r>
                      <a:r>
                        <a:rPr sz="1400" spc="-305" dirty="0">
                          <a:latin typeface="Calibri"/>
                          <a:cs typeface="Calibri"/>
                        </a:rPr>
                        <a:t> </a:t>
                      </a:r>
                      <a:r>
                        <a:rPr sz="1400" spc="-10" dirty="0">
                          <a:latin typeface="Calibri"/>
                          <a:cs typeface="Calibri"/>
                        </a:rPr>
                        <a:t>cations, </a:t>
                      </a:r>
                      <a:r>
                        <a:rPr sz="1400" dirty="0">
                          <a:latin typeface="Calibri"/>
                          <a:cs typeface="Calibri"/>
                        </a:rPr>
                        <a:t>please</a:t>
                      </a:r>
                      <a:r>
                        <a:rPr sz="1400" spc="-10" dirty="0">
                          <a:latin typeface="Calibri"/>
                          <a:cs typeface="Calibri"/>
                        </a:rPr>
                        <a:t> contact </a:t>
                      </a:r>
                      <a:r>
                        <a:rPr sz="1400" dirty="0">
                          <a:latin typeface="Calibri"/>
                          <a:cs typeface="Calibri"/>
                        </a:rPr>
                        <a:t>Mr </a:t>
                      </a:r>
                      <a:r>
                        <a:rPr sz="1400" spc="-10" dirty="0">
                          <a:latin typeface="Calibri"/>
                          <a:cs typeface="Calibri"/>
                        </a:rPr>
                        <a:t>Rob Stringfellow</a:t>
                      </a:r>
                      <a:endParaRPr sz="14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4"/>
                  </a:ext>
                </a:extLst>
              </a:tr>
              <a:tr h="662305">
                <a:tc>
                  <a:txBody>
                    <a:bodyPr/>
                    <a:lstStyle/>
                    <a:p>
                      <a:pPr>
                        <a:lnSpc>
                          <a:spcPct val="100000"/>
                        </a:lnSpc>
                        <a:spcBef>
                          <a:spcPts val="50"/>
                        </a:spcBef>
                      </a:pPr>
                      <a:endParaRPr sz="1450">
                        <a:latin typeface="Times New Roman"/>
                        <a:cs typeface="Times New Roman"/>
                      </a:endParaRPr>
                    </a:p>
                    <a:p>
                      <a:pPr algn="ctr">
                        <a:lnSpc>
                          <a:spcPct val="100000"/>
                        </a:lnSpc>
                        <a:spcBef>
                          <a:spcPts val="5"/>
                        </a:spcBef>
                      </a:pPr>
                      <a:r>
                        <a:rPr sz="1400" spc="-5" dirty="0">
                          <a:latin typeface="Calibri"/>
                          <a:cs typeface="Calibri"/>
                        </a:rPr>
                        <a:t>Useful</a:t>
                      </a:r>
                      <a:r>
                        <a:rPr sz="1400" spc="-45" dirty="0">
                          <a:latin typeface="Calibri"/>
                          <a:cs typeface="Calibri"/>
                        </a:rPr>
                        <a:t> </a:t>
                      </a:r>
                      <a:r>
                        <a:rPr sz="1400" spc="-5" dirty="0">
                          <a:latin typeface="Calibri"/>
                          <a:cs typeface="Calibri"/>
                        </a:rPr>
                        <a:t>websites</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870"/>
                        </a:spcBef>
                      </a:pPr>
                      <a:r>
                        <a:rPr sz="1400" spc="-10" dirty="0">
                          <a:solidFill>
                            <a:srgbClr val="0000FF"/>
                          </a:solidFill>
                          <a:latin typeface="Calibri"/>
                          <a:cs typeface="Calibri"/>
                        </a:rPr>
                        <a:t>https://</a:t>
                      </a:r>
                      <a:r>
                        <a:rPr sz="1400" spc="-10" dirty="0">
                          <a:solidFill>
                            <a:srgbClr val="0000FF"/>
                          </a:solidFill>
                          <a:latin typeface="Calibri"/>
                          <a:cs typeface="Calibri"/>
                          <a:hlinkClick r:id="rId3"/>
                        </a:rPr>
                        <a:t>www.asdan.org.uk/courses/programmes/construction</a:t>
                      </a:r>
                      <a:endParaRPr sz="1400" dirty="0">
                        <a:solidFill>
                          <a:srgbClr val="0000FF"/>
                        </a:solidFill>
                        <a:latin typeface="Calibri"/>
                        <a:cs typeface="Calibri"/>
                      </a:endParaRPr>
                    </a:p>
                    <a:p>
                      <a:pPr marL="74295">
                        <a:lnSpc>
                          <a:spcPct val="100000"/>
                        </a:lnSpc>
                        <a:spcBef>
                          <a:spcPts val="25"/>
                        </a:spcBef>
                      </a:pPr>
                      <a:r>
                        <a:rPr sz="1400" spc="-10" dirty="0">
                          <a:solidFill>
                            <a:srgbClr val="0000FF"/>
                          </a:solidFill>
                          <a:latin typeface="Calibri"/>
                          <a:cs typeface="Calibri"/>
                        </a:rPr>
                        <a:t>-vocational-taster</a:t>
                      </a:r>
                      <a:endParaRPr sz="1400" dirty="0">
                        <a:solidFill>
                          <a:srgbClr val="0000FF"/>
                        </a:solidFill>
                        <a:latin typeface="Calibri"/>
                        <a:cs typeface="Calibri"/>
                      </a:endParaRPr>
                    </a:p>
                  </a:txBody>
                  <a:tcPr marL="0" marR="0" marT="1104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05574" y="394563"/>
            <a:ext cx="6719570" cy="9845675"/>
            <a:chOff x="405574" y="394563"/>
            <a:chExt cx="6719570" cy="9845675"/>
          </a:xfrm>
        </p:grpSpPr>
        <p:sp>
          <p:nvSpPr>
            <p:cNvPr id="3" name="object 3"/>
            <p:cNvSpPr/>
            <p:nvPr/>
          </p:nvSpPr>
          <p:spPr>
            <a:xfrm>
              <a:off x="437324" y="426313"/>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37324" y="426313"/>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591781" y="634364"/>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45402" y="8829420"/>
              <a:ext cx="793750" cy="1170940"/>
            </a:xfrm>
            <a:custGeom>
              <a:avLst/>
              <a:gdLst/>
              <a:ahLst/>
              <a:cxnLst/>
              <a:rect l="l" t="t" r="r" b="b"/>
              <a:pathLst>
                <a:path w="793750" h="1170940">
                  <a:moveTo>
                    <a:pt x="793369"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591781" y="634364"/>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sp>
          <p:nvSpPr>
            <p:cNvPr id="8" name="object 8"/>
            <p:cNvSpPr/>
            <p:nvPr/>
          </p:nvSpPr>
          <p:spPr>
            <a:xfrm>
              <a:off x="2128011" y="693673"/>
              <a:ext cx="3280410" cy="362585"/>
            </a:xfrm>
            <a:custGeom>
              <a:avLst/>
              <a:gdLst/>
              <a:ahLst/>
              <a:cxnLst/>
              <a:rect l="l" t="t" r="r" b="b"/>
              <a:pathLst>
                <a:path w="3280410" h="362584">
                  <a:moveTo>
                    <a:pt x="3280283" y="0"/>
                  </a:moveTo>
                  <a:lnTo>
                    <a:pt x="0" y="0"/>
                  </a:lnTo>
                  <a:lnTo>
                    <a:pt x="0" y="362203"/>
                  </a:lnTo>
                  <a:lnTo>
                    <a:pt x="3280283" y="362203"/>
                  </a:lnTo>
                  <a:lnTo>
                    <a:pt x="3280283" y="0"/>
                  </a:lnTo>
                  <a:close/>
                </a:path>
              </a:pathLst>
            </a:custGeom>
            <a:solidFill>
              <a:srgbClr val="FFFFFF"/>
            </a:solidFill>
          </p:spPr>
          <p:txBody>
            <a:bodyPr wrap="square" lIns="0" tIns="0" rIns="0" bIns="0" rtlCol="0"/>
            <a:lstStyle/>
            <a:p>
              <a:endParaRPr/>
            </a:p>
          </p:txBody>
        </p:sp>
        <p:sp>
          <p:nvSpPr>
            <p:cNvPr id="9" name="object 9"/>
            <p:cNvSpPr/>
            <p:nvPr/>
          </p:nvSpPr>
          <p:spPr>
            <a:xfrm>
              <a:off x="2128011" y="693673"/>
              <a:ext cx="3280410" cy="362585"/>
            </a:xfrm>
            <a:custGeom>
              <a:avLst/>
              <a:gdLst/>
              <a:ahLst/>
              <a:cxnLst/>
              <a:rect l="l" t="t" r="r" b="b"/>
              <a:pathLst>
                <a:path w="3280410" h="362584">
                  <a:moveTo>
                    <a:pt x="0" y="362203"/>
                  </a:moveTo>
                  <a:lnTo>
                    <a:pt x="3280283" y="362203"/>
                  </a:lnTo>
                  <a:lnTo>
                    <a:pt x="3280283" y="0"/>
                  </a:lnTo>
                  <a:lnTo>
                    <a:pt x="0" y="0"/>
                  </a:lnTo>
                  <a:lnTo>
                    <a:pt x="0" y="362203"/>
                  </a:lnTo>
                  <a:close/>
                </a:path>
              </a:pathLst>
            </a:custGeom>
            <a:ln w="63499">
              <a:solidFill>
                <a:srgbClr val="FFCC00"/>
              </a:solidFill>
            </a:ln>
          </p:spPr>
          <p:txBody>
            <a:bodyPr wrap="square" lIns="0" tIns="0" rIns="0" bIns="0" rtlCol="0"/>
            <a:lstStyle/>
            <a:p>
              <a:endParaRPr/>
            </a:p>
          </p:txBody>
        </p:sp>
        <p:sp>
          <p:nvSpPr>
            <p:cNvPr id="10" name="object 10"/>
            <p:cNvSpPr/>
            <p:nvPr/>
          </p:nvSpPr>
          <p:spPr>
            <a:xfrm>
              <a:off x="670712" y="1103248"/>
              <a:ext cx="6176010" cy="2561590"/>
            </a:xfrm>
            <a:custGeom>
              <a:avLst/>
              <a:gdLst/>
              <a:ahLst/>
              <a:cxnLst/>
              <a:rect l="l" t="t" r="r" b="b"/>
              <a:pathLst>
                <a:path w="6176009" h="2561590">
                  <a:moveTo>
                    <a:pt x="6175883" y="0"/>
                  </a:moveTo>
                  <a:lnTo>
                    <a:pt x="0" y="0"/>
                  </a:lnTo>
                  <a:lnTo>
                    <a:pt x="0" y="2561589"/>
                  </a:lnTo>
                  <a:lnTo>
                    <a:pt x="6175883" y="2561589"/>
                  </a:lnTo>
                  <a:lnTo>
                    <a:pt x="6175883" y="0"/>
                  </a:lnTo>
                  <a:close/>
                </a:path>
              </a:pathLst>
            </a:custGeom>
            <a:solidFill>
              <a:srgbClr val="FFFFFF"/>
            </a:solidFill>
          </p:spPr>
          <p:txBody>
            <a:bodyPr wrap="square" lIns="0" tIns="0" rIns="0" bIns="0" rtlCol="0"/>
            <a:lstStyle/>
            <a:p>
              <a:endParaRPr/>
            </a:p>
          </p:txBody>
        </p:sp>
        <p:sp>
          <p:nvSpPr>
            <p:cNvPr id="11" name="object 11"/>
            <p:cNvSpPr/>
            <p:nvPr/>
          </p:nvSpPr>
          <p:spPr>
            <a:xfrm>
              <a:off x="670712" y="1103248"/>
              <a:ext cx="6176010" cy="2561590"/>
            </a:xfrm>
            <a:custGeom>
              <a:avLst/>
              <a:gdLst/>
              <a:ahLst/>
              <a:cxnLst/>
              <a:rect l="l" t="t" r="r" b="b"/>
              <a:pathLst>
                <a:path w="6176009" h="2561590">
                  <a:moveTo>
                    <a:pt x="0" y="2561589"/>
                  </a:moveTo>
                  <a:lnTo>
                    <a:pt x="6175883" y="2561589"/>
                  </a:lnTo>
                  <a:lnTo>
                    <a:pt x="6175883" y="0"/>
                  </a:lnTo>
                  <a:lnTo>
                    <a:pt x="0" y="0"/>
                  </a:lnTo>
                  <a:lnTo>
                    <a:pt x="0" y="2561589"/>
                  </a:lnTo>
                  <a:close/>
                </a:path>
              </a:pathLst>
            </a:custGeom>
            <a:ln w="63499">
              <a:solidFill>
                <a:srgbClr val="CCCCCC"/>
              </a:solidFill>
            </a:ln>
          </p:spPr>
          <p:txBody>
            <a:bodyPr wrap="square" lIns="0" tIns="0" rIns="0" bIns="0" rtlCol="0"/>
            <a:lstStyle/>
            <a:p>
              <a:endParaRPr/>
            </a:p>
          </p:txBody>
        </p:sp>
      </p:grpSp>
      <p:sp>
        <p:nvSpPr>
          <p:cNvPr id="12" name="object 12"/>
          <p:cNvSpPr txBox="1"/>
          <p:nvPr/>
        </p:nvSpPr>
        <p:spPr>
          <a:xfrm>
            <a:off x="702462" y="811479"/>
            <a:ext cx="6112510" cy="2772410"/>
          </a:xfrm>
          <a:prstGeom prst="rect">
            <a:avLst/>
          </a:prstGeom>
        </p:spPr>
        <p:txBody>
          <a:bodyPr vert="horz" wrap="square" lIns="0" tIns="12700" rIns="0" bIns="0" rtlCol="0">
            <a:spAutoFit/>
          </a:bodyPr>
          <a:lstStyle/>
          <a:p>
            <a:pPr marL="16510" algn="ctr">
              <a:lnSpc>
                <a:spcPct val="100000"/>
              </a:lnSpc>
              <a:spcBef>
                <a:spcPts val="100"/>
              </a:spcBef>
            </a:pPr>
            <a:r>
              <a:rPr sz="1200" b="1" dirty="0">
                <a:solidFill>
                  <a:srgbClr val="0A5AB1"/>
                </a:solidFill>
                <a:latin typeface="Calibri"/>
                <a:cs typeface="Calibri"/>
              </a:rPr>
              <a:t>A </a:t>
            </a:r>
            <a:r>
              <a:rPr sz="1200" b="1" spc="-5" dirty="0">
                <a:solidFill>
                  <a:srgbClr val="0A5AB1"/>
                </a:solidFill>
                <a:latin typeface="Calibri"/>
                <a:cs typeface="Calibri"/>
              </a:rPr>
              <a:t>Parent’s</a:t>
            </a:r>
            <a:r>
              <a:rPr sz="1200" b="1" spc="-15" dirty="0">
                <a:solidFill>
                  <a:srgbClr val="0A5AB1"/>
                </a:solidFill>
                <a:latin typeface="Calibri"/>
                <a:cs typeface="Calibri"/>
              </a:rPr>
              <a:t> </a:t>
            </a:r>
            <a:r>
              <a:rPr sz="1200" b="1" spc="-5" dirty="0">
                <a:solidFill>
                  <a:srgbClr val="0A5AB1"/>
                </a:solidFill>
                <a:latin typeface="Calibri"/>
                <a:cs typeface="Calibri"/>
              </a:rPr>
              <a:t>Guide to</a:t>
            </a:r>
            <a:r>
              <a:rPr sz="1200" b="1" dirty="0">
                <a:solidFill>
                  <a:srgbClr val="0A5AB1"/>
                </a:solidFill>
                <a:latin typeface="Calibri"/>
                <a:cs typeface="Calibri"/>
              </a:rPr>
              <a:t> </a:t>
            </a:r>
            <a:r>
              <a:rPr sz="1200" b="1" spc="-5" dirty="0">
                <a:solidFill>
                  <a:srgbClr val="0A5AB1"/>
                </a:solidFill>
                <a:latin typeface="Calibri"/>
                <a:cs typeface="Calibri"/>
              </a:rPr>
              <a:t>Access</a:t>
            </a:r>
            <a:r>
              <a:rPr sz="1200" b="1" spc="-10" dirty="0">
                <a:solidFill>
                  <a:srgbClr val="0A5AB1"/>
                </a:solidFill>
                <a:latin typeface="Calibri"/>
                <a:cs typeface="Calibri"/>
              </a:rPr>
              <a:t> </a:t>
            </a:r>
            <a:r>
              <a:rPr sz="1200" b="1" spc="-5" dirty="0">
                <a:solidFill>
                  <a:srgbClr val="0A5AB1"/>
                </a:solidFill>
                <a:latin typeface="Calibri"/>
                <a:cs typeface="Calibri"/>
              </a:rPr>
              <a:t>Arrangements</a:t>
            </a:r>
            <a:endParaRPr sz="1200">
              <a:latin typeface="Calibri"/>
              <a:cs typeface="Calibri"/>
            </a:endParaRPr>
          </a:p>
          <a:p>
            <a:pPr>
              <a:lnSpc>
                <a:spcPct val="100000"/>
              </a:lnSpc>
              <a:spcBef>
                <a:spcPts val="5"/>
              </a:spcBef>
            </a:pPr>
            <a:endParaRPr sz="1000">
              <a:latin typeface="Calibri"/>
              <a:cs typeface="Calibri"/>
            </a:endParaRPr>
          </a:p>
          <a:p>
            <a:pPr marL="34925" marR="37465">
              <a:lnSpc>
                <a:spcPct val="101699"/>
              </a:lnSpc>
            </a:pPr>
            <a:r>
              <a:rPr sz="1000" spc="-5" dirty="0">
                <a:latin typeface="Calibri"/>
                <a:cs typeface="Calibri"/>
              </a:rPr>
              <a:t>As</a:t>
            </a:r>
            <a:r>
              <a:rPr sz="100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new</a:t>
            </a:r>
            <a:r>
              <a:rPr sz="1000" spc="15" dirty="0">
                <a:latin typeface="Calibri"/>
                <a:cs typeface="Calibri"/>
              </a:rPr>
              <a:t> </a:t>
            </a:r>
            <a:r>
              <a:rPr sz="1000" spc="-5" dirty="0">
                <a:latin typeface="Calibri"/>
                <a:cs typeface="Calibri"/>
              </a:rPr>
              <a:t>school</a:t>
            </a:r>
            <a:r>
              <a:rPr sz="1000" spc="10" dirty="0">
                <a:latin typeface="Calibri"/>
                <a:cs typeface="Calibri"/>
              </a:rPr>
              <a:t> </a:t>
            </a:r>
            <a:r>
              <a:rPr sz="1000" spc="-5" dirty="0">
                <a:latin typeface="Calibri"/>
                <a:cs typeface="Calibri"/>
              </a:rPr>
              <a:t>year</a:t>
            </a:r>
            <a:r>
              <a:rPr sz="1000" spc="5" dirty="0">
                <a:latin typeface="Calibri"/>
                <a:cs typeface="Calibri"/>
              </a:rPr>
              <a:t> </a:t>
            </a:r>
            <a:r>
              <a:rPr sz="1000" spc="-5" dirty="0">
                <a:latin typeface="Calibri"/>
                <a:cs typeface="Calibri"/>
              </a:rPr>
              <a:t>begins,</a:t>
            </a:r>
            <a:r>
              <a:rPr sz="1000" spc="10" dirty="0">
                <a:latin typeface="Calibri"/>
                <a:cs typeface="Calibri"/>
              </a:rPr>
              <a:t> </a:t>
            </a:r>
            <a:r>
              <a:rPr sz="1000" spc="-5" dirty="0">
                <a:latin typeface="Calibri"/>
                <a:cs typeface="Calibri"/>
              </a:rPr>
              <a:t>year-10</a:t>
            </a:r>
            <a:r>
              <a:rPr sz="1000"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commence </a:t>
            </a:r>
            <a:r>
              <a:rPr sz="1000" dirty="0">
                <a:latin typeface="Calibri"/>
                <a:cs typeface="Calibri"/>
              </a:rPr>
              <a:t>their</a:t>
            </a:r>
            <a:r>
              <a:rPr sz="1000" spc="10" dirty="0">
                <a:latin typeface="Calibri"/>
                <a:cs typeface="Calibri"/>
              </a:rPr>
              <a:t> </a:t>
            </a:r>
            <a:r>
              <a:rPr sz="1000" spc="-5" dirty="0">
                <a:latin typeface="Calibri"/>
                <a:cs typeface="Calibri"/>
              </a:rPr>
              <a:t>GCSE,</a:t>
            </a:r>
            <a:r>
              <a:rPr sz="1000" spc="5"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equivalent</a:t>
            </a:r>
            <a:r>
              <a:rPr sz="1000" spc="5" dirty="0">
                <a:latin typeface="Calibri"/>
                <a:cs typeface="Calibri"/>
              </a:rPr>
              <a:t> </a:t>
            </a:r>
            <a:r>
              <a:rPr sz="1000" spc="-5" dirty="0">
                <a:latin typeface="Calibri"/>
                <a:cs typeface="Calibri"/>
              </a:rPr>
              <a:t>courses.</a:t>
            </a:r>
            <a:r>
              <a:rPr sz="1000" spc="20" dirty="0">
                <a:latin typeface="Calibri"/>
                <a:cs typeface="Calibri"/>
              </a:rPr>
              <a:t> </a:t>
            </a:r>
            <a:r>
              <a:rPr sz="1000" spc="-5" dirty="0">
                <a:latin typeface="Calibri"/>
                <a:cs typeface="Calibri"/>
              </a:rPr>
              <a:t>This means a</a:t>
            </a:r>
            <a:r>
              <a:rPr sz="1000" spc="10" dirty="0">
                <a:latin typeface="Calibri"/>
                <a:cs typeface="Calibri"/>
              </a:rPr>
              <a:t> </a:t>
            </a:r>
            <a:r>
              <a:rPr sz="1000" dirty="0">
                <a:latin typeface="Calibri"/>
                <a:cs typeface="Calibri"/>
              </a:rPr>
              <a:t>whole </a:t>
            </a:r>
            <a:r>
              <a:rPr sz="1000" spc="-5" dirty="0">
                <a:latin typeface="Calibri"/>
                <a:cs typeface="Calibri"/>
              </a:rPr>
              <a:t>new </a:t>
            </a:r>
            <a:r>
              <a:rPr sz="1000" spc="-210" dirty="0">
                <a:latin typeface="Calibri"/>
                <a:cs typeface="Calibri"/>
              </a:rPr>
              <a:t> </a:t>
            </a:r>
            <a:r>
              <a:rPr sz="1000" spc="-5" dirty="0">
                <a:latin typeface="Calibri"/>
                <a:cs typeface="Calibri"/>
              </a:rPr>
              <a:t>set</a:t>
            </a:r>
            <a:r>
              <a:rPr sz="1000" spc="5" dirty="0">
                <a:latin typeface="Calibri"/>
                <a:cs typeface="Calibri"/>
              </a:rPr>
              <a:t> </a:t>
            </a:r>
            <a:r>
              <a:rPr sz="1000" spc="-5" dirty="0">
                <a:latin typeface="Calibri"/>
                <a:cs typeface="Calibri"/>
              </a:rPr>
              <a:t>of</a:t>
            </a:r>
            <a:r>
              <a:rPr sz="1000" dirty="0">
                <a:latin typeface="Calibri"/>
                <a:cs typeface="Calibri"/>
              </a:rPr>
              <a:t> challenges ahead</a:t>
            </a:r>
            <a:r>
              <a:rPr sz="1000" spc="1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students,</a:t>
            </a:r>
            <a:r>
              <a:rPr sz="1000" spc="10" dirty="0">
                <a:latin typeface="Calibri"/>
                <a:cs typeface="Calibri"/>
              </a:rPr>
              <a:t> </a:t>
            </a:r>
            <a:r>
              <a:rPr sz="1000" dirty="0">
                <a:latin typeface="Calibri"/>
                <a:cs typeface="Calibri"/>
              </a:rPr>
              <a:t>and</a:t>
            </a:r>
            <a:r>
              <a:rPr sz="1000" spc="10"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parents.</a:t>
            </a:r>
            <a:r>
              <a:rPr sz="1000" spc="1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our</a:t>
            </a:r>
            <a:r>
              <a:rPr sz="1000" spc="5"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there</a:t>
            </a:r>
            <a:r>
              <a:rPr sz="1000" spc="5" dirty="0">
                <a:latin typeface="Calibri"/>
                <a:cs typeface="Calibri"/>
              </a:rPr>
              <a:t> </a:t>
            </a:r>
            <a:r>
              <a:rPr sz="1000" spc="-5" dirty="0">
                <a:latin typeface="Calibri"/>
                <a:cs typeface="Calibri"/>
              </a:rPr>
              <a:t>is the</a:t>
            </a:r>
            <a:r>
              <a:rPr sz="1000" spc="5" dirty="0">
                <a:latin typeface="Calibri"/>
                <a:cs typeface="Calibri"/>
              </a:rPr>
              <a:t> </a:t>
            </a:r>
            <a:r>
              <a:rPr sz="1000" dirty="0">
                <a:latin typeface="Calibri"/>
                <a:cs typeface="Calibri"/>
              </a:rPr>
              <a:t>added</a:t>
            </a:r>
            <a:r>
              <a:rPr sz="1000" spc="10" dirty="0">
                <a:latin typeface="Calibri"/>
                <a:cs typeface="Calibri"/>
              </a:rPr>
              <a:t> </a:t>
            </a:r>
            <a:r>
              <a:rPr sz="1000" spc="-5" dirty="0">
                <a:latin typeface="Calibri"/>
                <a:cs typeface="Calibri"/>
              </a:rPr>
              <a:t>stress </a:t>
            </a:r>
            <a:r>
              <a:rPr sz="1000" spc="5" dirty="0">
                <a:latin typeface="Calibri"/>
                <a:cs typeface="Calibri"/>
              </a:rPr>
              <a:t>of</a:t>
            </a:r>
            <a:r>
              <a:rPr sz="1000" dirty="0">
                <a:latin typeface="Calibri"/>
                <a:cs typeface="Calibri"/>
              </a:rPr>
              <a:t> </a:t>
            </a:r>
            <a:r>
              <a:rPr sz="1000" spc="-5" dirty="0">
                <a:latin typeface="Calibri"/>
                <a:cs typeface="Calibri"/>
              </a:rPr>
              <a:t>facing</a:t>
            </a:r>
            <a:r>
              <a:rPr sz="1000" spc="1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part </a:t>
            </a:r>
            <a:r>
              <a:rPr sz="1000" dirty="0">
                <a:latin typeface="Calibri"/>
                <a:cs typeface="Calibri"/>
              </a:rPr>
              <a:t> </a:t>
            </a:r>
            <a:r>
              <a:rPr sz="1000" spc="-5" dirty="0">
                <a:latin typeface="Calibri"/>
                <a:cs typeface="Calibri"/>
              </a:rPr>
              <a:t>of education</a:t>
            </a:r>
            <a:r>
              <a:rPr sz="1000" spc="15" dirty="0">
                <a:latin typeface="Calibri"/>
                <a:cs typeface="Calibri"/>
              </a:rPr>
              <a:t> </a:t>
            </a:r>
            <a:r>
              <a:rPr sz="1000" dirty="0">
                <a:latin typeface="Calibri"/>
                <a:cs typeface="Calibri"/>
              </a:rPr>
              <a:t>many</a:t>
            </a:r>
            <a:r>
              <a:rPr sz="1000" spc="15" dirty="0">
                <a:latin typeface="Calibri"/>
                <a:cs typeface="Calibri"/>
              </a:rPr>
              <a:t> </a:t>
            </a:r>
            <a:r>
              <a:rPr sz="1000" spc="-5" dirty="0">
                <a:latin typeface="Calibri"/>
                <a:cs typeface="Calibri"/>
              </a:rPr>
              <a:t>dread;</a:t>
            </a:r>
            <a:r>
              <a:rPr sz="1000" spc="5" dirty="0">
                <a:latin typeface="Calibri"/>
                <a:cs typeface="Calibri"/>
              </a:rPr>
              <a:t> </a:t>
            </a:r>
            <a:r>
              <a:rPr sz="1000" spc="-5" dirty="0">
                <a:latin typeface="Calibri"/>
                <a:cs typeface="Calibri"/>
              </a:rPr>
              <a:t>formal</a:t>
            </a:r>
            <a:r>
              <a:rPr sz="1000" spc="5" dirty="0">
                <a:latin typeface="Calibri"/>
                <a:cs typeface="Calibri"/>
              </a:rPr>
              <a:t> </a:t>
            </a:r>
            <a:r>
              <a:rPr sz="1000" spc="-5" dirty="0">
                <a:latin typeface="Calibri"/>
                <a:cs typeface="Calibri"/>
              </a:rPr>
              <a:t>exams,</a:t>
            </a:r>
            <a:r>
              <a:rPr sz="1000" spc="10" dirty="0">
                <a:latin typeface="Calibri"/>
                <a:cs typeface="Calibri"/>
              </a:rPr>
              <a:t> </a:t>
            </a:r>
            <a:r>
              <a:rPr sz="1000" dirty="0">
                <a:latin typeface="Calibri"/>
                <a:cs typeface="Calibri"/>
              </a:rPr>
              <a:t>extended</a:t>
            </a:r>
            <a:r>
              <a:rPr sz="1000" spc="10" dirty="0">
                <a:latin typeface="Calibri"/>
                <a:cs typeface="Calibri"/>
              </a:rPr>
              <a:t> </a:t>
            </a:r>
            <a:r>
              <a:rPr sz="1000" spc="-5" dirty="0">
                <a:latin typeface="Calibri"/>
                <a:cs typeface="Calibri"/>
              </a:rPr>
              <a:t>writing</a:t>
            </a:r>
            <a:r>
              <a:rPr sz="1000" spc="10" dirty="0">
                <a:latin typeface="Calibri"/>
                <a:cs typeface="Calibri"/>
              </a:rPr>
              <a:t> </a:t>
            </a:r>
            <a:r>
              <a:rPr sz="1000" spc="-5" dirty="0">
                <a:latin typeface="Calibri"/>
                <a:cs typeface="Calibri"/>
              </a:rPr>
              <a:t>tasks</a:t>
            </a:r>
            <a:r>
              <a:rPr sz="1000" dirty="0">
                <a:latin typeface="Calibri"/>
                <a:cs typeface="Calibri"/>
              </a:rPr>
              <a:t> and</a:t>
            </a:r>
            <a:r>
              <a:rPr sz="1000" spc="10" dirty="0">
                <a:latin typeface="Calibri"/>
                <a:cs typeface="Calibri"/>
              </a:rPr>
              <a:t> </a:t>
            </a:r>
            <a:r>
              <a:rPr sz="1000" spc="-5" dirty="0">
                <a:latin typeface="Calibri"/>
                <a:cs typeface="Calibri"/>
              </a:rPr>
              <a:t>copious</a:t>
            </a:r>
            <a:r>
              <a:rPr sz="1000" dirty="0">
                <a:latin typeface="Calibri"/>
                <a:cs typeface="Calibri"/>
              </a:rPr>
              <a:t> amounts</a:t>
            </a:r>
            <a:r>
              <a:rPr sz="1000" spc="5" dirty="0">
                <a:latin typeface="Calibri"/>
                <a:cs typeface="Calibri"/>
              </a:rPr>
              <a:t> </a:t>
            </a:r>
            <a:r>
              <a:rPr sz="1000" dirty="0">
                <a:latin typeface="Calibri"/>
                <a:cs typeface="Calibri"/>
              </a:rPr>
              <a:t>of</a:t>
            </a:r>
            <a:r>
              <a:rPr sz="1000" spc="15" dirty="0">
                <a:latin typeface="Calibri"/>
                <a:cs typeface="Calibri"/>
              </a:rPr>
              <a:t> </a:t>
            </a:r>
            <a:r>
              <a:rPr sz="1000" spc="-5" dirty="0">
                <a:latin typeface="Calibri"/>
                <a:cs typeface="Calibri"/>
              </a:rPr>
              <a:t>unfamiliar</a:t>
            </a:r>
            <a:r>
              <a:rPr sz="1000" spc="10" dirty="0">
                <a:latin typeface="Calibri"/>
                <a:cs typeface="Calibri"/>
              </a:rPr>
              <a:t> </a:t>
            </a:r>
            <a:r>
              <a:rPr sz="1000" spc="-5" dirty="0">
                <a:latin typeface="Calibri"/>
                <a:cs typeface="Calibri"/>
              </a:rPr>
              <a:t>text.</a:t>
            </a:r>
            <a:r>
              <a:rPr sz="1000" spc="5" dirty="0">
                <a:latin typeface="Calibri"/>
                <a:cs typeface="Calibri"/>
              </a:rPr>
              <a:t> As</a:t>
            </a:r>
            <a:r>
              <a:rPr sz="1000" dirty="0">
                <a:latin typeface="Calibri"/>
                <a:cs typeface="Calibri"/>
              </a:rPr>
              <a:t> </a:t>
            </a:r>
            <a:r>
              <a:rPr sz="1000" spc="-5" dirty="0">
                <a:latin typeface="Calibri"/>
                <a:cs typeface="Calibri"/>
              </a:rPr>
              <a:t>parents </a:t>
            </a:r>
            <a:r>
              <a:rPr sz="1000" dirty="0">
                <a:latin typeface="Calibri"/>
                <a:cs typeface="Calibri"/>
              </a:rPr>
              <a:t> </a:t>
            </a:r>
            <a:r>
              <a:rPr sz="1000" spc="-5" dirty="0">
                <a:latin typeface="Calibri"/>
                <a:cs typeface="Calibri"/>
              </a:rPr>
              <a:t>we</a:t>
            </a:r>
            <a:r>
              <a:rPr sz="1000" dirty="0">
                <a:latin typeface="Calibri"/>
                <a:cs typeface="Calibri"/>
              </a:rPr>
              <a:t> know </a:t>
            </a:r>
            <a:r>
              <a:rPr sz="1000" spc="-5" dirty="0">
                <a:latin typeface="Calibri"/>
                <a:cs typeface="Calibri"/>
              </a:rPr>
              <a:t>that</a:t>
            </a:r>
            <a:r>
              <a:rPr sz="1000" spc="10" dirty="0">
                <a:latin typeface="Calibri"/>
                <a:cs typeface="Calibri"/>
              </a:rPr>
              <a:t> </a:t>
            </a:r>
            <a:r>
              <a:rPr sz="1000" spc="-5" dirty="0">
                <a:latin typeface="Calibri"/>
                <a:cs typeface="Calibri"/>
              </a:rPr>
              <a:t>some</a:t>
            </a:r>
            <a:r>
              <a:rPr sz="1000" dirty="0">
                <a:latin typeface="Calibri"/>
                <a:cs typeface="Calibri"/>
              </a:rPr>
              <a:t> </a:t>
            </a:r>
            <a:r>
              <a:rPr sz="1000" spc="-5" dirty="0">
                <a:latin typeface="Calibri"/>
                <a:cs typeface="Calibri"/>
              </a:rPr>
              <a:t>children</a:t>
            </a:r>
            <a:r>
              <a:rPr sz="1000" spc="10" dirty="0">
                <a:latin typeface="Calibri"/>
                <a:cs typeface="Calibri"/>
              </a:rPr>
              <a:t> </a:t>
            </a:r>
            <a:r>
              <a:rPr sz="1000" dirty="0">
                <a:latin typeface="Calibri"/>
                <a:cs typeface="Calibri"/>
              </a:rPr>
              <a:t>can</a:t>
            </a:r>
            <a:r>
              <a:rPr sz="1000" spc="10" dirty="0">
                <a:latin typeface="Calibri"/>
                <a:cs typeface="Calibri"/>
              </a:rPr>
              <a:t> </a:t>
            </a:r>
            <a:r>
              <a:rPr sz="1000" spc="-5" dirty="0">
                <a:latin typeface="Calibri"/>
                <a:cs typeface="Calibri"/>
              </a:rPr>
              <a:t>get</a:t>
            </a:r>
            <a:r>
              <a:rPr sz="1000" spc="-30" dirty="0">
                <a:latin typeface="Calibri"/>
                <a:cs typeface="Calibri"/>
              </a:rPr>
              <a:t> </a:t>
            </a:r>
            <a:r>
              <a:rPr sz="1000" spc="-5" dirty="0">
                <a:latin typeface="Calibri"/>
                <a:cs typeface="Calibri"/>
              </a:rPr>
              <a:t>‘help’</a:t>
            </a:r>
            <a:r>
              <a:rPr sz="1000" spc="15" dirty="0">
                <a:latin typeface="Calibri"/>
                <a:cs typeface="Calibri"/>
              </a:rPr>
              <a:t> </a:t>
            </a:r>
            <a:r>
              <a:rPr sz="1000" spc="-5" dirty="0">
                <a:latin typeface="Calibri"/>
                <a:cs typeface="Calibri"/>
              </a:rPr>
              <a:t>(formally</a:t>
            </a:r>
            <a:r>
              <a:rPr sz="1000" spc="5" dirty="0">
                <a:latin typeface="Calibri"/>
                <a:cs typeface="Calibri"/>
              </a:rPr>
              <a:t> </a:t>
            </a:r>
            <a:r>
              <a:rPr sz="1000" spc="-5" dirty="0">
                <a:latin typeface="Calibri"/>
                <a:cs typeface="Calibri"/>
              </a:rPr>
              <a:t>known</a:t>
            </a:r>
            <a:r>
              <a:rPr sz="1000" spc="5" dirty="0">
                <a:latin typeface="Calibri"/>
                <a:cs typeface="Calibri"/>
              </a:rPr>
              <a:t> </a:t>
            </a:r>
            <a:r>
              <a:rPr sz="1000" dirty="0">
                <a:latin typeface="Calibri"/>
                <a:cs typeface="Calibri"/>
              </a:rPr>
              <a:t>as </a:t>
            </a:r>
            <a:r>
              <a:rPr sz="1000" spc="-5" dirty="0">
                <a:latin typeface="Calibri"/>
                <a:cs typeface="Calibri"/>
              </a:rPr>
              <a:t>Access Arrangements)</a:t>
            </a:r>
            <a:r>
              <a:rPr sz="1000" spc="5" dirty="0">
                <a:latin typeface="Calibri"/>
                <a:cs typeface="Calibri"/>
              </a:rPr>
              <a:t> </a:t>
            </a:r>
            <a:r>
              <a:rPr sz="1000" spc="-5" dirty="0">
                <a:latin typeface="Calibri"/>
                <a:cs typeface="Calibri"/>
              </a:rPr>
              <a:t>in</a:t>
            </a:r>
            <a:r>
              <a:rPr sz="1000" spc="5" dirty="0">
                <a:latin typeface="Calibri"/>
                <a:cs typeface="Calibri"/>
              </a:rPr>
              <a:t> </a:t>
            </a:r>
            <a:r>
              <a:rPr sz="1000" spc="-5" dirty="0">
                <a:latin typeface="Calibri"/>
                <a:cs typeface="Calibri"/>
              </a:rPr>
              <a:t>exams,</a:t>
            </a:r>
            <a:r>
              <a:rPr sz="1000" spc="5" dirty="0">
                <a:latin typeface="Calibri"/>
                <a:cs typeface="Calibri"/>
              </a:rPr>
              <a:t> </a:t>
            </a:r>
            <a:r>
              <a:rPr sz="1000" spc="-5" dirty="0">
                <a:latin typeface="Calibri"/>
                <a:cs typeface="Calibri"/>
              </a:rPr>
              <a:t>but</a:t>
            </a:r>
            <a:r>
              <a:rPr sz="1000" spc="10"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does</a:t>
            </a:r>
            <a:r>
              <a:rPr sz="1000" dirty="0">
                <a:latin typeface="Calibri"/>
                <a:cs typeface="Calibri"/>
              </a:rPr>
              <a:t> </a:t>
            </a:r>
            <a:r>
              <a:rPr sz="1000" spc="-5" dirty="0">
                <a:latin typeface="Calibri"/>
                <a:cs typeface="Calibri"/>
              </a:rPr>
              <a:t>this</a:t>
            </a:r>
            <a:endParaRPr sz="1000">
              <a:latin typeface="Calibri"/>
              <a:cs typeface="Calibri"/>
            </a:endParaRPr>
          </a:p>
          <a:p>
            <a:pPr marL="34925">
              <a:lnSpc>
                <a:spcPct val="100000"/>
              </a:lnSpc>
              <a:spcBef>
                <a:spcPts val="25"/>
              </a:spcBef>
            </a:pPr>
            <a:r>
              <a:rPr sz="1000" spc="-5" dirty="0">
                <a:latin typeface="Calibri"/>
                <a:cs typeface="Calibri"/>
              </a:rPr>
              <a:t>mean </a:t>
            </a:r>
            <a:r>
              <a:rPr sz="1000" dirty="0">
                <a:latin typeface="Calibri"/>
                <a:cs typeface="Calibri"/>
              </a:rPr>
              <a:t>and </a:t>
            </a:r>
            <a:r>
              <a:rPr sz="1000" spc="-5" dirty="0">
                <a:latin typeface="Calibri"/>
                <a:cs typeface="Calibri"/>
              </a:rPr>
              <a:t>who</a:t>
            </a:r>
            <a:r>
              <a:rPr sz="1000" spc="-10" dirty="0">
                <a:latin typeface="Calibri"/>
                <a:cs typeface="Calibri"/>
              </a:rPr>
              <a:t> </a:t>
            </a:r>
            <a:r>
              <a:rPr sz="1000" spc="-5" dirty="0">
                <a:latin typeface="Calibri"/>
                <a:cs typeface="Calibri"/>
              </a:rPr>
              <a:t>receives</a:t>
            </a:r>
            <a:r>
              <a:rPr sz="1000" spc="-15" dirty="0">
                <a:latin typeface="Calibri"/>
                <a:cs typeface="Calibri"/>
              </a:rPr>
              <a:t> </a:t>
            </a:r>
            <a:r>
              <a:rPr sz="1000" dirty="0">
                <a:latin typeface="Calibri"/>
                <a:cs typeface="Calibri"/>
              </a:rPr>
              <a:t>this?</a:t>
            </a:r>
            <a:endParaRPr sz="1000">
              <a:latin typeface="Calibri"/>
              <a:cs typeface="Calibri"/>
            </a:endParaRPr>
          </a:p>
          <a:p>
            <a:pPr marL="34925">
              <a:lnSpc>
                <a:spcPct val="100000"/>
              </a:lnSpc>
              <a:spcBef>
                <a:spcPts val="625"/>
              </a:spcBef>
            </a:pPr>
            <a:r>
              <a:rPr sz="1000" spc="-5" dirty="0">
                <a:latin typeface="Calibri"/>
                <a:cs typeface="Calibri"/>
              </a:rPr>
              <a:t>Every</a:t>
            </a:r>
            <a:r>
              <a:rPr sz="1000" spc="5" dirty="0">
                <a:latin typeface="Calibri"/>
                <a:cs typeface="Calibri"/>
              </a:rPr>
              <a:t> </a:t>
            </a:r>
            <a:r>
              <a:rPr sz="1000" spc="-5" dirty="0">
                <a:latin typeface="Calibri"/>
                <a:cs typeface="Calibri"/>
              </a:rPr>
              <a:t>year</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Joint</a:t>
            </a:r>
            <a:r>
              <a:rPr sz="1000" spc="10" dirty="0">
                <a:latin typeface="Calibri"/>
                <a:cs typeface="Calibri"/>
              </a:rPr>
              <a:t> </a:t>
            </a:r>
            <a:r>
              <a:rPr sz="1000" spc="-5" dirty="0">
                <a:latin typeface="Calibri"/>
                <a:cs typeface="Calibri"/>
              </a:rPr>
              <a:t>Council</a:t>
            </a:r>
            <a:r>
              <a:rPr sz="1000" dirty="0">
                <a:latin typeface="Calibri"/>
                <a:cs typeface="Calibri"/>
              </a:rPr>
              <a:t> for</a:t>
            </a:r>
            <a:r>
              <a:rPr sz="1000" spc="10" dirty="0">
                <a:latin typeface="Calibri"/>
                <a:cs typeface="Calibri"/>
              </a:rPr>
              <a:t> </a:t>
            </a:r>
            <a:r>
              <a:rPr sz="1000" spc="-5" dirty="0">
                <a:latin typeface="Calibri"/>
                <a:cs typeface="Calibri"/>
              </a:rPr>
              <a:t>Qualifications</a:t>
            </a:r>
            <a:r>
              <a:rPr sz="1000" dirty="0">
                <a:latin typeface="Calibri"/>
                <a:cs typeface="Calibri"/>
              </a:rPr>
              <a:t> </a:t>
            </a:r>
            <a:r>
              <a:rPr sz="1000" spc="-5" dirty="0">
                <a:latin typeface="Calibri"/>
                <a:cs typeface="Calibri"/>
              </a:rPr>
              <a:t>(JCQ)</a:t>
            </a:r>
            <a:r>
              <a:rPr sz="1000" dirty="0">
                <a:latin typeface="Calibri"/>
                <a:cs typeface="Calibri"/>
              </a:rPr>
              <a:t> produce</a:t>
            </a:r>
            <a:r>
              <a:rPr sz="1000" spc="2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following</a:t>
            </a:r>
            <a:r>
              <a:rPr sz="1000" spc="10" dirty="0">
                <a:latin typeface="Calibri"/>
                <a:cs typeface="Calibri"/>
              </a:rPr>
              <a:t> </a:t>
            </a:r>
            <a:r>
              <a:rPr sz="1000" dirty="0">
                <a:latin typeface="Calibri"/>
                <a:cs typeface="Calibri"/>
              </a:rPr>
              <a:t>document:</a:t>
            </a:r>
            <a:endParaRPr sz="1000">
              <a:latin typeface="Calibri"/>
              <a:cs typeface="Calibri"/>
            </a:endParaRPr>
          </a:p>
          <a:p>
            <a:pPr marL="34925" marR="147955">
              <a:lnSpc>
                <a:spcPct val="102000"/>
              </a:lnSpc>
              <a:spcBef>
                <a:spcPts val="585"/>
              </a:spcBef>
            </a:pPr>
            <a:r>
              <a:rPr sz="1000" b="1" spc="-5" dirty="0">
                <a:solidFill>
                  <a:srgbClr val="006FC0"/>
                </a:solidFill>
                <a:latin typeface="Calibri"/>
                <a:cs typeface="Calibri"/>
              </a:rPr>
              <a:t>Adjustments</a:t>
            </a:r>
            <a:r>
              <a:rPr sz="1000" b="1" spc="20" dirty="0">
                <a:solidFill>
                  <a:srgbClr val="006FC0"/>
                </a:solidFill>
                <a:latin typeface="Calibri"/>
                <a:cs typeface="Calibri"/>
              </a:rPr>
              <a:t> </a:t>
            </a:r>
            <a:r>
              <a:rPr sz="1000" b="1" spc="-5" dirty="0">
                <a:solidFill>
                  <a:srgbClr val="006FC0"/>
                </a:solidFill>
                <a:latin typeface="Calibri"/>
                <a:cs typeface="Calibri"/>
              </a:rPr>
              <a:t>for</a:t>
            </a:r>
            <a:r>
              <a:rPr sz="1000" b="1" spc="25" dirty="0">
                <a:solidFill>
                  <a:srgbClr val="006FC0"/>
                </a:solidFill>
                <a:latin typeface="Calibri"/>
                <a:cs typeface="Calibri"/>
              </a:rPr>
              <a:t> </a:t>
            </a:r>
            <a:r>
              <a:rPr sz="1000" b="1" spc="-5" dirty="0">
                <a:solidFill>
                  <a:srgbClr val="006FC0"/>
                </a:solidFill>
                <a:latin typeface="Calibri"/>
                <a:cs typeface="Calibri"/>
              </a:rPr>
              <a:t>Candidates</a:t>
            </a:r>
            <a:r>
              <a:rPr sz="1000" b="1" spc="5" dirty="0">
                <a:solidFill>
                  <a:srgbClr val="006FC0"/>
                </a:solidFill>
                <a:latin typeface="Calibri"/>
                <a:cs typeface="Calibri"/>
              </a:rPr>
              <a:t> </a:t>
            </a:r>
            <a:r>
              <a:rPr sz="1000" b="1" spc="-5" dirty="0">
                <a:solidFill>
                  <a:srgbClr val="006FC0"/>
                </a:solidFill>
                <a:latin typeface="Calibri"/>
                <a:cs typeface="Calibri"/>
              </a:rPr>
              <a:t>with</a:t>
            </a:r>
            <a:r>
              <a:rPr sz="1000" b="1" spc="30" dirty="0">
                <a:solidFill>
                  <a:srgbClr val="006FC0"/>
                </a:solidFill>
                <a:latin typeface="Calibri"/>
                <a:cs typeface="Calibri"/>
              </a:rPr>
              <a:t> </a:t>
            </a:r>
            <a:r>
              <a:rPr sz="1000" b="1" spc="-5" dirty="0">
                <a:solidFill>
                  <a:srgbClr val="006FC0"/>
                </a:solidFill>
                <a:latin typeface="Calibri"/>
                <a:cs typeface="Calibri"/>
              </a:rPr>
              <a:t>Disabilities</a:t>
            </a:r>
            <a:r>
              <a:rPr sz="1000" b="1" spc="15" dirty="0">
                <a:solidFill>
                  <a:srgbClr val="006FC0"/>
                </a:solidFill>
                <a:latin typeface="Calibri"/>
                <a:cs typeface="Calibri"/>
              </a:rPr>
              <a:t> </a:t>
            </a:r>
            <a:r>
              <a:rPr sz="1000" b="1" spc="-5" dirty="0">
                <a:solidFill>
                  <a:srgbClr val="006FC0"/>
                </a:solidFill>
                <a:latin typeface="Calibri"/>
                <a:cs typeface="Calibri"/>
              </a:rPr>
              <a:t>and</a:t>
            </a:r>
            <a:r>
              <a:rPr sz="1000" b="1" spc="30" dirty="0">
                <a:solidFill>
                  <a:srgbClr val="006FC0"/>
                </a:solidFill>
                <a:latin typeface="Calibri"/>
                <a:cs typeface="Calibri"/>
              </a:rPr>
              <a:t> </a:t>
            </a:r>
            <a:r>
              <a:rPr sz="1000" b="1" spc="-5" dirty="0">
                <a:solidFill>
                  <a:srgbClr val="006FC0"/>
                </a:solidFill>
                <a:latin typeface="Calibri"/>
                <a:cs typeface="Calibri"/>
              </a:rPr>
              <a:t>Learning</a:t>
            </a:r>
            <a:r>
              <a:rPr sz="1000" b="1" spc="20" dirty="0">
                <a:solidFill>
                  <a:srgbClr val="006FC0"/>
                </a:solidFill>
                <a:latin typeface="Calibri"/>
                <a:cs typeface="Calibri"/>
              </a:rPr>
              <a:t> </a:t>
            </a:r>
            <a:r>
              <a:rPr sz="1000" b="1" spc="-10" dirty="0">
                <a:solidFill>
                  <a:srgbClr val="006FC0"/>
                </a:solidFill>
                <a:latin typeface="Calibri"/>
                <a:cs typeface="Calibri"/>
              </a:rPr>
              <a:t>Difficulties,</a:t>
            </a:r>
            <a:r>
              <a:rPr sz="1000" b="1" spc="25" dirty="0">
                <a:solidFill>
                  <a:srgbClr val="006FC0"/>
                </a:solidFill>
                <a:latin typeface="Calibri"/>
                <a:cs typeface="Calibri"/>
              </a:rPr>
              <a:t> </a:t>
            </a:r>
            <a:r>
              <a:rPr sz="1000" b="1" spc="-5" dirty="0">
                <a:solidFill>
                  <a:srgbClr val="006FC0"/>
                </a:solidFill>
                <a:latin typeface="Calibri"/>
                <a:cs typeface="Calibri"/>
              </a:rPr>
              <a:t>Access</a:t>
            </a:r>
            <a:r>
              <a:rPr sz="1000" b="1" spc="20" dirty="0">
                <a:solidFill>
                  <a:srgbClr val="006FC0"/>
                </a:solidFill>
                <a:latin typeface="Calibri"/>
                <a:cs typeface="Calibri"/>
              </a:rPr>
              <a:t> </a:t>
            </a:r>
            <a:r>
              <a:rPr sz="1000" b="1" spc="-5" dirty="0">
                <a:solidFill>
                  <a:srgbClr val="006FC0"/>
                </a:solidFill>
                <a:latin typeface="Calibri"/>
                <a:cs typeface="Calibri"/>
              </a:rPr>
              <a:t>Arrangements</a:t>
            </a:r>
            <a:r>
              <a:rPr sz="1000" b="1" spc="25" dirty="0">
                <a:solidFill>
                  <a:srgbClr val="006FC0"/>
                </a:solidFill>
                <a:latin typeface="Calibri"/>
                <a:cs typeface="Calibri"/>
              </a:rPr>
              <a:t> </a:t>
            </a:r>
            <a:r>
              <a:rPr sz="1000" b="1" spc="-5" dirty="0">
                <a:solidFill>
                  <a:srgbClr val="006FC0"/>
                </a:solidFill>
                <a:latin typeface="Calibri"/>
                <a:cs typeface="Calibri"/>
              </a:rPr>
              <a:t>and</a:t>
            </a:r>
            <a:r>
              <a:rPr sz="1000" b="1" spc="25" dirty="0">
                <a:solidFill>
                  <a:srgbClr val="006FC0"/>
                </a:solidFill>
                <a:latin typeface="Calibri"/>
                <a:cs typeface="Calibri"/>
              </a:rPr>
              <a:t> </a:t>
            </a:r>
            <a:r>
              <a:rPr sz="1000" b="1" spc="-5" dirty="0">
                <a:solidFill>
                  <a:srgbClr val="006FC0"/>
                </a:solidFill>
                <a:latin typeface="Calibri"/>
                <a:cs typeface="Calibri"/>
              </a:rPr>
              <a:t>Reasonable</a:t>
            </a:r>
            <a:r>
              <a:rPr sz="1000" b="1" spc="25" dirty="0">
                <a:solidFill>
                  <a:srgbClr val="006FC0"/>
                </a:solidFill>
                <a:latin typeface="Calibri"/>
                <a:cs typeface="Calibri"/>
              </a:rPr>
              <a:t> </a:t>
            </a:r>
            <a:r>
              <a:rPr sz="1000" b="1" spc="-5" dirty="0">
                <a:solidFill>
                  <a:srgbClr val="006FC0"/>
                </a:solidFill>
                <a:latin typeface="Calibri"/>
                <a:cs typeface="Calibri"/>
              </a:rPr>
              <a:t>Ad- </a:t>
            </a:r>
            <a:r>
              <a:rPr sz="1000" b="1" dirty="0">
                <a:solidFill>
                  <a:srgbClr val="006FC0"/>
                </a:solidFill>
                <a:latin typeface="Calibri"/>
                <a:cs typeface="Calibri"/>
              </a:rPr>
              <a:t> </a:t>
            </a:r>
            <a:r>
              <a:rPr sz="1000" b="1" spc="-5" dirty="0">
                <a:solidFill>
                  <a:srgbClr val="006FC0"/>
                </a:solidFill>
                <a:latin typeface="Calibri"/>
                <a:cs typeface="Calibri"/>
              </a:rPr>
              <a:t>justments, General and</a:t>
            </a:r>
            <a:r>
              <a:rPr sz="1000" b="1" spc="5" dirty="0">
                <a:solidFill>
                  <a:srgbClr val="006FC0"/>
                </a:solidFill>
                <a:latin typeface="Calibri"/>
                <a:cs typeface="Calibri"/>
              </a:rPr>
              <a:t> </a:t>
            </a:r>
            <a:r>
              <a:rPr sz="1000" b="1" spc="-5" dirty="0">
                <a:solidFill>
                  <a:srgbClr val="006FC0"/>
                </a:solidFill>
                <a:latin typeface="Calibri"/>
                <a:cs typeface="Calibri"/>
              </a:rPr>
              <a:t>Vocational Qualifications.</a:t>
            </a:r>
            <a:endParaRPr sz="1000">
              <a:latin typeface="Calibri"/>
              <a:cs typeface="Calibri"/>
            </a:endParaRPr>
          </a:p>
          <a:p>
            <a:pPr marL="34925" marR="53340">
              <a:lnSpc>
                <a:spcPct val="102000"/>
              </a:lnSpc>
              <a:spcBef>
                <a:spcPts val="600"/>
              </a:spcBef>
            </a:pPr>
            <a:r>
              <a:rPr sz="1000" spc="-5" dirty="0">
                <a:latin typeface="Calibri"/>
                <a:cs typeface="Calibri"/>
              </a:rPr>
              <a:t>The</a:t>
            </a:r>
            <a:r>
              <a:rPr sz="1000" dirty="0">
                <a:latin typeface="Calibri"/>
                <a:cs typeface="Calibri"/>
              </a:rPr>
              <a:t> </a:t>
            </a:r>
            <a:r>
              <a:rPr sz="1000" spc="-5" dirty="0">
                <a:latin typeface="Calibri"/>
                <a:cs typeface="Calibri"/>
              </a:rPr>
              <a:t>rationale</a:t>
            </a:r>
            <a:r>
              <a:rPr sz="1000" spc="10" dirty="0">
                <a:latin typeface="Calibri"/>
                <a:cs typeface="Calibri"/>
              </a:rPr>
              <a:t> </a:t>
            </a:r>
            <a:r>
              <a:rPr sz="1000" dirty="0">
                <a:latin typeface="Calibri"/>
                <a:cs typeface="Calibri"/>
              </a:rPr>
              <a:t>behind</a:t>
            </a:r>
            <a:r>
              <a:rPr sz="1000" spc="15" dirty="0">
                <a:latin typeface="Calibri"/>
                <a:cs typeface="Calibri"/>
              </a:rPr>
              <a:t> </a:t>
            </a:r>
            <a:r>
              <a:rPr sz="1000" spc="-5" dirty="0">
                <a:latin typeface="Calibri"/>
                <a:cs typeface="Calibri"/>
              </a:rPr>
              <a:t>Access</a:t>
            </a:r>
            <a:r>
              <a:rPr sz="1000" dirty="0">
                <a:latin typeface="Calibri"/>
                <a:cs typeface="Calibri"/>
              </a:rPr>
              <a:t> Arrangements </a:t>
            </a:r>
            <a:r>
              <a:rPr sz="1000" spc="-5" dirty="0">
                <a:latin typeface="Calibri"/>
                <a:cs typeface="Calibri"/>
              </a:rPr>
              <a:t>is</a:t>
            </a:r>
            <a:r>
              <a:rPr sz="1000" spc="5" dirty="0">
                <a:latin typeface="Calibri"/>
                <a:cs typeface="Calibri"/>
              </a:rPr>
              <a:t> </a:t>
            </a:r>
            <a:r>
              <a:rPr sz="1000" spc="-5" dirty="0">
                <a:latin typeface="Calibri"/>
                <a:cs typeface="Calibri"/>
              </a:rPr>
              <a:t>to</a:t>
            </a:r>
            <a:r>
              <a:rPr sz="1000" spc="10" dirty="0">
                <a:latin typeface="Calibri"/>
                <a:cs typeface="Calibri"/>
              </a:rPr>
              <a:t> </a:t>
            </a:r>
            <a:r>
              <a:rPr sz="1000" dirty="0">
                <a:latin typeface="Calibri"/>
                <a:cs typeface="Calibri"/>
              </a:rPr>
              <a:t>allow</a:t>
            </a:r>
            <a:r>
              <a:rPr sz="1000" spc="5" dirty="0">
                <a:latin typeface="Calibri"/>
                <a:cs typeface="Calibri"/>
              </a:rPr>
              <a:t> </a:t>
            </a:r>
            <a:r>
              <a:rPr sz="1000" dirty="0">
                <a:latin typeface="Calibri"/>
                <a:cs typeface="Calibri"/>
              </a:rPr>
              <a:t>students</a:t>
            </a:r>
            <a:r>
              <a:rPr sz="1000" spc="5" dirty="0">
                <a:latin typeface="Calibri"/>
                <a:cs typeface="Calibri"/>
              </a:rPr>
              <a:t> </a:t>
            </a:r>
            <a:r>
              <a:rPr sz="1000" spc="-5" dirty="0">
                <a:latin typeface="Calibri"/>
                <a:cs typeface="Calibri"/>
              </a:rPr>
              <a:t>with</a:t>
            </a:r>
            <a:r>
              <a:rPr sz="1000" spc="10" dirty="0">
                <a:latin typeface="Calibri"/>
                <a:cs typeface="Calibri"/>
              </a:rPr>
              <a:t> </a:t>
            </a:r>
            <a:r>
              <a:rPr sz="1000" spc="-5" dirty="0">
                <a:latin typeface="Calibri"/>
                <a:cs typeface="Calibri"/>
              </a:rPr>
              <a:t>special</a:t>
            </a:r>
            <a:r>
              <a:rPr sz="1000" spc="10" dirty="0">
                <a:latin typeface="Calibri"/>
                <a:cs typeface="Calibri"/>
              </a:rPr>
              <a:t> </a:t>
            </a:r>
            <a:r>
              <a:rPr sz="1000" spc="-5" dirty="0">
                <a:latin typeface="Calibri"/>
                <a:cs typeface="Calibri"/>
              </a:rPr>
              <a:t>educational</a:t>
            </a:r>
            <a:r>
              <a:rPr sz="1000" spc="10" dirty="0">
                <a:latin typeface="Calibri"/>
                <a:cs typeface="Calibri"/>
              </a:rPr>
              <a:t> </a:t>
            </a:r>
            <a:r>
              <a:rPr sz="1000" spc="-5" dirty="0">
                <a:latin typeface="Calibri"/>
                <a:cs typeface="Calibri"/>
              </a:rPr>
              <a:t>needs,</a:t>
            </a:r>
            <a:r>
              <a:rPr sz="1000" spc="10" dirty="0">
                <a:latin typeface="Calibri"/>
                <a:cs typeface="Calibri"/>
              </a:rPr>
              <a:t> </a:t>
            </a:r>
            <a:r>
              <a:rPr sz="1000" spc="-5" dirty="0">
                <a:latin typeface="Calibri"/>
                <a:cs typeface="Calibri"/>
              </a:rPr>
              <a:t>disabilities </a:t>
            </a:r>
            <a:r>
              <a:rPr sz="1000" dirty="0">
                <a:latin typeface="Calibri"/>
                <a:cs typeface="Calibri"/>
              </a:rPr>
              <a:t>or</a:t>
            </a:r>
            <a:r>
              <a:rPr sz="1000" spc="10" dirty="0">
                <a:latin typeface="Calibri"/>
                <a:cs typeface="Calibri"/>
              </a:rPr>
              <a:t> </a:t>
            </a:r>
            <a:r>
              <a:rPr sz="1000" dirty="0">
                <a:latin typeface="Calibri"/>
                <a:cs typeface="Calibri"/>
              </a:rPr>
              <a:t>tempo- </a:t>
            </a:r>
            <a:r>
              <a:rPr sz="1000" spc="5" dirty="0">
                <a:latin typeface="Calibri"/>
                <a:cs typeface="Calibri"/>
              </a:rPr>
              <a:t> </a:t>
            </a:r>
            <a:r>
              <a:rPr sz="1000" spc="-5" dirty="0">
                <a:latin typeface="Calibri"/>
                <a:cs typeface="Calibri"/>
              </a:rPr>
              <a:t>rary</a:t>
            </a:r>
            <a:r>
              <a:rPr sz="1000" dirty="0">
                <a:latin typeface="Calibri"/>
                <a:cs typeface="Calibri"/>
              </a:rPr>
              <a:t> </a:t>
            </a:r>
            <a:r>
              <a:rPr sz="1000" spc="-5" dirty="0">
                <a:latin typeface="Calibri"/>
                <a:cs typeface="Calibri"/>
              </a:rPr>
              <a:t>injuries</a:t>
            </a:r>
            <a:r>
              <a:rPr sz="1000" spc="-10" dirty="0">
                <a:latin typeface="Calibri"/>
                <a:cs typeface="Calibri"/>
              </a:rPr>
              <a:t> </a:t>
            </a:r>
            <a:r>
              <a:rPr sz="1000" spc="-5" dirty="0">
                <a:latin typeface="Calibri"/>
                <a:cs typeface="Calibri"/>
              </a:rPr>
              <a:t>to:</a:t>
            </a:r>
            <a:endParaRPr sz="1000">
              <a:latin typeface="Calibri"/>
              <a:cs typeface="Calibri"/>
            </a:endParaRPr>
          </a:p>
          <a:p>
            <a:pPr marL="394970" indent="-360680">
              <a:lnSpc>
                <a:spcPct val="100000"/>
              </a:lnSpc>
              <a:spcBef>
                <a:spcPts val="50"/>
              </a:spcBef>
              <a:buFont typeface="Symbol"/>
              <a:buChar char=""/>
              <a:tabLst>
                <a:tab pos="394970" algn="l"/>
                <a:tab pos="395605" algn="l"/>
              </a:tabLst>
            </a:pPr>
            <a:r>
              <a:rPr sz="1000" spc="-5" dirty="0">
                <a:latin typeface="Calibri"/>
                <a:cs typeface="Calibri"/>
              </a:rPr>
              <a:t>Access</a:t>
            </a:r>
            <a:r>
              <a:rPr sz="1000" spc="-20" dirty="0">
                <a:latin typeface="Calibri"/>
                <a:cs typeface="Calibri"/>
              </a:rPr>
              <a:t> </a:t>
            </a:r>
            <a:r>
              <a:rPr sz="1000" spc="-5" dirty="0">
                <a:latin typeface="Calibri"/>
                <a:cs typeface="Calibri"/>
              </a:rPr>
              <a:t>the</a:t>
            </a:r>
            <a:r>
              <a:rPr sz="1000" spc="-10" dirty="0">
                <a:latin typeface="Calibri"/>
                <a:cs typeface="Calibri"/>
              </a:rPr>
              <a:t> </a:t>
            </a:r>
            <a:r>
              <a:rPr sz="1000" spc="-5" dirty="0">
                <a:latin typeface="Calibri"/>
                <a:cs typeface="Calibri"/>
              </a:rPr>
              <a:t>assessment/exam</a:t>
            </a:r>
            <a:endParaRPr sz="1000">
              <a:latin typeface="Calibri"/>
              <a:cs typeface="Calibri"/>
            </a:endParaRPr>
          </a:p>
          <a:p>
            <a:pPr marL="394970" indent="-360680">
              <a:lnSpc>
                <a:spcPct val="100000"/>
              </a:lnSpc>
              <a:spcBef>
                <a:spcPts val="60"/>
              </a:spcBef>
              <a:buFont typeface="Symbol"/>
              <a:buChar char=""/>
              <a:tabLst>
                <a:tab pos="394970" algn="l"/>
                <a:tab pos="395605" algn="l"/>
              </a:tabLst>
            </a:pPr>
            <a:r>
              <a:rPr sz="1000" spc="-5" dirty="0">
                <a:latin typeface="Calibri"/>
                <a:cs typeface="Calibri"/>
              </a:rPr>
              <a:t>Show</a:t>
            </a:r>
            <a:r>
              <a:rPr sz="1000"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know</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can</a:t>
            </a:r>
            <a:r>
              <a:rPr sz="1000" spc="5" dirty="0">
                <a:latin typeface="Calibri"/>
                <a:cs typeface="Calibri"/>
              </a:rPr>
              <a:t> </a:t>
            </a:r>
            <a:r>
              <a:rPr sz="1000" dirty="0">
                <a:latin typeface="Calibri"/>
                <a:cs typeface="Calibri"/>
              </a:rPr>
              <a:t>do</a:t>
            </a:r>
            <a:r>
              <a:rPr sz="1000" spc="5" dirty="0">
                <a:latin typeface="Calibri"/>
                <a:cs typeface="Calibri"/>
              </a:rPr>
              <a:t> </a:t>
            </a:r>
            <a:r>
              <a:rPr sz="1000" spc="-5" dirty="0">
                <a:latin typeface="Calibri"/>
                <a:cs typeface="Calibri"/>
              </a:rPr>
              <a:t>without</a:t>
            </a:r>
            <a:r>
              <a:rPr sz="1000" spc="5" dirty="0">
                <a:latin typeface="Calibri"/>
                <a:cs typeface="Calibri"/>
              </a:rPr>
              <a:t> </a:t>
            </a:r>
            <a:r>
              <a:rPr sz="1000" spc="-5" dirty="0">
                <a:latin typeface="Calibri"/>
                <a:cs typeface="Calibri"/>
              </a:rPr>
              <a:t>changing</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demands of</a:t>
            </a:r>
            <a:r>
              <a:rPr sz="1000" spc="30" dirty="0">
                <a:latin typeface="Calibri"/>
                <a:cs typeface="Calibri"/>
              </a:rPr>
              <a:t> </a:t>
            </a:r>
            <a:r>
              <a:rPr sz="1000" spc="-5" dirty="0">
                <a:latin typeface="Cambria"/>
                <a:cs typeface="Cambria"/>
              </a:rPr>
              <a:t>the assessment/exam</a:t>
            </a:r>
            <a:endParaRPr sz="1000">
              <a:latin typeface="Cambria"/>
              <a:cs typeface="Cambria"/>
            </a:endParaRPr>
          </a:p>
          <a:p>
            <a:pPr marL="34925">
              <a:lnSpc>
                <a:spcPct val="100000"/>
              </a:lnSpc>
              <a:spcBef>
                <a:spcPts val="10"/>
              </a:spcBef>
            </a:pPr>
            <a:r>
              <a:rPr sz="1000" spc="-5" dirty="0">
                <a:latin typeface="Calibri"/>
                <a:cs typeface="Calibri"/>
              </a:rPr>
              <a:t>These</a:t>
            </a:r>
            <a:r>
              <a:rPr sz="1000" spc="5" dirty="0">
                <a:latin typeface="Calibri"/>
                <a:cs typeface="Calibri"/>
              </a:rPr>
              <a:t> </a:t>
            </a:r>
            <a:r>
              <a:rPr sz="1000" dirty="0">
                <a:latin typeface="Calibri"/>
                <a:cs typeface="Calibri"/>
              </a:rPr>
              <a:t>are</a:t>
            </a:r>
            <a:r>
              <a:rPr sz="1000" spc="5" dirty="0">
                <a:latin typeface="Calibri"/>
                <a:cs typeface="Calibri"/>
              </a:rPr>
              <a:t> </a:t>
            </a:r>
            <a:r>
              <a:rPr sz="1000" dirty="0">
                <a:latin typeface="Calibri"/>
                <a:cs typeface="Calibri"/>
              </a:rPr>
              <a:t>part</a:t>
            </a:r>
            <a:r>
              <a:rPr sz="1000" spc="10" dirty="0">
                <a:latin typeface="Calibri"/>
                <a:cs typeface="Calibri"/>
              </a:rPr>
              <a:t> </a:t>
            </a:r>
            <a:r>
              <a:rPr sz="1000" spc="-5" dirty="0">
                <a:latin typeface="Calibri"/>
                <a:cs typeface="Calibri"/>
              </a:rPr>
              <a:t>of the</a:t>
            </a:r>
            <a:r>
              <a:rPr sz="1000" spc="-10"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5" dirty="0">
                <a:latin typeface="Calibri"/>
                <a:cs typeface="Calibri"/>
              </a:rPr>
              <a:t> </a:t>
            </a:r>
            <a:r>
              <a:rPr sz="1000" spc="-5" dirty="0">
                <a:latin typeface="Calibri"/>
                <a:cs typeface="Calibri"/>
              </a:rPr>
              <a:t>of</a:t>
            </a:r>
            <a:r>
              <a:rPr sz="1000" spc="5" dirty="0">
                <a:latin typeface="Calibri"/>
                <a:cs typeface="Calibri"/>
              </a:rPr>
              <a:t> </a:t>
            </a:r>
            <a:r>
              <a:rPr sz="1000" spc="-5" dirty="0">
                <a:latin typeface="Calibri"/>
                <a:cs typeface="Calibri"/>
              </a:rPr>
              <a:t>the</a:t>
            </a:r>
            <a:r>
              <a:rPr sz="1000" spc="5" dirty="0">
                <a:latin typeface="Calibri"/>
                <a:cs typeface="Calibri"/>
              </a:rPr>
              <a:t> </a:t>
            </a:r>
            <a:r>
              <a:rPr sz="1000" dirty="0">
                <a:latin typeface="Calibri"/>
                <a:cs typeface="Calibri"/>
              </a:rPr>
              <a:t>Equality</a:t>
            </a:r>
            <a:r>
              <a:rPr sz="1000" spc="10" dirty="0">
                <a:latin typeface="Calibri"/>
                <a:cs typeface="Calibri"/>
              </a:rPr>
              <a:t> </a:t>
            </a:r>
            <a:r>
              <a:rPr sz="1000" spc="-5" dirty="0">
                <a:latin typeface="Calibri"/>
                <a:cs typeface="Calibri"/>
              </a:rPr>
              <a:t>Act</a:t>
            </a:r>
            <a:r>
              <a:rPr sz="1000" spc="5" dirty="0">
                <a:latin typeface="Calibri"/>
                <a:cs typeface="Calibri"/>
              </a:rPr>
              <a:t> </a:t>
            </a:r>
            <a:r>
              <a:rPr sz="1000" spc="-5" dirty="0">
                <a:latin typeface="Calibri"/>
                <a:cs typeface="Calibri"/>
              </a:rPr>
              <a:t>2010</a:t>
            </a:r>
            <a:r>
              <a:rPr sz="1000" spc="5" dirty="0">
                <a:latin typeface="Calibri"/>
                <a:cs typeface="Calibri"/>
              </a:rPr>
              <a:t> </a:t>
            </a:r>
            <a:r>
              <a:rPr sz="1000" spc="-5" dirty="0">
                <a:latin typeface="Calibri"/>
                <a:cs typeface="Calibri"/>
              </a:rPr>
              <a:t>which</a:t>
            </a:r>
            <a:r>
              <a:rPr sz="1000" spc="10" dirty="0">
                <a:latin typeface="Calibri"/>
                <a:cs typeface="Calibri"/>
              </a:rPr>
              <a:t> </a:t>
            </a:r>
            <a:r>
              <a:rPr sz="1000" spc="-5" dirty="0">
                <a:latin typeface="Calibri"/>
                <a:cs typeface="Calibri"/>
              </a:rPr>
              <a:t>requires </a:t>
            </a:r>
            <a:r>
              <a:rPr sz="1000" spc="5" dirty="0">
                <a:latin typeface="Calibri"/>
                <a:cs typeface="Calibri"/>
              </a:rPr>
              <a:t>an</a:t>
            </a:r>
            <a:r>
              <a:rPr sz="1000" spc="10" dirty="0">
                <a:latin typeface="Calibri"/>
                <a:cs typeface="Calibri"/>
              </a:rPr>
              <a:t> </a:t>
            </a:r>
            <a:r>
              <a:rPr sz="1000" spc="-5" dirty="0">
                <a:latin typeface="Calibri"/>
                <a:cs typeface="Calibri"/>
              </a:rPr>
              <a:t>awarding</a:t>
            </a:r>
            <a:r>
              <a:rPr sz="1000" spc="10" dirty="0">
                <a:latin typeface="Calibri"/>
                <a:cs typeface="Calibri"/>
              </a:rPr>
              <a:t> </a:t>
            </a:r>
            <a:r>
              <a:rPr sz="1000" spc="-5" dirty="0">
                <a:latin typeface="Calibri"/>
                <a:cs typeface="Calibri"/>
              </a:rPr>
              <a:t>body</a:t>
            </a:r>
            <a:r>
              <a:rPr sz="1000" spc="10" dirty="0">
                <a:latin typeface="Calibri"/>
                <a:cs typeface="Calibri"/>
              </a:rPr>
              <a:t> </a:t>
            </a:r>
            <a:r>
              <a:rPr sz="1000" spc="-5" dirty="0">
                <a:latin typeface="Calibri"/>
                <a:cs typeface="Calibri"/>
              </a:rPr>
              <a:t>(any or-</a:t>
            </a:r>
            <a:endParaRPr sz="1000">
              <a:latin typeface="Calibri"/>
              <a:cs typeface="Calibri"/>
            </a:endParaRPr>
          </a:p>
          <a:p>
            <a:pPr marL="34925">
              <a:lnSpc>
                <a:spcPct val="100000"/>
              </a:lnSpc>
              <a:spcBef>
                <a:spcPts val="30"/>
              </a:spcBef>
            </a:pPr>
            <a:r>
              <a:rPr sz="1000" spc="-5" dirty="0">
                <a:latin typeface="Calibri"/>
                <a:cs typeface="Calibri"/>
              </a:rPr>
              <a:t>ganisation</a:t>
            </a:r>
            <a:r>
              <a:rPr sz="1000" spc="15" dirty="0">
                <a:latin typeface="Calibri"/>
                <a:cs typeface="Calibri"/>
              </a:rPr>
              <a:t> </a:t>
            </a:r>
            <a:r>
              <a:rPr sz="1000" spc="-5" dirty="0">
                <a:latin typeface="Calibri"/>
                <a:cs typeface="Calibri"/>
              </a:rPr>
              <a:t>that</a:t>
            </a:r>
            <a:r>
              <a:rPr sz="1000" spc="10" dirty="0">
                <a:latin typeface="Calibri"/>
                <a:cs typeface="Calibri"/>
              </a:rPr>
              <a:t> </a:t>
            </a:r>
            <a:r>
              <a:rPr sz="1000" dirty="0">
                <a:latin typeface="Calibri"/>
                <a:cs typeface="Calibri"/>
              </a:rPr>
              <a:t>produces</a:t>
            </a:r>
            <a:r>
              <a:rPr sz="1000" spc="-5" dirty="0">
                <a:latin typeface="Calibri"/>
                <a:cs typeface="Calibri"/>
              </a:rPr>
              <a:t> formal</a:t>
            </a:r>
            <a:r>
              <a:rPr sz="1000" spc="10" dirty="0">
                <a:latin typeface="Calibri"/>
                <a:cs typeface="Calibri"/>
              </a:rPr>
              <a:t> </a:t>
            </a:r>
            <a:r>
              <a:rPr sz="1000" spc="-5" dirty="0">
                <a:latin typeface="Calibri"/>
                <a:cs typeface="Calibri"/>
              </a:rPr>
              <a:t>examinations)</a:t>
            </a:r>
            <a:r>
              <a:rPr sz="1000" spc="-35" dirty="0">
                <a:latin typeface="Calibri"/>
                <a:cs typeface="Calibri"/>
              </a:rPr>
              <a:t> </a:t>
            </a:r>
            <a:r>
              <a:rPr sz="1000" i="1" spc="-5" dirty="0">
                <a:latin typeface="Calibri"/>
                <a:cs typeface="Calibri"/>
              </a:rPr>
              <a:t>to</a:t>
            </a:r>
            <a:r>
              <a:rPr sz="1000" i="1" spc="25" dirty="0">
                <a:latin typeface="Calibri"/>
                <a:cs typeface="Calibri"/>
              </a:rPr>
              <a:t> </a:t>
            </a:r>
            <a:r>
              <a:rPr sz="1000" i="1" spc="-10" dirty="0">
                <a:latin typeface="Calibri"/>
                <a:cs typeface="Calibri"/>
              </a:rPr>
              <a:t>make</a:t>
            </a:r>
            <a:r>
              <a:rPr sz="1000" i="1" spc="25" dirty="0">
                <a:latin typeface="Calibri"/>
                <a:cs typeface="Calibri"/>
              </a:rPr>
              <a:t> </a:t>
            </a:r>
            <a:r>
              <a:rPr sz="1000" i="1" spc="-5" dirty="0">
                <a:latin typeface="Calibri"/>
                <a:cs typeface="Calibri"/>
              </a:rPr>
              <a:t>reasonable</a:t>
            </a:r>
            <a:r>
              <a:rPr sz="1000" i="1" spc="20" dirty="0">
                <a:latin typeface="Calibri"/>
                <a:cs typeface="Calibri"/>
              </a:rPr>
              <a:t> </a:t>
            </a:r>
            <a:r>
              <a:rPr sz="1000" i="1" spc="-5" dirty="0">
                <a:latin typeface="Calibri"/>
                <a:cs typeface="Calibri"/>
              </a:rPr>
              <a:t>adjustments</a:t>
            </a:r>
            <a:r>
              <a:rPr sz="1000" i="1" spc="25" dirty="0">
                <a:latin typeface="Calibri"/>
                <a:cs typeface="Calibri"/>
              </a:rPr>
              <a:t> </a:t>
            </a:r>
            <a:r>
              <a:rPr sz="1000" i="1" dirty="0">
                <a:latin typeface="Calibri"/>
                <a:cs typeface="Calibri"/>
              </a:rPr>
              <a:t>where</a:t>
            </a:r>
            <a:r>
              <a:rPr sz="1000" i="1" spc="20" dirty="0">
                <a:latin typeface="Calibri"/>
                <a:cs typeface="Calibri"/>
              </a:rPr>
              <a:t> </a:t>
            </a:r>
            <a:r>
              <a:rPr sz="1000" i="1" spc="-5" dirty="0">
                <a:latin typeface="Calibri"/>
                <a:cs typeface="Calibri"/>
              </a:rPr>
              <a:t>a</a:t>
            </a:r>
            <a:r>
              <a:rPr sz="1000" i="1" spc="-10" dirty="0">
                <a:latin typeface="Calibri"/>
                <a:cs typeface="Calibri"/>
              </a:rPr>
              <a:t> </a:t>
            </a:r>
            <a:r>
              <a:rPr sz="1000" i="1" spc="5" dirty="0">
                <a:latin typeface="Calibri"/>
                <a:cs typeface="Calibri"/>
              </a:rPr>
              <a:t>student</a:t>
            </a:r>
            <a:r>
              <a:rPr sz="1000" i="1" spc="10" dirty="0">
                <a:latin typeface="Calibri"/>
                <a:cs typeface="Calibri"/>
              </a:rPr>
              <a:t> </a:t>
            </a:r>
            <a:r>
              <a:rPr sz="1000" i="1" spc="-5" dirty="0">
                <a:latin typeface="Calibri"/>
                <a:cs typeface="Calibri"/>
              </a:rPr>
              <a:t>who</a:t>
            </a:r>
            <a:r>
              <a:rPr sz="1000" i="1" spc="20" dirty="0">
                <a:latin typeface="Calibri"/>
                <a:cs typeface="Calibri"/>
              </a:rPr>
              <a:t> </a:t>
            </a:r>
            <a:r>
              <a:rPr sz="1000" i="1" spc="-5" dirty="0">
                <a:latin typeface="Calibri"/>
                <a:cs typeface="Calibri"/>
              </a:rPr>
              <a:t>is</a:t>
            </a:r>
            <a:r>
              <a:rPr sz="1000" i="1" spc="10" dirty="0">
                <a:latin typeface="Calibri"/>
                <a:cs typeface="Calibri"/>
              </a:rPr>
              <a:t> </a:t>
            </a:r>
            <a:r>
              <a:rPr sz="1000" i="1" spc="-5" dirty="0">
                <a:latin typeface="Calibri"/>
                <a:cs typeface="Calibri"/>
              </a:rPr>
              <a:t>disabled</a:t>
            </a:r>
            <a:endParaRPr sz="1000">
              <a:latin typeface="Calibri"/>
              <a:cs typeface="Calibri"/>
            </a:endParaRPr>
          </a:p>
        </p:txBody>
      </p:sp>
      <p:sp>
        <p:nvSpPr>
          <p:cNvPr id="13" name="object 13"/>
          <p:cNvSpPr/>
          <p:nvPr/>
        </p:nvSpPr>
        <p:spPr>
          <a:xfrm>
            <a:off x="670712" y="3836923"/>
            <a:ext cx="6176010" cy="2889885"/>
          </a:xfrm>
          <a:custGeom>
            <a:avLst/>
            <a:gdLst/>
            <a:ahLst/>
            <a:cxnLst/>
            <a:rect l="l" t="t" r="r" b="b"/>
            <a:pathLst>
              <a:path w="6176009" h="2889884">
                <a:moveTo>
                  <a:pt x="6175883" y="0"/>
                </a:moveTo>
                <a:lnTo>
                  <a:pt x="0" y="0"/>
                </a:lnTo>
                <a:lnTo>
                  <a:pt x="0" y="2889630"/>
                </a:lnTo>
                <a:lnTo>
                  <a:pt x="6175883" y="2889630"/>
                </a:lnTo>
                <a:lnTo>
                  <a:pt x="6175883" y="0"/>
                </a:lnTo>
                <a:close/>
              </a:path>
            </a:pathLst>
          </a:custGeom>
          <a:solidFill>
            <a:srgbClr val="FFFFFF"/>
          </a:solidFill>
        </p:spPr>
        <p:txBody>
          <a:bodyPr wrap="square" lIns="0" tIns="0" rIns="0" bIns="0" rtlCol="0"/>
          <a:lstStyle/>
          <a:p>
            <a:endParaRPr/>
          </a:p>
        </p:txBody>
      </p:sp>
      <p:sp>
        <p:nvSpPr>
          <p:cNvPr id="14" name="object 14"/>
          <p:cNvSpPr txBox="1"/>
          <p:nvPr/>
        </p:nvSpPr>
        <p:spPr>
          <a:xfrm>
            <a:off x="670712" y="3836923"/>
            <a:ext cx="6176010" cy="2889885"/>
          </a:xfrm>
          <a:prstGeom prst="rect">
            <a:avLst/>
          </a:prstGeom>
          <a:ln w="63500">
            <a:solidFill>
              <a:srgbClr val="CCCCCC"/>
            </a:solidFill>
          </a:ln>
        </p:spPr>
        <p:txBody>
          <a:bodyPr vert="horz" wrap="square" lIns="0" tIns="6350" rIns="0" bIns="0" rtlCol="0">
            <a:spAutoFit/>
          </a:bodyPr>
          <a:lstStyle/>
          <a:p>
            <a:pPr>
              <a:lnSpc>
                <a:spcPct val="100000"/>
              </a:lnSpc>
              <a:spcBef>
                <a:spcPts val="50"/>
              </a:spcBef>
            </a:pPr>
            <a:endParaRPr sz="900" dirty="0">
              <a:latin typeface="Times New Roman"/>
              <a:cs typeface="Times New Roman"/>
            </a:endParaRPr>
          </a:p>
          <a:p>
            <a:pPr marL="66675">
              <a:lnSpc>
                <a:spcPct val="100000"/>
              </a:lnSpc>
            </a:pPr>
            <a:r>
              <a:rPr sz="1000" b="1" spc="-5" dirty="0">
                <a:solidFill>
                  <a:srgbClr val="0A5AB1"/>
                </a:solidFill>
                <a:latin typeface="Calibri"/>
                <a:cs typeface="Calibri"/>
              </a:rPr>
              <a:t>What</a:t>
            </a:r>
            <a:r>
              <a:rPr sz="1000" b="1"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Arrangements</a:t>
            </a:r>
            <a:r>
              <a:rPr sz="1000" b="1" dirty="0">
                <a:solidFill>
                  <a:srgbClr val="0A5AB1"/>
                </a:solidFill>
                <a:latin typeface="Calibri"/>
                <a:cs typeface="Calibri"/>
              </a:rPr>
              <a:t> </a:t>
            </a:r>
            <a:r>
              <a:rPr sz="1000" b="1" spc="-5" dirty="0">
                <a:solidFill>
                  <a:srgbClr val="0A5AB1"/>
                </a:solidFill>
                <a:latin typeface="Calibri"/>
                <a:cs typeface="Calibri"/>
              </a:rPr>
              <a:t>may</a:t>
            </a:r>
            <a:r>
              <a:rPr sz="1000" b="1" spc="5" dirty="0">
                <a:solidFill>
                  <a:srgbClr val="0A5AB1"/>
                </a:solidFill>
                <a:latin typeface="Calibri"/>
                <a:cs typeface="Calibri"/>
              </a:rPr>
              <a:t> </a:t>
            </a:r>
            <a:r>
              <a:rPr sz="1000" b="1" dirty="0">
                <a:solidFill>
                  <a:srgbClr val="0A5AB1"/>
                </a:solidFill>
                <a:latin typeface="Calibri"/>
                <a:cs typeface="Calibri"/>
              </a:rPr>
              <a:t>be </a:t>
            </a:r>
            <a:r>
              <a:rPr sz="1000" b="1" spc="-5" dirty="0">
                <a:solidFill>
                  <a:srgbClr val="0A5AB1"/>
                </a:solidFill>
                <a:latin typeface="Calibri"/>
                <a:cs typeface="Calibri"/>
              </a:rPr>
              <a:t>available?</a:t>
            </a:r>
            <a:endParaRPr sz="1000" dirty="0">
              <a:latin typeface="Calibri"/>
              <a:cs typeface="Calibri"/>
            </a:endParaRPr>
          </a:p>
          <a:p>
            <a:pPr marL="66675">
              <a:lnSpc>
                <a:spcPct val="100000"/>
              </a:lnSpc>
              <a:spcBef>
                <a:spcPts val="10"/>
              </a:spcBef>
            </a:pPr>
            <a:r>
              <a:rPr sz="1000" spc="-5" dirty="0">
                <a:latin typeface="Calibri"/>
                <a:cs typeface="Calibri"/>
              </a:rPr>
              <a:t>The</a:t>
            </a:r>
            <a:r>
              <a:rPr sz="1000" dirty="0">
                <a:latin typeface="Calibri"/>
                <a:cs typeface="Calibri"/>
              </a:rPr>
              <a:t> </a:t>
            </a:r>
            <a:r>
              <a:rPr sz="1000" spc="-5" dirty="0">
                <a:latin typeface="Calibri"/>
                <a:cs typeface="Calibri"/>
              </a:rPr>
              <a:t>following</a:t>
            </a:r>
            <a:r>
              <a:rPr sz="1000" spc="10" dirty="0">
                <a:latin typeface="Calibri"/>
                <a:cs typeface="Calibri"/>
              </a:rPr>
              <a:t> </a:t>
            </a:r>
            <a:r>
              <a:rPr sz="1000" spc="-5" dirty="0">
                <a:latin typeface="Calibri"/>
                <a:cs typeface="Calibri"/>
              </a:rPr>
              <a:t>list</a:t>
            </a:r>
            <a:r>
              <a:rPr sz="1000" spc="5" dirty="0">
                <a:latin typeface="Calibri"/>
                <a:cs typeface="Calibri"/>
              </a:rPr>
              <a:t> </a:t>
            </a:r>
            <a:r>
              <a:rPr sz="1000" spc="-5" dirty="0">
                <a:latin typeface="Calibri"/>
                <a:cs typeface="Calibri"/>
              </a:rPr>
              <a:t>is</a:t>
            </a:r>
            <a:r>
              <a:rPr sz="1000" dirty="0">
                <a:latin typeface="Calibri"/>
                <a:cs typeface="Calibri"/>
              </a:rPr>
              <a:t> by</a:t>
            </a:r>
            <a:r>
              <a:rPr sz="1000" spc="10" dirty="0">
                <a:latin typeface="Calibri"/>
                <a:cs typeface="Calibri"/>
              </a:rPr>
              <a:t> </a:t>
            </a:r>
            <a:r>
              <a:rPr sz="1000" dirty="0">
                <a:latin typeface="Calibri"/>
                <a:cs typeface="Calibri"/>
              </a:rPr>
              <a:t>no</a:t>
            </a:r>
            <a:r>
              <a:rPr sz="1000" spc="10" dirty="0">
                <a:latin typeface="Calibri"/>
                <a:cs typeface="Calibri"/>
              </a:rPr>
              <a:t> </a:t>
            </a:r>
            <a:r>
              <a:rPr sz="1000" dirty="0">
                <a:latin typeface="Calibri"/>
                <a:cs typeface="Calibri"/>
              </a:rPr>
              <a:t>means</a:t>
            </a:r>
            <a:r>
              <a:rPr sz="1000" spc="-5" dirty="0">
                <a:latin typeface="Calibri"/>
                <a:cs typeface="Calibri"/>
              </a:rPr>
              <a:t> exhaustive.</a:t>
            </a:r>
            <a:r>
              <a:rPr sz="1000" spc="20"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in</a:t>
            </a:r>
            <a:r>
              <a:rPr sz="1000" spc="10" dirty="0">
                <a:latin typeface="Calibri"/>
                <a:cs typeface="Calibri"/>
              </a:rPr>
              <a:t> </a:t>
            </a:r>
            <a:r>
              <a:rPr sz="1000" dirty="0">
                <a:latin typeface="Calibri"/>
                <a:cs typeface="Calibri"/>
              </a:rPr>
              <a:t>general</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most</a:t>
            </a:r>
            <a:r>
              <a:rPr sz="1000" spc="10" dirty="0">
                <a:latin typeface="Calibri"/>
                <a:cs typeface="Calibri"/>
              </a:rPr>
              <a:t> </a:t>
            </a:r>
            <a:r>
              <a:rPr sz="1000" spc="-5" dirty="0">
                <a:latin typeface="Calibri"/>
                <a:cs typeface="Calibri"/>
              </a:rPr>
              <a:t>used</a:t>
            </a:r>
            <a:r>
              <a:rPr sz="1000" spc="5" dirty="0">
                <a:latin typeface="Calibri"/>
                <a:cs typeface="Calibri"/>
              </a:rPr>
              <a:t> </a:t>
            </a:r>
            <a:r>
              <a:rPr sz="1000" dirty="0">
                <a:latin typeface="Calibri"/>
                <a:cs typeface="Calibri"/>
              </a:rPr>
              <a:t>arrangements</a:t>
            </a:r>
            <a:r>
              <a:rPr sz="1000" spc="5"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Ashley</a:t>
            </a:r>
            <a:r>
              <a:rPr sz="1000" spc="10" dirty="0">
                <a:latin typeface="Calibri"/>
                <a:cs typeface="Calibri"/>
              </a:rPr>
              <a:t> </a:t>
            </a:r>
            <a:r>
              <a:rPr sz="1000" spc="-5" dirty="0">
                <a:latin typeface="Calibri"/>
                <a:cs typeface="Calibri"/>
              </a:rPr>
              <a:t>students.</a:t>
            </a:r>
            <a:endParaRPr sz="1000" dirty="0">
              <a:latin typeface="Calibri"/>
              <a:cs typeface="Calibri"/>
            </a:endParaRPr>
          </a:p>
          <a:p>
            <a:pPr marL="66675" marR="135890">
              <a:lnSpc>
                <a:spcPct val="101000"/>
              </a:lnSpc>
              <a:spcBef>
                <a:spcPts val="15"/>
              </a:spcBef>
            </a:pPr>
            <a:r>
              <a:rPr sz="1000" spc="-5" dirty="0">
                <a:latin typeface="Calibri"/>
                <a:cs typeface="Calibri"/>
              </a:rPr>
              <a:t>Access </a:t>
            </a:r>
            <a:r>
              <a:rPr sz="1000" dirty="0">
                <a:latin typeface="Calibri"/>
                <a:cs typeface="Calibri"/>
              </a:rPr>
              <a:t>Arrangements </a:t>
            </a:r>
            <a:r>
              <a:rPr sz="1000" spc="-5" dirty="0">
                <a:latin typeface="Calibri"/>
                <a:cs typeface="Calibri"/>
              </a:rPr>
              <a:t>that</a:t>
            </a:r>
            <a:r>
              <a:rPr sz="1000" spc="10" dirty="0">
                <a:latin typeface="Calibri"/>
                <a:cs typeface="Calibri"/>
              </a:rPr>
              <a:t> </a:t>
            </a:r>
            <a:r>
              <a:rPr sz="1000" dirty="0">
                <a:latin typeface="Calibri"/>
                <a:cs typeface="Calibri"/>
              </a:rPr>
              <a:t>require</a:t>
            </a:r>
            <a:r>
              <a:rPr sz="1000" spc="5" dirty="0">
                <a:latin typeface="Calibri"/>
                <a:cs typeface="Calibri"/>
              </a:rPr>
              <a:t> </a:t>
            </a:r>
            <a:r>
              <a:rPr sz="1000" spc="-5" dirty="0">
                <a:latin typeface="Calibri"/>
                <a:cs typeface="Calibri"/>
              </a:rPr>
              <a:t>students</a:t>
            </a:r>
            <a:r>
              <a:rPr sz="1000" spc="5" dirty="0">
                <a:latin typeface="Calibri"/>
                <a:cs typeface="Calibri"/>
              </a:rPr>
              <a:t> </a:t>
            </a:r>
            <a:r>
              <a:rPr sz="1000" spc="-5" dirty="0">
                <a:latin typeface="Calibri"/>
                <a:cs typeface="Calibri"/>
              </a:rPr>
              <a:t>to</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formally</a:t>
            </a:r>
            <a:r>
              <a:rPr sz="1000" spc="5" dirty="0">
                <a:latin typeface="Calibri"/>
                <a:cs typeface="Calibri"/>
              </a:rPr>
              <a:t> </a:t>
            </a:r>
            <a:r>
              <a:rPr sz="1000" spc="-5" dirty="0">
                <a:latin typeface="Calibri"/>
                <a:cs typeface="Calibri"/>
              </a:rPr>
              <a:t>assessed</a:t>
            </a:r>
            <a:r>
              <a:rPr sz="1000" spc="10" dirty="0">
                <a:latin typeface="Calibri"/>
                <a:cs typeface="Calibri"/>
              </a:rPr>
              <a:t> </a:t>
            </a:r>
            <a:r>
              <a:rPr sz="1000" dirty="0">
                <a:latin typeface="Calibri"/>
                <a:cs typeface="Calibri"/>
              </a:rPr>
              <a:t>by</a:t>
            </a:r>
            <a:r>
              <a:rPr sz="1000" spc="10" dirty="0">
                <a:latin typeface="Calibri"/>
                <a:cs typeface="Calibri"/>
              </a:rPr>
              <a:t> </a:t>
            </a:r>
            <a:r>
              <a:rPr sz="1000" spc="-5" dirty="0">
                <a:latin typeface="Calibri"/>
                <a:cs typeface="Calibri"/>
              </a:rPr>
              <a:t>a</a:t>
            </a:r>
            <a:r>
              <a:rPr sz="1000" spc="-40" dirty="0">
                <a:latin typeface="Calibri"/>
                <a:cs typeface="Calibri"/>
              </a:rPr>
              <a:t> </a:t>
            </a:r>
            <a:r>
              <a:rPr sz="1000" spc="-5" dirty="0">
                <a:latin typeface="Calibri"/>
                <a:cs typeface="Calibri"/>
              </a:rPr>
              <a:t>‘specialist</a:t>
            </a:r>
            <a:r>
              <a:rPr sz="1000" spc="5" dirty="0">
                <a:latin typeface="Calibri"/>
                <a:cs typeface="Calibri"/>
              </a:rPr>
              <a:t> </a:t>
            </a:r>
            <a:r>
              <a:rPr sz="1000" spc="-5" dirty="0">
                <a:latin typeface="Calibri"/>
                <a:cs typeface="Calibri"/>
              </a:rPr>
              <a:t>assessor’</a:t>
            </a:r>
            <a:r>
              <a:rPr sz="1000" spc="15" dirty="0">
                <a:latin typeface="Calibri"/>
                <a:cs typeface="Calibri"/>
              </a:rPr>
              <a:t> </a:t>
            </a:r>
            <a:r>
              <a:rPr sz="1000" spc="-5" dirty="0">
                <a:latin typeface="Calibri"/>
                <a:cs typeface="Calibri"/>
              </a:rPr>
              <a:t>before</a:t>
            </a:r>
            <a:r>
              <a:rPr sz="100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school</a:t>
            </a:r>
            <a:r>
              <a:rPr sz="1000" spc="5" dirty="0">
                <a:latin typeface="Calibri"/>
                <a:cs typeface="Calibri"/>
              </a:rPr>
              <a:t> </a:t>
            </a:r>
            <a:r>
              <a:rPr sz="1000" spc="-5" dirty="0">
                <a:latin typeface="Calibri"/>
                <a:cs typeface="Calibri"/>
              </a:rPr>
              <a:t>can</a:t>
            </a:r>
            <a:r>
              <a:rPr sz="1000" spc="10" dirty="0">
                <a:latin typeface="Calibri"/>
                <a:cs typeface="Calibri"/>
              </a:rPr>
              <a:t> </a:t>
            </a:r>
            <a:r>
              <a:rPr sz="1000" spc="-5" dirty="0">
                <a:latin typeface="Calibri"/>
                <a:cs typeface="Calibri"/>
              </a:rPr>
              <a:t>ap- </a:t>
            </a:r>
            <a:r>
              <a:rPr sz="1000" dirty="0">
                <a:latin typeface="Calibri"/>
                <a:cs typeface="Calibri"/>
              </a:rPr>
              <a:t> ply</a:t>
            </a:r>
            <a:r>
              <a:rPr sz="1000" spc="-5" dirty="0">
                <a:latin typeface="Calibri"/>
                <a:cs typeface="Calibri"/>
              </a:rPr>
              <a:t> for</a:t>
            </a:r>
            <a:r>
              <a:rPr sz="1000" dirty="0">
                <a:latin typeface="Calibri"/>
                <a:cs typeface="Calibri"/>
              </a:rPr>
              <a:t> </a:t>
            </a:r>
            <a:r>
              <a:rPr sz="1000" spc="-5" dirty="0">
                <a:latin typeface="Calibri"/>
                <a:cs typeface="Calibri"/>
              </a:rPr>
              <a:t>them:</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Extra</a:t>
            </a:r>
            <a:r>
              <a:rPr sz="1000" spc="5" dirty="0">
                <a:latin typeface="Calibri"/>
                <a:cs typeface="Calibri"/>
              </a:rPr>
              <a:t> </a:t>
            </a:r>
            <a:r>
              <a:rPr sz="1000" spc="-10" dirty="0">
                <a:latin typeface="Calibri"/>
                <a:cs typeface="Calibri"/>
              </a:rPr>
              <a:t>Time</a:t>
            </a:r>
            <a:r>
              <a:rPr sz="1000" spc="5" dirty="0">
                <a:latin typeface="Calibri"/>
                <a:cs typeface="Calibri"/>
              </a:rPr>
              <a:t> </a:t>
            </a:r>
            <a:r>
              <a:rPr sz="1000" spc="-5" dirty="0">
                <a:latin typeface="Calibri"/>
                <a:cs typeface="Calibri"/>
              </a:rPr>
              <a:t>(this</a:t>
            </a:r>
            <a:r>
              <a:rPr sz="100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generally</a:t>
            </a:r>
            <a:r>
              <a:rPr sz="1000" spc="15" dirty="0">
                <a:latin typeface="Calibri"/>
                <a:cs typeface="Calibri"/>
              </a:rPr>
              <a:t> </a:t>
            </a:r>
            <a:r>
              <a:rPr sz="1000" spc="5" dirty="0">
                <a:latin typeface="Calibri"/>
                <a:cs typeface="Calibri"/>
              </a:rPr>
              <a:t>up</a:t>
            </a:r>
            <a:r>
              <a:rPr sz="1000" spc="1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25%</a:t>
            </a:r>
            <a:r>
              <a:rPr sz="1000" spc="5" dirty="0">
                <a:latin typeface="Calibri"/>
                <a:cs typeface="Calibri"/>
              </a:rPr>
              <a:t> </a:t>
            </a:r>
            <a:r>
              <a:rPr sz="1000" spc="-5" dirty="0">
                <a:latin typeface="Calibri"/>
                <a:cs typeface="Calibri"/>
              </a:rPr>
              <a:t>extra</a:t>
            </a:r>
            <a:r>
              <a:rPr sz="1000" spc="5" dirty="0">
                <a:latin typeface="Calibri"/>
                <a:cs typeface="Calibri"/>
              </a:rPr>
              <a:t> </a:t>
            </a:r>
            <a:r>
              <a:rPr sz="1000" spc="-5" dirty="0">
                <a:latin typeface="Calibri"/>
                <a:cs typeface="Calibri"/>
              </a:rPr>
              <a:t>time</a:t>
            </a:r>
            <a:r>
              <a:rPr sz="1000" spc="5" dirty="0">
                <a:latin typeface="Calibri"/>
                <a:cs typeface="Calibri"/>
              </a:rPr>
              <a:t> </a:t>
            </a:r>
            <a:r>
              <a:rPr sz="1000" spc="-5" dirty="0">
                <a:latin typeface="Calibri"/>
                <a:cs typeface="Calibri"/>
              </a:rPr>
              <a:t>for</a:t>
            </a:r>
            <a:r>
              <a:rPr sz="1000" spc="25" dirty="0">
                <a:latin typeface="Calibri"/>
                <a:cs typeface="Calibri"/>
              </a:rPr>
              <a:t> </a:t>
            </a:r>
            <a:r>
              <a:rPr sz="1000" spc="-5" dirty="0">
                <a:latin typeface="Calibri"/>
                <a:cs typeface="Calibri"/>
              </a:rPr>
              <a:t>each</a:t>
            </a:r>
            <a:r>
              <a:rPr sz="1000" spc="15" dirty="0">
                <a:latin typeface="Calibri"/>
                <a:cs typeface="Calibri"/>
              </a:rPr>
              <a:t> </a:t>
            </a:r>
            <a:r>
              <a:rPr sz="1000" spc="-5" dirty="0">
                <a:latin typeface="Calibri"/>
                <a:cs typeface="Calibri"/>
              </a:rPr>
              <a:t>paper</a:t>
            </a:r>
            <a:r>
              <a:rPr sz="1000" spc="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course</a:t>
            </a:r>
            <a:r>
              <a:rPr sz="1000" spc="5" dirty="0">
                <a:latin typeface="Calibri"/>
                <a:cs typeface="Calibri"/>
              </a:rPr>
              <a:t> </a:t>
            </a:r>
            <a:r>
              <a:rPr sz="1000" spc="-5" dirty="0">
                <a:latin typeface="Calibri"/>
                <a:cs typeface="Calibri"/>
              </a:rPr>
              <a:t>work</a:t>
            </a:r>
            <a:r>
              <a:rPr sz="1000" spc="10"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controlled</a:t>
            </a:r>
            <a:r>
              <a:rPr sz="1000" spc="5" dirty="0">
                <a:latin typeface="Calibri"/>
                <a:cs typeface="Calibri"/>
              </a:rPr>
              <a:t> </a:t>
            </a:r>
            <a:r>
              <a:rPr sz="1000" spc="-5" dirty="0">
                <a:latin typeface="Calibri"/>
                <a:cs typeface="Calibri"/>
              </a:rPr>
              <a:t>assessments)</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40" dirty="0">
                <a:latin typeface="Calibri"/>
                <a:cs typeface="Calibri"/>
              </a:rPr>
              <a:t> </a:t>
            </a:r>
            <a:r>
              <a:rPr sz="1000" spc="-5" dirty="0">
                <a:latin typeface="Calibri"/>
                <a:cs typeface="Calibri"/>
              </a:rPr>
              <a:t>reader</a:t>
            </a:r>
            <a:endParaRPr sz="1000" dirty="0">
              <a:latin typeface="Calibri"/>
              <a:cs typeface="Calibri"/>
            </a:endParaRPr>
          </a:p>
          <a:p>
            <a:pPr marL="426720" indent="-360680">
              <a:lnSpc>
                <a:spcPct val="100000"/>
              </a:lnSpc>
              <a:spcBef>
                <a:spcPts val="45"/>
              </a:spcBef>
              <a:buFont typeface="Symbol"/>
              <a:buChar char=""/>
              <a:tabLst>
                <a:tab pos="426720" algn="l"/>
                <a:tab pos="427355" algn="l"/>
              </a:tabLst>
            </a:pPr>
            <a:r>
              <a:rPr sz="1000" spc="-5" dirty="0">
                <a:latin typeface="Calibri"/>
                <a:cs typeface="Calibri"/>
              </a:rPr>
              <a:t>Use</a:t>
            </a:r>
            <a:r>
              <a:rPr sz="1000" spc="-15" dirty="0">
                <a:latin typeface="Calibri"/>
                <a:cs typeface="Calibri"/>
              </a:rPr>
              <a:t> </a:t>
            </a:r>
            <a:r>
              <a:rPr sz="1000" spc="-5" dirty="0">
                <a:latin typeface="Calibri"/>
                <a:cs typeface="Calibri"/>
              </a:rPr>
              <a:t>of</a:t>
            </a:r>
            <a:r>
              <a:rPr sz="1000" spc="-2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word processor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45" dirty="0">
                <a:latin typeface="Calibri"/>
                <a:cs typeface="Calibri"/>
              </a:rPr>
              <a:t> </a:t>
            </a:r>
            <a:r>
              <a:rPr sz="1000" spc="-5" dirty="0">
                <a:latin typeface="Calibri"/>
                <a:cs typeface="Calibri"/>
              </a:rPr>
              <a:t>Scribe</a:t>
            </a:r>
            <a:endParaRPr sz="1000" dirty="0">
              <a:latin typeface="Calibri"/>
              <a:cs typeface="Calibri"/>
            </a:endParaRPr>
          </a:p>
          <a:p>
            <a:pPr marL="66675" marR="269875">
              <a:lnSpc>
                <a:spcPct val="101000"/>
              </a:lnSpc>
              <a:spcBef>
                <a:spcPts val="15"/>
              </a:spcBef>
            </a:pPr>
            <a:r>
              <a:rPr sz="1000" spc="-5" dirty="0">
                <a:latin typeface="Calibri"/>
                <a:cs typeface="Calibri"/>
              </a:rPr>
              <a:t>Access </a:t>
            </a:r>
            <a:r>
              <a:rPr sz="1000" dirty="0">
                <a:latin typeface="Calibri"/>
                <a:cs typeface="Calibri"/>
              </a:rPr>
              <a:t>Arrangements </a:t>
            </a:r>
            <a:r>
              <a:rPr sz="1000" spc="-5" dirty="0">
                <a:latin typeface="Calibri"/>
                <a:cs typeface="Calibri"/>
              </a:rPr>
              <a:t>that</a:t>
            </a:r>
            <a:r>
              <a:rPr sz="1000" spc="5" dirty="0">
                <a:latin typeface="Calibri"/>
                <a:cs typeface="Calibri"/>
              </a:rPr>
              <a:t> </a:t>
            </a:r>
            <a:r>
              <a:rPr sz="1000" spc="-5" dirty="0">
                <a:latin typeface="Calibri"/>
                <a:cs typeface="Calibri"/>
              </a:rPr>
              <a:t>can</a:t>
            </a:r>
            <a:r>
              <a:rPr sz="1000" spc="10" dirty="0">
                <a:latin typeface="Calibri"/>
                <a:cs typeface="Calibri"/>
              </a:rPr>
              <a:t> </a:t>
            </a:r>
            <a:r>
              <a:rPr sz="1000" dirty="0">
                <a:latin typeface="Calibri"/>
                <a:cs typeface="Calibri"/>
              </a:rPr>
              <a:t>be </a:t>
            </a:r>
            <a:r>
              <a:rPr sz="1000" spc="-5" dirty="0">
                <a:latin typeface="Calibri"/>
                <a:cs typeface="Calibri"/>
              </a:rPr>
              <a:t>given</a:t>
            </a:r>
            <a:r>
              <a:rPr sz="1000" spc="10" dirty="0">
                <a:latin typeface="Calibri"/>
                <a:cs typeface="Calibri"/>
              </a:rPr>
              <a:t> </a:t>
            </a:r>
            <a:r>
              <a:rPr sz="1000" dirty="0">
                <a:latin typeface="Calibri"/>
                <a:cs typeface="Calibri"/>
              </a:rPr>
              <a:t>by</a:t>
            </a:r>
            <a:r>
              <a:rPr sz="1000" spc="1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school</a:t>
            </a:r>
            <a:r>
              <a:rPr sz="1000" spc="5" dirty="0">
                <a:latin typeface="Calibri"/>
                <a:cs typeface="Calibri"/>
              </a:rPr>
              <a:t> </a:t>
            </a:r>
            <a:r>
              <a:rPr sz="1000" dirty="0">
                <a:latin typeface="Calibri"/>
                <a:cs typeface="Calibri"/>
              </a:rPr>
              <a:t>or</a:t>
            </a:r>
            <a:r>
              <a:rPr sz="1000" spc="5" dirty="0">
                <a:latin typeface="Calibri"/>
                <a:cs typeface="Calibri"/>
              </a:rPr>
              <a:t> </a:t>
            </a:r>
            <a:r>
              <a:rPr sz="1000" dirty="0">
                <a:latin typeface="Calibri"/>
                <a:cs typeface="Calibri"/>
              </a:rPr>
              <a:t>college </a:t>
            </a:r>
            <a:r>
              <a:rPr sz="1000" spc="-5" dirty="0">
                <a:latin typeface="Calibri"/>
                <a:cs typeface="Calibri"/>
              </a:rPr>
              <a:t>without</a:t>
            </a:r>
            <a:r>
              <a:rPr sz="1000" spc="5" dirty="0">
                <a:latin typeface="Calibri"/>
                <a:cs typeface="Calibri"/>
              </a:rPr>
              <a:t> </a:t>
            </a:r>
            <a:r>
              <a:rPr sz="1000" spc="-5" dirty="0">
                <a:latin typeface="Calibri"/>
                <a:cs typeface="Calibri"/>
              </a:rPr>
              <a:t>formal</a:t>
            </a:r>
            <a:r>
              <a:rPr sz="1000" spc="5" dirty="0">
                <a:latin typeface="Calibri"/>
                <a:cs typeface="Calibri"/>
              </a:rPr>
              <a:t> </a:t>
            </a:r>
            <a:r>
              <a:rPr sz="1000" spc="-5" dirty="0">
                <a:latin typeface="Calibri"/>
                <a:cs typeface="Calibri"/>
              </a:rPr>
              <a:t>assessments</a:t>
            </a:r>
            <a:r>
              <a:rPr sz="1000" spc="15" dirty="0">
                <a:latin typeface="Calibri"/>
                <a:cs typeface="Calibri"/>
              </a:rPr>
              <a:t> </a:t>
            </a:r>
            <a:r>
              <a:rPr sz="1000" dirty="0">
                <a:latin typeface="Calibri"/>
                <a:cs typeface="Calibri"/>
              </a:rPr>
              <a:t>and</a:t>
            </a:r>
            <a:r>
              <a:rPr sz="1000" spc="10" dirty="0">
                <a:latin typeface="Calibri"/>
                <a:cs typeface="Calibri"/>
              </a:rPr>
              <a:t> </a:t>
            </a:r>
            <a:r>
              <a:rPr sz="1000" dirty="0">
                <a:latin typeface="Calibri"/>
                <a:cs typeface="Calibri"/>
              </a:rPr>
              <a:t>do</a:t>
            </a:r>
            <a:r>
              <a:rPr sz="1000" spc="5"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need</a:t>
            </a:r>
            <a:r>
              <a:rPr sz="1000" spc="10" dirty="0">
                <a:latin typeface="Calibri"/>
                <a:cs typeface="Calibri"/>
              </a:rPr>
              <a:t> </a:t>
            </a:r>
            <a:r>
              <a:rPr sz="1000" spc="-5" dirty="0">
                <a:latin typeface="Calibri"/>
                <a:cs typeface="Calibri"/>
              </a:rPr>
              <a:t>to</a:t>
            </a:r>
            <a:r>
              <a:rPr sz="1000" spc="5" dirty="0">
                <a:latin typeface="Calibri"/>
                <a:cs typeface="Calibri"/>
              </a:rPr>
              <a:t> </a:t>
            </a:r>
            <a:r>
              <a:rPr sz="1000" dirty="0">
                <a:latin typeface="Calibri"/>
                <a:cs typeface="Calibri"/>
              </a:rPr>
              <a:t>be </a:t>
            </a:r>
            <a:r>
              <a:rPr sz="1000" spc="-210" dirty="0">
                <a:latin typeface="Calibri"/>
                <a:cs typeface="Calibri"/>
              </a:rPr>
              <a:t> </a:t>
            </a:r>
            <a:r>
              <a:rPr sz="1000" spc="-5" dirty="0">
                <a:latin typeface="Calibri"/>
                <a:cs typeface="Calibri"/>
              </a:rPr>
              <a:t>applied</a:t>
            </a:r>
            <a:r>
              <a:rPr sz="1000" dirty="0">
                <a:latin typeface="Calibri"/>
                <a:cs typeface="Calibri"/>
              </a:rPr>
              <a:t> </a:t>
            </a:r>
            <a:r>
              <a:rPr sz="1000" spc="-5" dirty="0">
                <a:latin typeface="Calibri"/>
                <a:cs typeface="Calibri"/>
              </a:rPr>
              <a:t>for: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A</a:t>
            </a:r>
            <a:r>
              <a:rPr sz="1000" spc="-35" dirty="0">
                <a:latin typeface="Calibri"/>
                <a:cs typeface="Calibri"/>
              </a:rPr>
              <a:t> </a:t>
            </a:r>
            <a:r>
              <a:rPr sz="1000" spc="-5" dirty="0">
                <a:latin typeface="Calibri"/>
                <a:cs typeface="Calibri"/>
              </a:rPr>
              <a:t>prompter</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Supervised</a:t>
            </a:r>
            <a:r>
              <a:rPr sz="1000" spc="-20" dirty="0">
                <a:latin typeface="Calibri"/>
                <a:cs typeface="Calibri"/>
              </a:rPr>
              <a:t> </a:t>
            </a:r>
            <a:r>
              <a:rPr sz="1000" spc="-5" dirty="0">
                <a:latin typeface="Calibri"/>
                <a:cs typeface="Calibri"/>
              </a:rPr>
              <a:t>rest</a:t>
            </a:r>
            <a:r>
              <a:rPr sz="1000" spc="-20" dirty="0">
                <a:latin typeface="Calibri"/>
                <a:cs typeface="Calibri"/>
              </a:rPr>
              <a:t> </a:t>
            </a:r>
            <a:r>
              <a:rPr sz="1000" spc="-5" dirty="0">
                <a:latin typeface="Calibri"/>
                <a:cs typeface="Calibri"/>
              </a:rPr>
              <a:t>breaks</a:t>
            </a:r>
            <a:endParaRPr sz="1000" dirty="0">
              <a:latin typeface="Calibri"/>
              <a:cs typeface="Calibri"/>
            </a:endParaRPr>
          </a:p>
          <a:p>
            <a:pPr marL="426720" indent="-360680">
              <a:lnSpc>
                <a:spcPct val="100000"/>
              </a:lnSpc>
              <a:spcBef>
                <a:spcPts val="50"/>
              </a:spcBef>
              <a:buFont typeface="Symbol"/>
              <a:buChar char=""/>
              <a:tabLst>
                <a:tab pos="426720" algn="l"/>
                <a:tab pos="427355" algn="l"/>
              </a:tabLst>
            </a:pPr>
            <a:r>
              <a:rPr sz="1000" spc="-5" dirty="0">
                <a:latin typeface="Calibri"/>
                <a:cs typeface="Calibri"/>
              </a:rPr>
              <a:t>Coloured</a:t>
            </a:r>
            <a:r>
              <a:rPr sz="1000" spc="-30" dirty="0">
                <a:latin typeface="Calibri"/>
                <a:cs typeface="Calibri"/>
              </a:rPr>
              <a:t> </a:t>
            </a:r>
            <a:r>
              <a:rPr sz="1000" spc="-5" dirty="0">
                <a:latin typeface="Calibri"/>
                <a:cs typeface="Calibri"/>
              </a:rPr>
              <a:t>overlays</a:t>
            </a:r>
            <a:endParaRPr sz="1000" dirty="0">
              <a:latin typeface="Calibri"/>
              <a:cs typeface="Calibri"/>
            </a:endParaRPr>
          </a:p>
          <a:p>
            <a:pPr marL="426720" indent="-360680">
              <a:lnSpc>
                <a:spcPct val="100000"/>
              </a:lnSpc>
              <a:spcBef>
                <a:spcPts val="60"/>
              </a:spcBef>
              <a:buFont typeface="Symbol"/>
              <a:buChar char=""/>
              <a:tabLst>
                <a:tab pos="426720" algn="l"/>
                <a:tab pos="427355" algn="l"/>
              </a:tabLst>
            </a:pPr>
            <a:r>
              <a:rPr sz="1000" spc="-5" dirty="0">
                <a:latin typeface="Calibri"/>
                <a:cs typeface="Calibri"/>
              </a:rPr>
              <a:t>Coloured/enlarged</a:t>
            </a:r>
            <a:r>
              <a:rPr sz="1000" spc="-20" dirty="0">
                <a:latin typeface="Calibri"/>
                <a:cs typeface="Calibri"/>
              </a:rPr>
              <a:t> </a:t>
            </a:r>
            <a:r>
              <a:rPr sz="1000" spc="-5" dirty="0">
                <a:latin typeface="Calibri"/>
                <a:cs typeface="Calibri"/>
              </a:rPr>
              <a:t>papers</a:t>
            </a:r>
            <a:endParaRPr sz="1000" dirty="0">
              <a:latin typeface="Calibri"/>
              <a:cs typeface="Calibri"/>
            </a:endParaRPr>
          </a:p>
          <a:p>
            <a:pPr marL="426720" marR="227329" indent="-360045" algn="just">
              <a:lnSpc>
                <a:spcPct val="101499"/>
              </a:lnSpc>
              <a:spcBef>
                <a:spcPts val="40"/>
              </a:spcBef>
              <a:buFont typeface="Symbol"/>
              <a:buChar char=""/>
              <a:tabLst>
                <a:tab pos="427355" algn="l"/>
              </a:tabLst>
            </a:pPr>
            <a:r>
              <a:rPr sz="1000" spc="-5" dirty="0">
                <a:latin typeface="Calibri"/>
                <a:cs typeface="Calibri"/>
              </a:rPr>
              <a:t>Read Aloud (some students find that reading aloud helps them </a:t>
            </a:r>
            <a:r>
              <a:rPr sz="1000" spc="-5" dirty="0">
                <a:latin typeface="Tahoma"/>
                <a:cs typeface="Tahoma"/>
              </a:rPr>
              <a:t>u</a:t>
            </a:r>
            <a:r>
              <a:rPr sz="1000" spc="-5" dirty="0">
                <a:latin typeface="Calibri"/>
                <a:cs typeface="Calibri"/>
              </a:rPr>
              <a:t>nderstand what they have read. Obviously </a:t>
            </a:r>
            <a:r>
              <a:rPr sz="1000" dirty="0">
                <a:latin typeface="Calibri"/>
                <a:cs typeface="Calibri"/>
              </a:rPr>
              <a:t> </a:t>
            </a:r>
            <a:r>
              <a:rPr sz="1000" spc="-5" dirty="0">
                <a:latin typeface="Calibri"/>
                <a:cs typeface="Calibri"/>
              </a:rPr>
              <a:t>this would </a:t>
            </a:r>
            <a:r>
              <a:rPr sz="1000" dirty="0">
                <a:latin typeface="Calibri"/>
                <a:cs typeface="Calibri"/>
              </a:rPr>
              <a:t>be </a:t>
            </a:r>
            <a:r>
              <a:rPr sz="1000" spc="-5" dirty="0">
                <a:latin typeface="Calibri"/>
                <a:cs typeface="Calibri"/>
              </a:rPr>
              <a:t>a distraction for others so they can sit their </a:t>
            </a:r>
            <a:r>
              <a:rPr sz="1000" dirty="0">
                <a:latin typeface="Calibri"/>
                <a:cs typeface="Calibri"/>
              </a:rPr>
              <a:t>exams </a:t>
            </a:r>
            <a:r>
              <a:rPr sz="1000" spc="-5" dirty="0">
                <a:latin typeface="Calibri"/>
                <a:cs typeface="Calibri"/>
              </a:rPr>
              <a:t>in a separate room with an invigilator pre- </a:t>
            </a:r>
            <a:r>
              <a:rPr sz="1000" dirty="0">
                <a:latin typeface="Calibri"/>
                <a:cs typeface="Calibri"/>
              </a:rPr>
              <a:t> </a:t>
            </a:r>
            <a:r>
              <a:rPr sz="1000" spc="-5" dirty="0">
                <a:latin typeface="Calibri"/>
                <a:cs typeface="Calibri"/>
              </a:rPr>
              <a:t>sent)</a:t>
            </a:r>
            <a:endParaRPr sz="1000" dirty="0">
              <a:latin typeface="Calibri"/>
              <a:cs typeface="Calibri"/>
            </a:endParaRPr>
          </a:p>
        </p:txBody>
      </p:sp>
      <p:sp>
        <p:nvSpPr>
          <p:cNvPr id="15" name="object 15"/>
          <p:cNvSpPr/>
          <p:nvPr/>
        </p:nvSpPr>
        <p:spPr>
          <a:xfrm>
            <a:off x="669353" y="6925690"/>
            <a:ext cx="6166485" cy="1868805"/>
          </a:xfrm>
          <a:custGeom>
            <a:avLst/>
            <a:gdLst/>
            <a:ahLst/>
            <a:cxnLst/>
            <a:rect l="l" t="t" r="r" b="b"/>
            <a:pathLst>
              <a:path w="6166484" h="1868804">
                <a:moveTo>
                  <a:pt x="6166358" y="0"/>
                </a:moveTo>
                <a:lnTo>
                  <a:pt x="0" y="0"/>
                </a:lnTo>
                <a:lnTo>
                  <a:pt x="0" y="1868297"/>
                </a:lnTo>
                <a:lnTo>
                  <a:pt x="6166358" y="1868297"/>
                </a:lnTo>
                <a:lnTo>
                  <a:pt x="6166358" y="0"/>
                </a:lnTo>
                <a:close/>
              </a:path>
            </a:pathLst>
          </a:custGeom>
          <a:solidFill>
            <a:srgbClr val="FFFFFF"/>
          </a:solidFill>
        </p:spPr>
        <p:txBody>
          <a:bodyPr wrap="square" lIns="0" tIns="0" rIns="0" bIns="0" rtlCol="0"/>
          <a:lstStyle/>
          <a:p>
            <a:endParaRPr/>
          </a:p>
        </p:txBody>
      </p:sp>
      <p:sp>
        <p:nvSpPr>
          <p:cNvPr id="16" name="object 16"/>
          <p:cNvSpPr txBox="1"/>
          <p:nvPr/>
        </p:nvSpPr>
        <p:spPr>
          <a:xfrm>
            <a:off x="669353" y="6925690"/>
            <a:ext cx="6166485" cy="1868805"/>
          </a:xfrm>
          <a:prstGeom prst="rect">
            <a:avLst/>
          </a:prstGeom>
          <a:ln w="63500">
            <a:solidFill>
              <a:srgbClr val="CCCCCC"/>
            </a:solidFill>
          </a:ln>
        </p:spPr>
        <p:txBody>
          <a:bodyPr vert="horz" wrap="square" lIns="0" tIns="3175" rIns="0" bIns="0" rtlCol="0">
            <a:spAutoFit/>
          </a:bodyPr>
          <a:lstStyle/>
          <a:p>
            <a:pPr>
              <a:lnSpc>
                <a:spcPct val="100000"/>
              </a:lnSpc>
              <a:spcBef>
                <a:spcPts val="25"/>
              </a:spcBef>
            </a:pPr>
            <a:endParaRPr sz="1100">
              <a:latin typeface="Times New Roman"/>
              <a:cs typeface="Times New Roman"/>
            </a:endParaRPr>
          </a:p>
          <a:p>
            <a:pPr marL="67945" algn="just">
              <a:lnSpc>
                <a:spcPct val="100000"/>
              </a:lnSpc>
              <a:spcBef>
                <a:spcPts val="5"/>
              </a:spcBef>
            </a:pPr>
            <a:r>
              <a:rPr sz="1000" b="1" spc="-5" dirty="0">
                <a:solidFill>
                  <a:srgbClr val="0A5AB1"/>
                </a:solidFill>
                <a:latin typeface="Calibri"/>
                <a:cs typeface="Calibri"/>
              </a:rPr>
              <a:t>How</a:t>
            </a:r>
            <a:r>
              <a:rPr sz="1000" b="1" spc="5" dirty="0">
                <a:solidFill>
                  <a:srgbClr val="0A5AB1"/>
                </a:solidFill>
                <a:latin typeface="Calibri"/>
                <a:cs typeface="Calibri"/>
              </a:rPr>
              <a:t> </a:t>
            </a:r>
            <a:r>
              <a:rPr sz="1000" b="1" spc="-5" dirty="0">
                <a:solidFill>
                  <a:srgbClr val="0A5AB1"/>
                </a:solidFill>
                <a:latin typeface="Calibri"/>
                <a:cs typeface="Calibri"/>
              </a:rPr>
              <a:t>is</a:t>
            </a:r>
            <a:r>
              <a:rPr sz="1000" b="1" dirty="0">
                <a:solidFill>
                  <a:srgbClr val="0A5AB1"/>
                </a:solidFill>
                <a:latin typeface="Calibri"/>
                <a:cs typeface="Calibri"/>
              </a:rPr>
              <a:t> </a:t>
            </a:r>
            <a:r>
              <a:rPr sz="1000" b="1" spc="-5" dirty="0">
                <a:solidFill>
                  <a:srgbClr val="0A5AB1"/>
                </a:solidFill>
                <a:latin typeface="Calibri"/>
                <a:cs typeface="Calibri"/>
              </a:rPr>
              <a:t>a</a:t>
            </a:r>
            <a:r>
              <a:rPr sz="1000" b="1" spc="5" dirty="0">
                <a:solidFill>
                  <a:srgbClr val="0A5AB1"/>
                </a:solidFill>
                <a:latin typeface="Calibri"/>
                <a:cs typeface="Calibri"/>
              </a:rPr>
              <a:t> </a:t>
            </a:r>
            <a:r>
              <a:rPr sz="1000" b="1" dirty="0">
                <a:solidFill>
                  <a:srgbClr val="0A5AB1"/>
                </a:solidFill>
                <a:latin typeface="Calibri"/>
                <a:cs typeface="Calibri"/>
              </a:rPr>
              <a:t>student</a:t>
            </a:r>
            <a:r>
              <a:rPr sz="1000" b="1" spc="5" dirty="0">
                <a:solidFill>
                  <a:srgbClr val="0A5AB1"/>
                </a:solidFill>
                <a:latin typeface="Calibri"/>
                <a:cs typeface="Calibri"/>
              </a:rPr>
              <a:t> </a:t>
            </a:r>
            <a:r>
              <a:rPr sz="1000" b="1" spc="-5" dirty="0">
                <a:solidFill>
                  <a:srgbClr val="0A5AB1"/>
                </a:solidFill>
                <a:latin typeface="Calibri"/>
                <a:cs typeface="Calibri"/>
              </a:rPr>
              <a:t>identified</a:t>
            </a:r>
            <a:r>
              <a:rPr sz="1000" b="1" spc="10" dirty="0">
                <a:solidFill>
                  <a:srgbClr val="0A5AB1"/>
                </a:solidFill>
                <a:latin typeface="Calibri"/>
                <a:cs typeface="Calibri"/>
              </a:rPr>
              <a:t> </a:t>
            </a:r>
            <a:r>
              <a:rPr sz="1000" b="1" spc="-10" dirty="0">
                <a:solidFill>
                  <a:srgbClr val="0A5AB1"/>
                </a:solidFill>
                <a:latin typeface="Calibri"/>
                <a:cs typeface="Calibri"/>
              </a:rPr>
              <a:t>as</a:t>
            </a:r>
            <a:r>
              <a:rPr sz="1000" b="1" spc="5" dirty="0">
                <a:solidFill>
                  <a:srgbClr val="0A5AB1"/>
                </a:solidFill>
                <a:latin typeface="Calibri"/>
                <a:cs typeface="Calibri"/>
              </a:rPr>
              <a:t> </a:t>
            </a:r>
            <a:r>
              <a:rPr sz="1000" b="1" spc="-5" dirty="0">
                <a:solidFill>
                  <a:srgbClr val="0A5AB1"/>
                </a:solidFill>
                <a:latin typeface="Calibri"/>
                <a:cs typeface="Calibri"/>
              </a:rPr>
              <a:t>needing</a:t>
            </a:r>
            <a:r>
              <a:rPr sz="1000" b="1"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Arrangements?</a:t>
            </a:r>
            <a:endParaRPr sz="1000">
              <a:latin typeface="Calibri"/>
              <a:cs typeface="Calibri"/>
            </a:endParaRPr>
          </a:p>
          <a:p>
            <a:pPr marL="67945" marR="135890" algn="just">
              <a:lnSpc>
                <a:spcPct val="101000"/>
              </a:lnSpc>
            </a:pPr>
            <a:r>
              <a:rPr sz="1000" spc="-5" dirty="0">
                <a:latin typeface="Calibri"/>
                <a:cs typeface="Calibri"/>
              </a:rPr>
              <a:t>Students are </a:t>
            </a:r>
            <a:r>
              <a:rPr sz="1000" dirty="0">
                <a:latin typeface="Calibri"/>
                <a:cs typeface="Calibri"/>
              </a:rPr>
              <a:t>generally </a:t>
            </a:r>
            <a:r>
              <a:rPr sz="1000" spc="-5" dirty="0">
                <a:latin typeface="Calibri"/>
                <a:cs typeface="Calibri"/>
              </a:rPr>
              <a:t>identified </a:t>
            </a:r>
            <a:r>
              <a:rPr sz="1000" dirty="0">
                <a:latin typeface="Calibri"/>
                <a:cs typeface="Calibri"/>
              </a:rPr>
              <a:t>by </a:t>
            </a:r>
            <a:r>
              <a:rPr sz="1000" spc="-5" dirty="0">
                <a:latin typeface="Calibri"/>
                <a:cs typeface="Calibri"/>
              </a:rPr>
              <a:t>teachers, parents </a:t>
            </a:r>
            <a:r>
              <a:rPr sz="1000" dirty="0">
                <a:latin typeface="Calibri"/>
                <a:cs typeface="Calibri"/>
              </a:rPr>
              <a:t>or student concerns on </a:t>
            </a:r>
            <a:r>
              <a:rPr sz="1000" spc="-5" dirty="0">
                <a:latin typeface="Calibri"/>
                <a:cs typeface="Calibri"/>
              </a:rPr>
              <a:t>potential difficulties in exams. Then it </a:t>
            </a:r>
            <a:r>
              <a:rPr sz="1000" dirty="0">
                <a:latin typeface="Calibri"/>
                <a:cs typeface="Calibri"/>
              </a:rPr>
              <a:t> </a:t>
            </a:r>
            <a:r>
              <a:rPr sz="1000" spc="-5" dirty="0">
                <a:latin typeface="Calibri"/>
                <a:cs typeface="Calibri"/>
              </a:rPr>
              <a:t>is determined</a:t>
            </a:r>
            <a:r>
              <a:rPr sz="1000" spc="5" dirty="0">
                <a:latin typeface="Calibri"/>
                <a:cs typeface="Calibri"/>
              </a:rPr>
              <a:t> </a:t>
            </a:r>
            <a:r>
              <a:rPr sz="1000" spc="-5" dirty="0">
                <a:latin typeface="Calibri"/>
                <a:cs typeface="Calibri"/>
              </a:rPr>
              <a:t>what</a:t>
            </a:r>
            <a:r>
              <a:rPr sz="1000" spc="5" dirty="0">
                <a:latin typeface="Calibri"/>
                <a:cs typeface="Calibri"/>
              </a:rPr>
              <a:t> </a:t>
            </a:r>
            <a:r>
              <a:rPr sz="1000" spc="-5" dirty="0">
                <a:latin typeface="Calibri"/>
                <a:cs typeface="Calibri"/>
              </a:rPr>
              <a:t>would</a:t>
            </a:r>
            <a:r>
              <a:rPr sz="1000" spc="10" dirty="0">
                <a:latin typeface="Calibri"/>
                <a:cs typeface="Calibri"/>
              </a:rPr>
              <a:t> </a:t>
            </a:r>
            <a:r>
              <a:rPr sz="1000" dirty="0">
                <a:latin typeface="Calibri"/>
                <a:cs typeface="Calibri"/>
              </a:rPr>
              <a:t>be</a:t>
            </a:r>
            <a:r>
              <a:rPr sz="1000" spc="1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most</a:t>
            </a:r>
            <a:r>
              <a:rPr sz="1000" spc="10" dirty="0">
                <a:latin typeface="Calibri"/>
                <a:cs typeface="Calibri"/>
              </a:rPr>
              <a:t> </a:t>
            </a:r>
            <a:r>
              <a:rPr sz="1000" dirty="0">
                <a:latin typeface="Calibri"/>
                <a:cs typeface="Calibri"/>
              </a:rPr>
              <a:t>appropriate</a:t>
            </a:r>
            <a:r>
              <a:rPr sz="1000" spc="5" dirty="0">
                <a:latin typeface="Calibri"/>
                <a:cs typeface="Calibri"/>
              </a:rPr>
              <a:t> </a:t>
            </a:r>
            <a:r>
              <a:rPr sz="1000" spc="-5" dirty="0">
                <a:latin typeface="Calibri"/>
                <a:cs typeface="Calibri"/>
              </a:rPr>
              <a:t>arrangement.</a:t>
            </a:r>
            <a:r>
              <a:rPr sz="1000" spc="5" dirty="0">
                <a:latin typeface="Calibri"/>
                <a:cs typeface="Calibri"/>
              </a:rPr>
              <a:t> </a:t>
            </a:r>
            <a:r>
              <a:rPr sz="1000" spc="-5" dirty="0">
                <a:latin typeface="Calibri"/>
                <a:cs typeface="Calibri"/>
              </a:rPr>
              <a:t>As </a:t>
            </a:r>
            <a:r>
              <a:rPr sz="1000" dirty="0">
                <a:latin typeface="Calibri"/>
                <a:cs typeface="Calibri"/>
              </a:rPr>
              <a:t>already</a:t>
            </a:r>
            <a:r>
              <a:rPr sz="1000" spc="15" dirty="0">
                <a:latin typeface="Calibri"/>
                <a:cs typeface="Calibri"/>
              </a:rPr>
              <a:t> </a:t>
            </a:r>
            <a:r>
              <a:rPr sz="1000" spc="-5" dirty="0">
                <a:latin typeface="Calibri"/>
                <a:cs typeface="Calibri"/>
              </a:rPr>
              <a:t>shown</a:t>
            </a:r>
            <a:r>
              <a:rPr sz="1000" spc="5" dirty="0">
                <a:latin typeface="Calibri"/>
                <a:cs typeface="Calibri"/>
              </a:rPr>
              <a:t> </a:t>
            </a:r>
            <a:r>
              <a:rPr sz="1000" spc="-5" dirty="0">
                <a:latin typeface="Calibri"/>
                <a:cs typeface="Calibri"/>
              </a:rPr>
              <a:t>some</a:t>
            </a:r>
            <a:r>
              <a:rPr sz="1000" spc="10" dirty="0">
                <a:latin typeface="Calibri"/>
                <a:cs typeface="Calibri"/>
              </a:rPr>
              <a:t> </a:t>
            </a:r>
            <a:r>
              <a:rPr sz="1000" dirty="0">
                <a:latin typeface="Calibri"/>
                <a:cs typeface="Calibri"/>
              </a:rPr>
              <a:t>of </a:t>
            </a:r>
            <a:r>
              <a:rPr sz="1000" spc="-5" dirty="0">
                <a:latin typeface="Calibri"/>
                <a:cs typeface="Calibri"/>
              </a:rPr>
              <a:t>these</a:t>
            </a:r>
            <a:r>
              <a:rPr sz="1000" dirty="0">
                <a:latin typeface="Calibri"/>
                <a:cs typeface="Calibri"/>
              </a:rPr>
              <a:t> arrangements</a:t>
            </a:r>
            <a:endParaRPr sz="1000">
              <a:latin typeface="Calibri"/>
              <a:cs typeface="Calibri"/>
            </a:endParaRPr>
          </a:p>
          <a:p>
            <a:pPr marL="67945" marR="243204" algn="just">
              <a:lnSpc>
                <a:spcPct val="102000"/>
              </a:lnSpc>
            </a:pPr>
            <a:r>
              <a:rPr sz="1000" spc="-5" dirty="0">
                <a:latin typeface="Calibri"/>
                <a:cs typeface="Calibri"/>
              </a:rPr>
              <a:t>require a </a:t>
            </a:r>
            <a:r>
              <a:rPr sz="1000" b="1" spc="-15" dirty="0">
                <a:latin typeface="Calibri"/>
                <a:cs typeface="Calibri"/>
              </a:rPr>
              <a:t>specialist formal </a:t>
            </a:r>
            <a:r>
              <a:rPr sz="1000" b="1" spc="-10" dirty="0">
                <a:latin typeface="Calibri"/>
                <a:cs typeface="Calibri"/>
              </a:rPr>
              <a:t>assessment </a:t>
            </a:r>
            <a:r>
              <a:rPr sz="1000" spc="-5" dirty="0">
                <a:latin typeface="Calibri"/>
                <a:cs typeface="Calibri"/>
              </a:rPr>
              <a:t>before they can </a:t>
            </a:r>
            <a:r>
              <a:rPr sz="1000" dirty="0">
                <a:latin typeface="Calibri"/>
                <a:cs typeface="Calibri"/>
              </a:rPr>
              <a:t>be </a:t>
            </a:r>
            <a:r>
              <a:rPr sz="1000" spc="-5" dirty="0">
                <a:latin typeface="Calibri"/>
                <a:cs typeface="Calibri"/>
              </a:rPr>
              <a:t>granted. </a:t>
            </a:r>
            <a:r>
              <a:rPr sz="1000" spc="-5" dirty="0">
                <a:latin typeface="Cambria"/>
                <a:cs typeface="Cambria"/>
              </a:rPr>
              <a:t>A specialist assessor is: A specialist Teacher </a:t>
            </a:r>
            <a:r>
              <a:rPr sz="1000" dirty="0">
                <a:latin typeface="Cambria"/>
                <a:cs typeface="Cambria"/>
              </a:rPr>
              <a:t> </a:t>
            </a:r>
            <a:r>
              <a:rPr sz="1000" spc="-5" dirty="0">
                <a:latin typeface="Cambria"/>
                <a:cs typeface="Cambria"/>
              </a:rPr>
              <a:t>that holds a level 7 </a:t>
            </a:r>
            <a:r>
              <a:rPr sz="1000" spc="-5" dirty="0">
                <a:latin typeface="Calibri"/>
                <a:cs typeface="Calibri"/>
              </a:rPr>
              <a:t>qualification or a recognised qualification in assessing students for </a:t>
            </a:r>
            <a:r>
              <a:rPr sz="1000" dirty="0">
                <a:latin typeface="Calibri"/>
                <a:cs typeface="Calibri"/>
              </a:rPr>
              <a:t>Access </a:t>
            </a:r>
            <a:r>
              <a:rPr sz="1000" spc="-5" dirty="0">
                <a:latin typeface="Calibri"/>
                <a:cs typeface="Calibri"/>
              </a:rPr>
              <a:t>Arrangements. JCQ </a:t>
            </a:r>
            <a:r>
              <a:rPr sz="1000" dirty="0">
                <a:latin typeface="Calibri"/>
                <a:cs typeface="Calibri"/>
              </a:rPr>
              <a:t> </a:t>
            </a:r>
            <a:r>
              <a:rPr sz="1000" spc="-5" dirty="0">
                <a:latin typeface="Calibri"/>
                <a:cs typeface="Calibri"/>
              </a:rPr>
              <a:t>recommend</a:t>
            </a:r>
            <a:r>
              <a:rPr sz="1000" spc="5" dirty="0">
                <a:latin typeface="Calibri"/>
                <a:cs typeface="Calibri"/>
              </a:rPr>
              <a:t> </a:t>
            </a:r>
            <a:r>
              <a:rPr sz="1000" spc="-5" dirty="0">
                <a:latin typeface="Calibri"/>
                <a:cs typeface="Calibri"/>
              </a:rPr>
              <a:t>this</a:t>
            </a:r>
            <a:r>
              <a:rPr sz="1000" spc="-10" dirty="0">
                <a:latin typeface="Calibri"/>
                <a:cs typeface="Calibri"/>
              </a:rPr>
              <a:t> </a:t>
            </a:r>
            <a:r>
              <a:rPr sz="1000" spc="5" dirty="0">
                <a:latin typeface="Calibri"/>
                <a:cs typeface="Calibri"/>
              </a:rPr>
              <a:t>as</a:t>
            </a:r>
            <a:r>
              <a:rPr sz="1000" spc="-10" dirty="0">
                <a:latin typeface="Calibri"/>
                <a:cs typeface="Calibri"/>
              </a:rPr>
              <a:t> </a:t>
            </a:r>
            <a:r>
              <a:rPr sz="1000" spc="-5" dirty="0">
                <a:latin typeface="Calibri"/>
                <a:cs typeface="Calibri"/>
              </a:rPr>
              <a:t>best</a:t>
            </a:r>
            <a:r>
              <a:rPr sz="1000" dirty="0">
                <a:latin typeface="Calibri"/>
                <a:cs typeface="Calibri"/>
              </a:rPr>
              <a:t> practice</a:t>
            </a:r>
            <a:r>
              <a:rPr sz="1000" spc="-5" dirty="0">
                <a:latin typeface="Calibri"/>
                <a:cs typeface="Calibri"/>
              </a:rPr>
              <a:t> for</a:t>
            </a:r>
            <a:r>
              <a:rPr sz="1000" dirty="0">
                <a:latin typeface="Calibri"/>
                <a:cs typeface="Calibri"/>
              </a:rPr>
              <a:t> </a:t>
            </a:r>
            <a:r>
              <a:rPr sz="1000" spc="-5" dirty="0">
                <a:latin typeface="Calibri"/>
                <a:cs typeface="Calibri"/>
              </a:rPr>
              <a:t>all</a:t>
            </a:r>
            <a:r>
              <a:rPr sz="1000" dirty="0">
                <a:latin typeface="Calibri"/>
                <a:cs typeface="Calibri"/>
              </a:rPr>
              <a:t> </a:t>
            </a:r>
            <a:r>
              <a:rPr sz="1000" spc="-5" dirty="0">
                <a:latin typeface="Calibri"/>
                <a:cs typeface="Calibri"/>
              </a:rPr>
              <a:t>schools</a:t>
            </a:r>
            <a:r>
              <a:rPr sz="1000" spc="-10" dirty="0">
                <a:latin typeface="Calibri"/>
                <a:cs typeface="Calibri"/>
              </a:rPr>
              <a:t> </a:t>
            </a:r>
            <a:r>
              <a:rPr sz="1000" dirty="0">
                <a:latin typeface="Calibri"/>
                <a:cs typeface="Calibri"/>
              </a:rPr>
              <a:t>and</a:t>
            </a:r>
            <a:r>
              <a:rPr sz="1000" spc="5" dirty="0">
                <a:latin typeface="Calibri"/>
                <a:cs typeface="Calibri"/>
              </a:rPr>
              <a:t> </a:t>
            </a:r>
            <a:r>
              <a:rPr sz="1000" spc="-5" dirty="0">
                <a:latin typeface="Calibri"/>
                <a:cs typeface="Calibri"/>
              </a:rPr>
              <a:t>colleges.</a:t>
            </a:r>
            <a:endParaRPr sz="1000">
              <a:latin typeface="Calibri"/>
              <a:cs typeface="Calibri"/>
            </a:endParaRPr>
          </a:p>
          <a:p>
            <a:pPr marL="67945" algn="just">
              <a:lnSpc>
                <a:spcPct val="100000"/>
              </a:lnSpc>
              <a:spcBef>
                <a:spcPts val="10"/>
              </a:spcBef>
            </a:pPr>
            <a:r>
              <a:rPr sz="1000" spc="-5" dirty="0">
                <a:latin typeface="Calibri"/>
                <a:cs typeface="Calibri"/>
              </a:rPr>
              <a:t>At</a:t>
            </a:r>
            <a:r>
              <a:rPr sz="1000" spc="5" dirty="0">
                <a:latin typeface="Calibri"/>
                <a:cs typeface="Calibri"/>
              </a:rPr>
              <a:t> </a:t>
            </a:r>
            <a:r>
              <a:rPr sz="1000" spc="-5" dirty="0">
                <a:latin typeface="Calibri"/>
                <a:cs typeface="Calibri"/>
              </a:rPr>
              <a:t>Ashley</a:t>
            </a:r>
            <a:r>
              <a:rPr sz="1000" spc="5" dirty="0">
                <a:latin typeface="Calibri"/>
                <a:cs typeface="Calibri"/>
              </a:rPr>
              <a:t> </a:t>
            </a:r>
            <a:r>
              <a:rPr sz="1000" dirty="0">
                <a:latin typeface="Calibri"/>
                <a:cs typeface="Calibri"/>
              </a:rPr>
              <a:t>High</a:t>
            </a:r>
            <a:r>
              <a:rPr sz="1000" spc="5" dirty="0">
                <a:latin typeface="Calibri"/>
                <a:cs typeface="Calibri"/>
              </a:rPr>
              <a:t> </a:t>
            </a:r>
            <a:r>
              <a:rPr sz="1000" spc="-5" dirty="0">
                <a:latin typeface="Calibri"/>
                <a:cs typeface="Calibri"/>
              </a:rPr>
              <a:t>School</a:t>
            </a:r>
            <a:r>
              <a:rPr sz="1000" spc="-20" dirty="0">
                <a:latin typeface="Calibri"/>
                <a:cs typeface="Calibri"/>
              </a:rPr>
              <a:t> </a:t>
            </a:r>
            <a:r>
              <a:rPr sz="1000" spc="-5" dirty="0">
                <a:latin typeface="Cambria"/>
                <a:cs typeface="Cambria"/>
              </a:rPr>
              <a:t>the</a:t>
            </a:r>
            <a:r>
              <a:rPr sz="1000" spc="5" dirty="0">
                <a:latin typeface="Cambria"/>
                <a:cs typeface="Cambria"/>
              </a:rPr>
              <a:t> </a:t>
            </a:r>
            <a:r>
              <a:rPr sz="1000" spc="-5" dirty="0">
                <a:latin typeface="Calibri"/>
                <a:cs typeface="Calibri"/>
              </a:rPr>
              <a:t>assessments used</a:t>
            </a:r>
            <a:r>
              <a:rPr sz="1000" spc="5" dirty="0">
                <a:latin typeface="Calibri"/>
                <a:cs typeface="Calibri"/>
              </a:rPr>
              <a:t> </a:t>
            </a:r>
            <a:r>
              <a:rPr sz="1000" spc="-5" dirty="0">
                <a:latin typeface="Calibri"/>
                <a:cs typeface="Calibri"/>
              </a:rPr>
              <a:t>measure the</a:t>
            </a:r>
            <a:r>
              <a:rPr sz="1000" dirty="0">
                <a:latin typeface="Calibri"/>
                <a:cs typeface="Calibri"/>
              </a:rPr>
              <a:t> </a:t>
            </a:r>
            <a:r>
              <a:rPr sz="1000" spc="-5" dirty="0">
                <a:latin typeface="Calibri"/>
                <a:cs typeface="Calibri"/>
              </a:rPr>
              <a:t>following:</a:t>
            </a:r>
            <a:endParaRPr sz="1000">
              <a:latin typeface="Calibri"/>
              <a:cs typeface="Calibri"/>
            </a:endParaRPr>
          </a:p>
          <a:p>
            <a:pPr marL="427990" indent="-360680">
              <a:lnSpc>
                <a:spcPct val="100000"/>
              </a:lnSpc>
              <a:spcBef>
                <a:spcPts val="65"/>
              </a:spcBef>
              <a:buFont typeface="Symbol"/>
              <a:buChar char=""/>
              <a:tabLst>
                <a:tab pos="427990" algn="l"/>
                <a:tab pos="428625" algn="l"/>
              </a:tabLst>
            </a:pPr>
            <a:r>
              <a:rPr sz="1000" spc="-5" dirty="0">
                <a:latin typeface="Calibri"/>
                <a:cs typeface="Calibri"/>
              </a:rPr>
              <a:t>Word</a:t>
            </a:r>
            <a:r>
              <a:rPr sz="1000" spc="-30" dirty="0">
                <a:latin typeface="Calibri"/>
                <a:cs typeface="Calibri"/>
              </a:rPr>
              <a:t> </a:t>
            </a:r>
            <a:r>
              <a:rPr sz="1000" spc="-5" dirty="0">
                <a:latin typeface="Calibri"/>
                <a:cs typeface="Calibri"/>
              </a:rPr>
              <a:t>recognition</a:t>
            </a:r>
            <a:endParaRPr sz="1000">
              <a:latin typeface="Calibri"/>
              <a:cs typeface="Calibri"/>
            </a:endParaRPr>
          </a:p>
          <a:p>
            <a:pPr marL="427990" indent="-360680">
              <a:lnSpc>
                <a:spcPct val="100000"/>
              </a:lnSpc>
              <a:spcBef>
                <a:spcPts val="60"/>
              </a:spcBef>
              <a:buFont typeface="Symbol"/>
              <a:buChar char=""/>
              <a:tabLst>
                <a:tab pos="427990" algn="l"/>
                <a:tab pos="428625" algn="l"/>
              </a:tabLst>
            </a:pPr>
            <a:r>
              <a:rPr sz="1000" spc="-5" dirty="0">
                <a:latin typeface="Calibri"/>
                <a:cs typeface="Calibri"/>
              </a:rPr>
              <a:t>Reading</a:t>
            </a:r>
            <a:r>
              <a:rPr sz="1000" spc="-25" dirty="0">
                <a:latin typeface="Calibri"/>
                <a:cs typeface="Calibri"/>
              </a:rPr>
              <a:t> </a:t>
            </a:r>
            <a:r>
              <a:rPr sz="1000" spc="-5" dirty="0">
                <a:latin typeface="Calibri"/>
                <a:cs typeface="Calibri"/>
              </a:rPr>
              <a:t>comprehension</a:t>
            </a:r>
            <a:endParaRPr sz="1000">
              <a:latin typeface="Calibri"/>
              <a:cs typeface="Calibri"/>
            </a:endParaRPr>
          </a:p>
          <a:p>
            <a:pPr marL="427990" indent="-360680">
              <a:lnSpc>
                <a:spcPct val="100000"/>
              </a:lnSpc>
              <a:spcBef>
                <a:spcPts val="45"/>
              </a:spcBef>
              <a:buFont typeface="Symbol"/>
              <a:buChar char=""/>
              <a:tabLst>
                <a:tab pos="427990" algn="l"/>
                <a:tab pos="428625" algn="l"/>
              </a:tabLst>
            </a:pPr>
            <a:r>
              <a:rPr sz="1000" spc="-5" dirty="0">
                <a:latin typeface="Calibri"/>
                <a:cs typeface="Calibri"/>
              </a:rPr>
              <a:t>Spelling</a:t>
            </a:r>
            <a:r>
              <a:rPr sz="1000" spc="-30" dirty="0">
                <a:latin typeface="Calibri"/>
                <a:cs typeface="Calibri"/>
              </a:rPr>
              <a:t> </a:t>
            </a:r>
            <a:r>
              <a:rPr sz="1000" spc="-5" dirty="0">
                <a:latin typeface="Calibri"/>
                <a:cs typeface="Calibri"/>
              </a:rPr>
              <a:t>accuracy</a:t>
            </a:r>
            <a:endParaRPr sz="1000">
              <a:latin typeface="Calibri"/>
              <a:cs typeface="Calibri"/>
            </a:endParaRPr>
          </a:p>
        </p:txBody>
      </p:sp>
      <p:sp>
        <p:nvSpPr>
          <p:cNvPr id="17" name="object 17"/>
          <p:cNvSpPr txBox="1"/>
          <p:nvPr/>
        </p:nvSpPr>
        <p:spPr>
          <a:xfrm>
            <a:off x="694436" y="9217914"/>
            <a:ext cx="486346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0A5418"/>
                </a:solidFill>
                <a:latin typeface="Calibri"/>
                <a:cs typeface="Calibri"/>
                <a:hlinkClick r:id="rId2"/>
              </a:rPr>
              <a:t>www.jcq.org.uk/exams-office/access-arrangements-and-special-consideration</a:t>
            </a:r>
            <a:endParaRPr sz="120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3565" y="438454"/>
            <a:ext cx="6719570" cy="9845675"/>
            <a:chOff x="433565" y="438454"/>
            <a:chExt cx="6719570" cy="9845675"/>
          </a:xfrm>
        </p:grpSpPr>
        <p:sp>
          <p:nvSpPr>
            <p:cNvPr id="3" name="object 3"/>
            <p:cNvSpPr/>
            <p:nvPr/>
          </p:nvSpPr>
          <p:spPr>
            <a:xfrm>
              <a:off x="465315"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15"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78179"/>
              <a:ext cx="6347460" cy="9366250"/>
            </a:xfrm>
            <a:custGeom>
              <a:avLst/>
              <a:gdLst/>
              <a:ahLst/>
              <a:cxnLst/>
              <a:rect l="l" t="t" r="r" b="b"/>
              <a:pathLst>
                <a:path w="6347459" h="9366250">
                  <a:moveTo>
                    <a:pt x="6347053" y="0"/>
                  </a:moveTo>
                  <a:lnTo>
                    <a:pt x="0" y="0"/>
                  </a:lnTo>
                  <a:lnTo>
                    <a:pt x="0" y="9365881"/>
                  </a:lnTo>
                  <a:lnTo>
                    <a:pt x="5553684" y="9365881"/>
                  </a:lnTo>
                  <a:lnTo>
                    <a:pt x="6347053" y="8195183"/>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73362"/>
              <a:ext cx="793750" cy="1170940"/>
            </a:xfrm>
            <a:custGeom>
              <a:avLst/>
              <a:gdLst/>
              <a:ahLst/>
              <a:cxnLst/>
              <a:rect l="l" t="t" r="r" b="b"/>
              <a:pathLst>
                <a:path w="793750" h="1170940">
                  <a:moveTo>
                    <a:pt x="793369" y="0"/>
                  </a:moveTo>
                  <a:lnTo>
                    <a:pt x="735045" y="40953"/>
                  </a:lnTo>
                  <a:lnTo>
                    <a:pt x="679102" y="76128"/>
                  </a:lnTo>
                  <a:lnTo>
                    <a:pt x="625621" y="105596"/>
                  </a:lnTo>
                  <a:lnTo>
                    <a:pt x="574682" y="129429"/>
                  </a:lnTo>
                  <a:lnTo>
                    <a:pt x="526367" y="147696"/>
                  </a:lnTo>
                  <a:lnTo>
                    <a:pt x="480757" y="160469"/>
                  </a:lnTo>
                  <a:lnTo>
                    <a:pt x="437933" y="167818"/>
                  </a:lnTo>
                  <a:lnTo>
                    <a:pt x="397976" y="169815"/>
                  </a:lnTo>
                  <a:lnTo>
                    <a:pt x="360967" y="166530"/>
                  </a:lnTo>
                  <a:lnTo>
                    <a:pt x="296117" y="144399"/>
                  </a:lnTo>
                  <a:lnTo>
                    <a:pt x="244031" y="101993"/>
                  </a:lnTo>
                  <a:lnTo>
                    <a:pt x="205358"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78179"/>
              <a:ext cx="6347460" cy="9366250"/>
            </a:xfrm>
            <a:custGeom>
              <a:avLst/>
              <a:gdLst/>
              <a:ahLst/>
              <a:cxnLst/>
              <a:rect l="l" t="t" r="r" b="b"/>
              <a:pathLst>
                <a:path w="6347459" h="9366250">
                  <a:moveTo>
                    <a:pt x="0" y="0"/>
                  </a:moveTo>
                  <a:lnTo>
                    <a:pt x="0" y="9365881"/>
                  </a:lnTo>
                  <a:lnTo>
                    <a:pt x="5553684" y="9365881"/>
                  </a:lnTo>
                  <a:lnTo>
                    <a:pt x="6347053" y="8195183"/>
                  </a:lnTo>
                  <a:lnTo>
                    <a:pt x="6347053" y="0"/>
                  </a:lnTo>
                  <a:lnTo>
                    <a:pt x="0" y="0"/>
                  </a:lnTo>
                  <a:close/>
                </a:path>
                <a:path w="6347459" h="9366250">
                  <a:moveTo>
                    <a:pt x="5553684" y="9365881"/>
                  </a:moveTo>
                  <a:lnTo>
                    <a:pt x="5759043" y="8235060"/>
                  </a:lnTo>
                  <a:lnTo>
                    <a:pt x="5776662" y="8268546"/>
                  </a:lnTo>
                  <a:lnTo>
                    <a:pt x="5797716" y="8297176"/>
                  </a:lnTo>
                  <a:lnTo>
                    <a:pt x="5849801" y="8339582"/>
                  </a:lnTo>
                  <a:lnTo>
                    <a:pt x="5914652" y="8361713"/>
                  </a:lnTo>
                  <a:lnTo>
                    <a:pt x="5951661" y="8364998"/>
                  </a:lnTo>
                  <a:lnTo>
                    <a:pt x="5991618" y="8363001"/>
                  </a:lnTo>
                  <a:lnTo>
                    <a:pt x="6034442" y="8355652"/>
                  </a:lnTo>
                  <a:lnTo>
                    <a:pt x="6080052" y="8342879"/>
                  </a:lnTo>
                  <a:lnTo>
                    <a:pt x="6128367" y="8324612"/>
                  </a:lnTo>
                  <a:lnTo>
                    <a:pt x="6179305" y="8300779"/>
                  </a:lnTo>
                  <a:lnTo>
                    <a:pt x="6232787" y="8271311"/>
                  </a:lnTo>
                  <a:lnTo>
                    <a:pt x="6288730" y="8236136"/>
                  </a:lnTo>
                  <a:lnTo>
                    <a:pt x="6347053" y="8195183"/>
                  </a:lnTo>
                </a:path>
              </a:pathLst>
            </a:custGeom>
            <a:ln w="63500">
              <a:solidFill>
                <a:srgbClr val="663300"/>
              </a:solidFill>
            </a:ln>
          </p:spPr>
          <p:txBody>
            <a:bodyPr wrap="square" lIns="0" tIns="0" rIns="0" bIns="0" rtlCol="0"/>
            <a:lstStyle/>
            <a:p>
              <a:endParaRPr/>
            </a:p>
          </p:txBody>
        </p:sp>
        <p:sp>
          <p:nvSpPr>
            <p:cNvPr id="8" name="object 8"/>
            <p:cNvSpPr/>
            <p:nvPr/>
          </p:nvSpPr>
          <p:spPr>
            <a:xfrm>
              <a:off x="712444" y="2160523"/>
              <a:ext cx="6156960" cy="2102485"/>
            </a:xfrm>
            <a:custGeom>
              <a:avLst/>
              <a:gdLst/>
              <a:ahLst/>
              <a:cxnLst/>
              <a:rect l="l" t="t" r="r" b="b"/>
              <a:pathLst>
                <a:path w="6156959" h="2102485">
                  <a:moveTo>
                    <a:pt x="6156833" y="0"/>
                  </a:moveTo>
                  <a:lnTo>
                    <a:pt x="0" y="0"/>
                  </a:lnTo>
                  <a:lnTo>
                    <a:pt x="0" y="2102104"/>
                  </a:lnTo>
                  <a:lnTo>
                    <a:pt x="6156833" y="2102104"/>
                  </a:lnTo>
                  <a:lnTo>
                    <a:pt x="6156833" y="0"/>
                  </a:lnTo>
                  <a:close/>
                </a:path>
              </a:pathLst>
            </a:custGeom>
            <a:solidFill>
              <a:srgbClr val="FFFFFF"/>
            </a:solidFill>
          </p:spPr>
          <p:txBody>
            <a:bodyPr wrap="square" lIns="0" tIns="0" rIns="0" bIns="0" rtlCol="0"/>
            <a:lstStyle/>
            <a:p>
              <a:endParaRPr/>
            </a:p>
          </p:txBody>
        </p:sp>
      </p:grpSp>
      <p:sp>
        <p:nvSpPr>
          <p:cNvPr id="9" name="object 9"/>
          <p:cNvSpPr txBox="1"/>
          <p:nvPr/>
        </p:nvSpPr>
        <p:spPr>
          <a:xfrm>
            <a:off x="712444" y="2160523"/>
            <a:ext cx="6156960" cy="2102485"/>
          </a:xfrm>
          <a:prstGeom prst="rect">
            <a:avLst/>
          </a:prstGeom>
          <a:ln w="63500">
            <a:solidFill>
              <a:srgbClr val="CCCCCC"/>
            </a:solidFill>
          </a:ln>
        </p:spPr>
        <p:txBody>
          <a:bodyPr vert="horz" wrap="square" lIns="0" tIns="5715" rIns="0" bIns="0" rtlCol="0">
            <a:spAutoFit/>
          </a:bodyPr>
          <a:lstStyle/>
          <a:p>
            <a:pPr>
              <a:lnSpc>
                <a:spcPct val="100000"/>
              </a:lnSpc>
              <a:spcBef>
                <a:spcPts val="45"/>
              </a:spcBef>
            </a:pPr>
            <a:endParaRPr sz="900">
              <a:latin typeface="Times New Roman"/>
              <a:cs typeface="Times New Roman"/>
            </a:endParaRPr>
          </a:p>
          <a:p>
            <a:pPr marL="67945">
              <a:lnSpc>
                <a:spcPct val="100000"/>
              </a:lnSpc>
            </a:pPr>
            <a:r>
              <a:rPr sz="1000" b="1" spc="-5" dirty="0">
                <a:solidFill>
                  <a:srgbClr val="0A5AB1"/>
                </a:solidFill>
                <a:latin typeface="Calibri"/>
                <a:cs typeface="Calibri"/>
              </a:rPr>
              <a:t>Additional</a:t>
            </a:r>
            <a:r>
              <a:rPr sz="1000" b="1" spc="-25" dirty="0">
                <a:solidFill>
                  <a:srgbClr val="0A5AB1"/>
                </a:solidFill>
                <a:latin typeface="Calibri"/>
                <a:cs typeface="Calibri"/>
              </a:rPr>
              <a:t> </a:t>
            </a:r>
            <a:r>
              <a:rPr sz="1000" b="1" spc="-5" dirty="0">
                <a:solidFill>
                  <a:srgbClr val="0A5AB1"/>
                </a:solidFill>
                <a:latin typeface="Calibri"/>
                <a:cs typeface="Calibri"/>
              </a:rPr>
              <a:t>evidence</a:t>
            </a:r>
            <a:r>
              <a:rPr sz="1000" b="1" spc="-10" dirty="0">
                <a:solidFill>
                  <a:srgbClr val="0A5AB1"/>
                </a:solidFill>
                <a:latin typeface="Calibri"/>
                <a:cs typeface="Calibri"/>
              </a:rPr>
              <a:t> </a:t>
            </a:r>
            <a:r>
              <a:rPr sz="1000" b="1" spc="-5" dirty="0">
                <a:solidFill>
                  <a:srgbClr val="0A5AB1"/>
                </a:solidFill>
                <a:latin typeface="Calibri"/>
                <a:cs typeface="Calibri"/>
              </a:rPr>
              <a:t>required</a:t>
            </a:r>
            <a:endParaRPr sz="1000">
              <a:latin typeface="Calibri"/>
              <a:cs typeface="Calibri"/>
            </a:endParaRPr>
          </a:p>
          <a:p>
            <a:pPr marL="67945" marR="128270">
              <a:lnSpc>
                <a:spcPts val="1220"/>
              </a:lnSpc>
              <a:spcBef>
                <a:spcPts val="35"/>
              </a:spcBef>
            </a:pPr>
            <a:r>
              <a:rPr sz="1000" spc="-10" dirty="0">
                <a:latin typeface="Calibri"/>
                <a:cs typeface="Calibri"/>
              </a:rPr>
              <a:t>For</a:t>
            </a:r>
            <a:r>
              <a:rPr sz="1000" spc="15" dirty="0">
                <a:latin typeface="Calibri"/>
                <a:cs typeface="Calibri"/>
              </a:rPr>
              <a:t> </a:t>
            </a:r>
            <a:r>
              <a:rPr sz="1000" b="1" spc="-15" dirty="0">
                <a:latin typeface="Calibri"/>
                <a:cs typeface="Calibri"/>
              </a:rPr>
              <a:t>all</a:t>
            </a:r>
            <a:r>
              <a:rPr sz="1000" b="1" dirty="0">
                <a:latin typeface="Calibri"/>
                <a:cs typeface="Calibri"/>
              </a:rPr>
              <a:t> </a:t>
            </a: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spc="10" dirty="0">
                <a:latin typeface="Calibri"/>
                <a:cs typeface="Calibri"/>
              </a:rPr>
              <a:t> </a:t>
            </a:r>
            <a:r>
              <a:rPr sz="1000" dirty="0">
                <a:latin typeface="Calibri"/>
                <a:cs typeface="Calibri"/>
              </a:rPr>
              <a:t>the</a:t>
            </a:r>
            <a:r>
              <a:rPr sz="1000" spc="5" dirty="0">
                <a:latin typeface="Calibri"/>
                <a:cs typeface="Calibri"/>
              </a:rPr>
              <a:t> </a:t>
            </a:r>
            <a:r>
              <a:rPr sz="1000" spc="-5" dirty="0">
                <a:latin typeface="Calibri"/>
                <a:cs typeface="Calibri"/>
              </a:rPr>
              <a:t>Examinations</a:t>
            </a:r>
            <a:r>
              <a:rPr sz="1000" spc="5" dirty="0">
                <a:latin typeface="Calibri"/>
                <a:cs typeface="Calibri"/>
              </a:rPr>
              <a:t> </a:t>
            </a:r>
            <a:r>
              <a:rPr sz="1000" spc="-10" dirty="0">
                <a:latin typeface="Calibri"/>
                <a:cs typeface="Calibri"/>
              </a:rPr>
              <a:t>Officer</a:t>
            </a:r>
            <a:r>
              <a:rPr sz="1000" spc="10" dirty="0">
                <a:latin typeface="Calibri"/>
                <a:cs typeface="Calibri"/>
              </a:rPr>
              <a:t> </a:t>
            </a:r>
            <a:r>
              <a:rPr sz="1000" spc="-5" dirty="0">
                <a:latin typeface="Calibri"/>
                <a:cs typeface="Calibri"/>
              </a:rPr>
              <a:t>must</a:t>
            </a:r>
            <a:r>
              <a:rPr sz="1000" spc="30" dirty="0">
                <a:latin typeface="Calibri"/>
                <a:cs typeface="Calibri"/>
              </a:rPr>
              <a:t> </a:t>
            </a:r>
            <a:r>
              <a:rPr sz="1000" spc="-5" dirty="0">
                <a:latin typeface="Calibri"/>
                <a:cs typeface="Calibri"/>
              </a:rPr>
              <a:t>also</a:t>
            </a:r>
            <a:r>
              <a:rPr sz="1000" spc="15" dirty="0">
                <a:latin typeface="Calibri"/>
                <a:cs typeface="Calibri"/>
              </a:rPr>
              <a:t> </a:t>
            </a:r>
            <a:r>
              <a:rPr sz="1000" spc="-5" dirty="0">
                <a:latin typeface="Calibri"/>
                <a:cs typeface="Calibri"/>
              </a:rPr>
              <a:t>produce</a:t>
            </a:r>
            <a:r>
              <a:rPr sz="1000" dirty="0">
                <a:latin typeface="Calibri"/>
                <a:cs typeface="Calibri"/>
              </a:rPr>
              <a:t> </a:t>
            </a:r>
            <a:r>
              <a:rPr sz="1000" spc="-5" dirty="0">
                <a:latin typeface="Calibri"/>
                <a:cs typeface="Calibri"/>
              </a:rPr>
              <a:t>a</a:t>
            </a:r>
            <a:r>
              <a:rPr sz="1000" spc="15" dirty="0">
                <a:latin typeface="Calibri"/>
                <a:cs typeface="Calibri"/>
              </a:rPr>
              <a:t> </a:t>
            </a:r>
            <a:r>
              <a:rPr sz="1000" spc="-5" dirty="0">
                <a:latin typeface="Calibri"/>
                <a:cs typeface="Calibri"/>
              </a:rPr>
              <a:t>document</a:t>
            </a:r>
            <a:r>
              <a:rPr sz="1000" spc="10" dirty="0">
                <a:latin typeface="Calibri"/>
                <a:cs typeface="Calibri"/>
              </a:rPr>
              <a:t> </a:t>
            </a:r>
            <a:r>
              <a:rPr sz="1000" spc="-5" dirty="0">
                <a:latin typeface="Calibri"/>
                <a:cs typeface="Calibri"/>
              </a:rPr>
              <a:t>that,</a:t>
            </a:r>
            <a:r>
              <a:rPr sz="1000" spc="15" dirty="0">
                <a:latin typeface="Calibri"/>
                <a:cs typeface="Calibri"/>
              </a:rPr>
              <a:t> </a:t>
            </a:r>
            <a:r>
              <a:rPr sz="1000" spc="-5" dirty="0">
                <a:latin typeface="Calibri"/>
                <a:cs typeface="Calibri"/>
              </a:rPr>
              <a:t>according</a:t>
            </a:r>
            <a:r>
              <a:rPr sz="1000" spc="5" dirty="0">
                <a:latin typeface="Calibri"/>
                <a:cs typeface="Calibri"/>
              </a:rPr>
              <a:t> </a:t>
            </a:r>
            <a:r>
              <a:rPr sz="1000" spc="-5" dirty="0">
                <a:latin typeface="Calibri"/>
                <a:cs typeface="Calibri"/>
              </a:rPr>
              <a:t>to</a:t>
            </a:r>
            <a:r>
              <a:rPr sz="1000" spc="15" dirty="0">
                <a:latin typeface="Calibri"/>
                <a:cs typeface="Calibri"/>
              </a:rPr>
              <a:t> </a:t>
            </a:r>
            <a:r>
              <a:rPr sz="1000" spc="-5" dirty="0">
                <a:latin typeface="Calibri"/>
                <a:cs typeface="Calibri"/>
              </a:rPr>
              <a:t>JCQ,</a:t>
            </a:r>
            <a:r>
              <a:rPr sz="1000" spc="60" dirty="0">
                <a:latin typeface="Calibri"/>
                <a:cs typeface="Calibri"/>
              </a:rPr>
              <a:t> </a:t>
            </a:r>
            <a:r>
              <a:rPr sz="1000" spc="-5" dirty="0">
                <a:latin typeface="Calibri"/>
                <a:cs typeface="Calibri"/>
              </a:rPr>
              <a:t>‘paints </a:t>
            </a:r>
            <a:r>
              <a:rPr sz="1000" spc="-21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holistic picture</a:t>
            </a:r>
            <a:r>
              <a:rPr sz="1000" spc="5" dirty="0">
                <a:latin typeface="Calibri"/>
                <a:cs typeface="Calibri"/>
              </a:rPr>
              <a:t> </a:t>
            </a:r>
            <a:r>
              <a:rPr sz="1000" spc="-5" dirty="0">
                <a:latin typeface="Calibri"/>
                <a:cs typeface="Calibri"/>
              </a:rPr>
              <a:t>of </a:t>
            </a:r>
            <a:r>
              <a:rPr sz="1000" dirty="0">
                <a:latin typeface="Calibri"/>
                <a:cs typeface="Calibri"/>
              </a:rPr>
              <a:t>need’.</a:t>
            </a:r>
            <a:r>
              <a:rPr sz="1000" spc="5" dirty="0">
                <a:latin typeface="Calibri"/>
                <a:cs typeface="Calibri"/>
              </a:rPr>
              <a:t> </a:t>
            </a:r>
            <a:r>
              <a:rPr sz="1000" spc="-5" dirty="0">
                <a:latin typeface="Calibri"/>
                <a:cs typeface="Calibri"/>
              </a:rPr>
              <a:t>This</a:t>
            </a:r>
            <a:r>
              <a:rPr sz="1000" dirty="0">
                <a:latin typeface="Calibri"/>
                <a:cs typeface="Calibri"/>
              </a:rPr>
              <a:t> </a:t>
            </a:r>
            <a:r>
              <a:rPr sz="1000" spc="-5" dirty="0">
                <a:latin typeface="Calibri"/>
                <a:cs typeface="Calibri"/>
              </a:rPr>
              <a:t>confirms a</a:t>
            </a:r>
            <a:r>
              <a:rPr sz="1000" spc="5" dirty="0">
                <a:latin typeface="Calibri"/>
                <a:cs typeface="Calibri"/>
              </a:rPr>
              <a:t> </a:t>
            </a:r>
            <a:r>
              <a:rPr sz="1000" spc="-5" dirty="0">
                <a:latin typeface="Calibri"/>
                <a:cs typeface="Calibri"/>
              </a:rPr>
              <a:t>student’s</a:t>
            </a:r>
            <a:r>
              <a:rPr sz="1000" dirty="0">
                <a:latin typeface="Calibri"/>
                <a:cs typeface="Calibri"/>
              </a:rPr>
              <a:t> </a:t>
            </a:r>
            <a:r>
              <a:rPr sz="1000" spc="-5" dirty="0">
                <a:latin typeface="Calibri"/>
                <a:cs typeface="Calibri"/>
              </a:rPr>
              <a:t>normal</a:t>
            </a:r>
            <a:r>
              <a:rPr sz="1000" spc="20" dirty="0">
                <a:latin typeface="Calibri"/>
                <a:cs typeface="Calibri"/>
              </a:rPr>
              <a:t> </a:t>
            </a:r>
            <a:r>
              <a:rPr sz="1000" spc="-5" dirty="0">
                <a:latin typeface="Calibri"/>
                <a:cs typeface="Calibri"/>
              </a:rPr>
              <a:t>way</a:t>
            </a:r>
            <a:r>
              <a:rPr sz="1000" spc="15" dirty="0">
                <a:latin typeface="Calibri"/>
                <a:cs typeface="Calibri"/>
              </a:rPr>
              <a:t> </a:t>
            </a:r>
            <a:r>
              <a:rPr sz="1000" spc="-5" dirty="0">
                <a:latin typeface="Calibri"/>
                <a:cs typeface="Calibri"/>
              </a:rPr>
              <a:t>of working</a:t>
            </a:r>
            <a:r>
              <a:rPr sz="1000"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school</a:t>
            </a:r>
            <a:r>
              <a:rPr sz="1000" spc="5"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could</a:t>
            </a:r>
            <a:r>
              <a:rPr sz="1000" spc="10" dirty="0">
                <a:latin typeface="Calibri"/>
                <a:cs typeface="Calibri"/>
              </a:rPr>
              <a:t> </a:t>
            </a:r>
            <a:r>
              <a:rPr sz="1000" spc="-5" dirty="0">
                <a:latin typeface="Calibri"/>
                <a:cs typeface="Calibri"/>
              </a:rPr>
              <a:t>contain</a:t>
            </a:r>
            <a:r>
              <a:rPr sz="1000" spc="5" dirty="0">
                <a:latin typeface="Calibri"/>
                <a:cs typeface="Calibri"/>
              </a:rPr>
              <a:t> </a:t>
            </a:r>
            <a:r>
              <a:rPr sz="1000" spc="-5" dirty="0">
                <a:latin typeface="Calibri"/>
                <a:cs typeface="Calibri"/>
              </a:rPr>
              <a:t>the</a:t>
            </a:r>
            <a:r>
              <a:rPr sz="1000" spc="5" dirty="0">
                <a:latin typeface="Calibri"/>
                <a:cs typeface="Calibri"/>
              </a:rPr>
              <a:t> </a:t>
            </a:r>
            <a:r>
              <a:rPr sz="1000" spc="-10" dirty="0">
                <a:latin typeface="Calibri"/>
                <a:cs typeface="Calibri"/>
              </a:rPr>
              <a:t>follow-</a:t>
            </a:r>
            <a:endParaRPr sz="1000">
              <a:latin typeface="Calibri"/>
              <a:cs typeface="Calibri"/>
            </a:endParaRPr>
          </a:p>
          <a:p>
            <a:pPr marL="67945">
              <a:lnSpc>
                <a:spcPts val="1170"/>
              </a:lnSpc>
            </a:pPr>
            <a:r>
              <a:rPr sz="1000" spc="-5" dirty="0">
                <a:latin typeface="Calibri"/>
                <a:cs typeface="Calibri"/>
              </a:rPr>
              <a:t>ing:</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Arrangements</a:t>
            </a:r>
            <a:r>
              <a:rPr sz="1000" dirty="0">
                <a:latin typeface="Calibri"/>
                <a:cs typeface="Calibri"/>
              </a:rPr>
              <a:t> </a:t>
            </a:r>
            <a:r>
              <a:rPr sz="1000" spc="-5" dirty="0">
                <a:latin typeface="Calibri"/>
                <a:cs typeface="Calibri"/>
              </a:rPr>
              <a:t>used</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practice</a:t>
            </a:r>
            <a:r>
              <a:rPr sz="1000" spc="5" dirty="0">
                <a:latin typeface="Calibri"/>
                <a:cs typeface="Calibri"/>
              </a:rPr>
              <a:t> </a:t>
            </a:r>
            <a:r>
              <a:rPr sz="1000" spc="-5" dirty="0">
                <a:latin typeface="Calibri"/>
                <a:cs typeface="Calibri"/>
              </a:rPr>
              <a:t>papers and</a:t>
            </a:r>
            <a:r>
              <a:rPr sz="1000" spc="5" dirty="0">
                <a:latin typeface="Calibri"/>
                <a:cs typeface="Calibri"/>
              </a:rPr>
              <a:t> </a:t>
            </a:r>
            <a:r>
              <a:rPr sz="1000" spc="-5" dirty="0">
                <a:latin typeface="Calibri"/>
                <a:cs typeface="Calibri"/>
              </a:rPr>
              <a:t>mock</a:t>
            </a:r>
            <a:r>
              <a:rPr sz="1000" spc="5" dirty="0">
                <a:latin typeface="Calibri"/>
                <a:cs typeface="Calibri"/>
              </a:rPr>
              <a:t> </a:t>
            </a:r>
            <a:r>
              <a:rPr sz="1000" spc="-5" dirty="0">
                <a:latin typeface="Calibri"/>
                <a:cs typeface="Calibri"/>
              </a:rPr>
              <a:t>exams</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Comments</a:t>
            </a:r>
            <a:r>
              <a:rPr sz="1000" spc="-10" dirty="0">
                <a:latin typeface="Calibri"/>
                <a:cs typeface="Calibri"/>
              </a:rPr>
              <a:t> </a:t>
            </a:r>
            <a:r>
              <a:rPr sz="1000" spc="-5" dirty="0">
                <a:latin typeface="Calibri"/>
                <a:cs typeface="Calibri"/>
              </a:rPr>
              <a:t>and</a:t>
            </a:r>
            <a:r>
              <a:rPr sz="1000" dirty="0">
                <a:latin typeface="Calibri"/>
                <a:cs typeface="Calibri"/>
              </a:rPr>
              <a:t> </a:t>
            </a:r>
            <a:r>
              <a:rPr sz="1000" spc="-5" dirty="0">
                <a:latin typeface="Calibri"/>
                <a:cs typeface="Calibri"/>
              </a:rPr>
              <a:t>observations</a:t>
            </a:r>
            <a:r>
              <a:rPr sz="1000" spc="-15" dirty="0">
                <a:latin typeface="Calibri"/>
                <a:cs typeface="Calibri"/>
              </a:rPr>
              <a:t> </a:t>
            </a:r>
            <a:r>
              <a:rPr sz="1000" spc="-5" dirty="0">
                <a:latin typeface="Calibri"/>
                <a:cs typeface="Calibri"/>
              </a:rPr>
              <a:t>of</a:t>
            </a:r>
            <a:r>
              <a:rPr sz="1000" spc="-10" dirty="0">
                <a:latin typeface="Calibri"/>
                <a:cs typeface="Calibri"/>
              </a:rPr>
              <a:t> </a:t>
            </a:r>
            <a:r>
              <a:rPr sz="1000" spc="-5" dirty="0">
                <a:latin typeface="Calibri"/>
                <a:cs typeface="Calibri"/>
              </a:rPr>
              <a:t>teaching</a:t>
            </a:r>
            <a:r>
              <a:rPr sz="1000" spc="-10" dirty="0">
                <a:latin typeface="Calibri"/>
                <a:cs typeface="Calibri"/>
              </a:rPr>
              <a:t> </a:t>
            </a:r>
            <a:r>
              <a:rPr sz="1000" spc="-5" dirty="0">
                <a:latin typeface="Calibri"/>
                <a:cs typeface="Calibri"/>
              </a:rPr>
              <a:t>staff</a:t>
            </a:r>
            <a:endParaRPr sz="1000">
              <a:latin typeface="Calibri"/>
              <a:cs typeface="Calibri"/>
            </a:endParaRPr>
          </a:p>
          <a:p>
            <a:pPr marL="427355" indent="-360045">
              <a:lnSpc>
                <a:spcPct val="100000"/>
              </a:lnSpc>
              <a:spcBef>
                <a:spcPts val="50"/>
              </a:spcBef>
              <a:buFont typeface="Symbol"/>
              <a:buChar char=""/>
              <a:tabLst>
                <a:tab pos="427355" algn="l"/>
                <a:tab pos="427990" algn="l"/>
              </a:tabLst>
            </a:pPr>
            <a:r>
              <a:rPr sz="1000" spc="-5" dirty="0">
                <a:latin typeface="Calibri"/>
                <a:cs typeface="Calibri"/>
              </a:rPr>
              <a:t>Interventions used</a:t>
            </a:r>
            <a:r>
              <a:rPr sz="1000" spc="5" dirty="0">
                <a:latin typeface="Calibri"/>
                <a:cs typeface="Calibri"/>
              </a:rPr>
              <a:t> </a:t>
            </a:r>
            <a:r>
              <a:rPr sz="1000" spc="-5" dirty="0">
                <a:latin typeface="Calibri"/>
                <a:cs typeface="Calibri"/>
              </a:rPr>
              <a:t>during</a:t>
            </a:r>
            <a:r>
              <a:rPr sz="1000" spc="5" dirty="0">
                <a:latin typeface="Calibri"/>
                <a:cs typeface="Calibri"/>
              </a:rPr>
              <a:t> </a:t>
            </a:r>
            <a:r>
              <a:rPr sz="1000" spc="-5" dirty="0">
                <a:latin typeface="Calibri"/>
                <a:cs typeface="Calibri"/>
              </a:rPr>
              <a:t>years</a:t>
            </a:r>
            <a:r>
              <a:rPr sz="1000" dirty="0">
                <a:latin typeface="Calibri"/>
                <a:cs typeface="Calibri"/>
              </a:rPr>
              <a:t> </a:t>
            </a:r>
            <a:r>
              <a:rPr sz="1000" spc="-5" dirty="0">
                <a:latin typeface="Calibri"/>
                <a:cs typeface="Calibri"/>
              </a:rPr>
              <a:t>7,8</a:t>
            </a:r>
            <a:r>
              <a:rPr sz="100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9</a:t>
            </a:r>
            <a:r>
              <a:rPr sz="1000" spc="5" dirty="0">
                <a:latin typeface="Calibri"/>
                <a:cs typeface="Calibri"/>
              </a:rPr>
              <a:t> </a:t>
            </a:r>
            <a:r>
              <a:rPr sz="1000" spc="-5" dirty="0">
                <a:latin typeface="Calibri"/>
                <a:cs typeface="Calibri"/>
              </a:rPr>
              <a:t>(individual</a:t>
            </a:r>
            <a:r>
              <a:rPr sz="1000" dirty="0">
                <a:latin typeface="Calibri"/>
                <a:cs typeface="Calibri"/>
              </a:rPr>
              <a:t> learning</a:t>
            </a:r>
            <a:r>
              <a:rPr sz="1000" spc="5" dirty="0">
                <a:latin typeface="Calibri"/>
                <a:cs typeface="Calibri"/>
              </a:rPr>
              <a:t> </a:t>
            </a:r>
            <a:r>
              <a:rPr sz="1000" spc="-5" dirty="0">
                <a:latin typeface="Calibri"/>
                <a:cs typeface="Calibri"/>
              </a:rPr>
              <a:t>plans,</a:t>
            </a:r>
            <a:r>
              <a:rPr sz="1000" spc="25" dirty="0">
                <a:latin typeface="Calibri"/>
                <a:cs typeface="Calibri"/>
              </a:rPr>
              <a:t> </a:t>
            </a:r>
            <a:r>
              <a:rPr sz="1000" spc="-5" dirty="0">
                <a:latin typeface="Cambria"/>
                <a:cs typeface="Cambria"/>
              </a:rPr>
              <a:t>support</a:t>
            </a:r>
            <a:r>
              <a:rPr sz="1000" spc="10" dirty="0">
                <a:latin typeface="Cambria"/>
                <a:cs typeface="Cambria"/>
              </a:rPr>
              <a:t> </a:t>
            </a:r>
            <a:r>
              <a:rPr sz="1000" spc="-5" dirty="0">
                <a:latin typeface="Cambria"/>
                <a:cs typeface="Cambria"/>
              </a:rPr>
              <a:t>given,</a:t>
            </a:r>
            <a:r>
              <a:rPr sz="1000" spc="10" dirty="0">
                <a:latin typeface="Cambria"/>
                <a:cs typeface="Cambria"/>
              </a:rPr>
              <a:t> </a:t>
            </a:r>
            <a:r>
              <a:rPr sz="1000" spc="-5" dirty="0">
                <a:latin typeface="Cambria"/>
                <a:cs typeface="Cambria"/>
              </a:rPr>
              <a:t>small</a:t>
            </a:r>
            <a:r>
              <a:rPr sz="1000" dirty="0">
                <a:latin typeface="Cambria"/>
                <a:cs typeface="Cambria"/>
              </a:rPr>
              <a:t> </a:t>
            </a:r>
            <a:r>
              <a:rPr sz="1000" spc="-5" dirty="0">
                <a:latin typeface="Cambria"/>
                <a:cs typeface="Cambria"/>
              </a:rPr>
              <a:t>group</a:t>
            </a:r>
            <a:r>
              <a:rPr sz="1000" spc="35" dirty="0">
                <a:latin typeface="Cambria"/>
                <a:cs typeface="Cambria"/>
              </a:rPr>
              <a:t> </a:t>
            </a:r>
            <a:r>
              <a:rPr sz="1000" spc="-5" dirty="0">
                <a:latin typeface="Calibri"/>
                <a:cs typeface="Calibri"/>
              </a:rPr>
              <a:t>work)</a:t>
            </a:r>
            <a:endParaRPr sz="1000">
              <a:latin typeface="Calibri"/>
              <a:cs typeface="Calibri"/>
            </a:endParaRPr>
          </a:p>
          <a:p>
            <a:pPr marL="427355" indent="-360045">
              <a:lnSpc>
                <a:spcPct val="100000"/>
              </a:lnSpc>
              <a:spcBef>
                <a:spcPts val="65"/>
              </a:spcBef>
              <a:buFont typeface="Symbol"/>
              <a:buChar char=""/>
              <a:tabLst>
                <a:tab pos="427355" algn="l"/>
                <a:tab pos="427990" algn="l"/>
              </a:tabLst>
            </a:pPr>
            <a:r>
              <a:rPr sz="1000" spc="-5" dirty="0">
                <a:latin typeface="Calibri"/>
                <a:cs typeface="Calibri"/>
              </a:rPr>
              <a:t>Screening</a:t>
            </a:r>
            <a:r>
              <a:rPr sz="1000" spc="-20" dirty="0">
                <a:latin typeface="Calibri"/>
                <a:cs typeface="Calibri"/>
              </a:rPr>
              <a:t> </a:t>
            </a:r>
            <a:r>
              <a:rPr sz="1000" spc="-10" dirty="0">
                <a:latin typeface="Calibri"/>
                <a:cs typeface="Calibri"/>
              </a:rPr>
              <a:t>test </a:t>
            </a:r>
            <a:r>
              <a:rPr sz="1000" spc="-5" dirty="0">
                <a:latin typeface="Calibri"/>
                <a:cs typeface="Calibri"/>
              </a:rPr>
              <a:t>results</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5" dirty="0">
                <a:latin typeface="Calibri"/>
                <a:cs typeface="Calibri"/>
              </a:rPr>
              <a:t>Reasonable Adjustments</a:t>
            </a:r>
            <a:r>
              <a:rPr sz="1000" dirty="0">
                <a:latin typeface="Calibri"/>
                <a:cs typeface="Calibri"/>
              </a:rPr>
              <a:t> </a:t>
            </a:r>
            <a:r>
              <a:rPr sz="1000" spc="-5" dirty="0">
                <a:latin typeface="Calibri"/>
                <a:cs typeface="Calibri"/>
              </a:rPr>
              <a:t>used</a:t>
            </a:r>
            <a:r>
              <a:rPr sz="1000" spc="20" dirty="0">
                <a:latin typeface="Calibri"/>
                <a:cs typeface="Calibri"/>
              </a:rPr>
              <a:t> </a:t>
            </a:r>
            <a:r>
              <a:rPr sz="1000" spc="-5" dirty="0">
                <a:latin typeface="Calibri"/>
                <a:cs typeface="Calibri"/>
              </a:rPr>
              <a:t>when</a:t>
            </a:r>
            <a:r>
              <a:rPr sz="1000" spc="10" dirty="0">
                <a:latin typeface="Calibri"/>
                <a:cs typeface="Calibri"/>
              </a:rPr>
              <a:t> </a:t>
            </a:r>
            <a:r>
              <a:rPr sz="1000" spc="-5" dirty="0">
                <a:latin typeface="Calibri"/>
                <a:cs typeface="Calibri"/>
              </a:rPr>
              <a:t>working</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classroom,</a:t>
            </a:r>
            <a:r>
              <a:rPr sz="1000" spc="10" dirty="0">
                <a:latin typeface="Calibri"/>
                <a:cs typeface="Calibri"/>
              </a:rPr>
              <a:t> </a:t>
            </a:r>
            <a:r>
              <a:rPr sz="1000" spc="-5" dirty="0">
                <a:latin typeface="Calibri"/>
                <a:cs typeface="Calibri"/>
              </a:rPr>
              <a:t>mock</a:t>
            </a:r>
            <a:r>
              <a:rPr sz="1000" spc="10" dirty="0">
                <a:latin typeface="Calibri"/>
                <a:cs typeface="Calibri"/>
              </a:rPr>
              <a:t> </a:t>
            </a:r>
            <a:r>
              <a:rPr sz="1000" spc="-5" dirty="0">
                <a:latin typeface="Calibri"/>
                <a:cs typeface="Calibri"/>
              </a:rPr>
              <a:t>exams</a:t>
            </a:r>
            <a:r>
              <a:rPr sz="1000" dirty="0">
                <a:latin typeface="Calibri"/>
                <a:cs typeface="Calibri"/>
              </a:rPr>
              <a:t> </a:t>
            </a:r>
            <a:r>
              <a:rPr sz="1000" spc="-5" dirty="0">
                <a:latin typeface="Calibri"/>
                <a:cs typeface="Calibri"/>
              </a:rPr>
              <a:t>or</a:t>
            </a:r>
            <a:r>
              <a:rPr sz="1000" spc="10" dirty="0">
                <a:latin typeface="Calibri"/>
                <a:cs typeface="Calibri"/>
              </a:rPr>
              <a:t> </a:t>
            </a:r>
            <a:r>
              <a:rPr sz="1000" spc="-5" dirty="0">
                <a:latin typeface="Calibri"/>
                <a:cs typeface="Calibri"/>
              </a:rPr>
              <a:t>internal</a:t>
            </a:r>
            <a:r>
              <a:rPr sz="1000" spc="25" dirty="0">
                <a:latin typeface="Calibri"/>
                <a:cs typeface="Calibri"/>
              </a:rPr>
              <a:t> </a:t>
            </a:r>
            <a:r>
              <a:rPr sz="1000" spc="-5" dirty="0">
                <a:latin typeface="Calibri"/>
                <a:cs typeface="Calibri"/>
              </a:rPr>
              <a:t>school</a:t>
            </a:r>
            <a:r>
              <a:rPr sz="1000" spc="10" dirty="0">
                <a:latin typeface="Calibri"/>
                <a:cs typeface="Calibri"/>
              </a:rPr>
              <a:t> </a:t>
            </a:r>
            <a:r>
              <a:rPr sz="1000" spc="-5" dirty="0">
                <a:latin typeface="Calibri"/>
                <a:cs typeface="Calibri"/>
              </a:rPr>
              <a:t>tests.</a:t>
            </a:r>
            <a:endParaRPr sz="1000">
              <a:latin typeface="Calibri"/>
              <a:cs typeface="Calibri"/>
            </a:endParaRPr>
          </a:p>
          <a:p>
            <a:pPr marL="67945" marR="86995">
              <a:lnSpc>
                <a:spcPts val="1220"/>
              </a:lnSpc>
              <a:spcBef>
                <a:spcPts val="35"/>
              </a:spcBef>
            </a:pPr>
            <a:r>
              <a:rPr sz="1000" spc="-5" dirty="0">
                <a:latin typeface="Calibri"/>
                <a:cs typeface="Calibri"/>
              </a:rPr>
              <a:t>This</a:t>
            </a:r>
            <a:r>
              <a:rPr sz="1000" dirty="0">
                <a:latin typeface="Calibri"/>
                <a:cs typeface="Calibri"/>
              </a:rPr>
              <a:t> </a:t>
            </a:r>
            <a:r>
              <a:rPr sz="1000" spc="-5" dirty="0">
                <a:latin typeface="Calibri"/>
                <a:cs typeface="Calibri"/>
              </a:rPr>
              <a:t>emphasises</a:t>
            </a:r>
            <a:r>
              <a:rPr sz="1000" dirty="0">
                <a:latin typeface="Calibri"/>
                <a:cs typeface="Calibri"/>
              </a:rPr>
              <a:t> </a:t>
            </a:r>
            <a:r>
              <a:rPr sz="1000" spc="-5" dirty="0">
                <a:latin typeface="Calibri"/>
                <a:cs typeface="Calibri"/>
              </a:rPr>
              <a:t>how</a:t>
            </a:r>
            <a:r>
              <a:rPr sz="1000" spc="5" dirty="0">
                <a:latin typeface="Calibri"/>
                <a:cs typeface="Calibri"/>
              </a:rPr>
              <a:t> </a:t>
            </a:r>
            <a:r>
              <a:rPr sz="1000" spc="-5" dirty="0">
                <a:latin typeface="Calibri"/>
                <a:cs typeface="Calibri"/>
              </a:rPr>
              <a:t>important</a:t>
            </a:r>
            <a:r>
              <a:rPr sz="1000" spc="15" dirty="0">
                <a:latin typeface="Calibri"/>
                <a:cs typeface="Calibri"/>
              </a:rPr>
              <a:t> </a:t>
            </a:r>
            <a:r>
              <a:rPr sz="1000" spc="-5" dirty="0">
                <a:latin typeface="Calibri"/>
                <a:cs typeface="Calibri"/>
              </a:rPr>
              <a:t>it</a:t>
            </a:r>
            <a:r>
              <a:rPr sz="1000" spc="1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that</a:t>
            </a:r>
            <a:r>
              <a:rPr sz="1000" spc="15" dirty="0">
                <a:latin typeface="Calibri"/>
                <a:cs typeface="Calibri"/>
              </a:rPr>
              <a:t> </a:t>
            </a:r>
            <a:r>
              <a:rPr sz="1000" spc="-5" dirty="0">
                <a:latin typeface="Calibri"/>
                <a:cs typeface="Calibri"/>
              </a:rPr>
              <a:t>schools</a:t>
            </a:r>
            <a:r>
              <a:rPr sz="1000" dirty="0">
                <a:latin typeface="Calibri"/>
                <a:cs typeface="Calibri"/>
              </a:rPr>
              <a:t> </a:t>
            </a:r>
            <a:r>
              <a:rPr sz="1000" spc="-5" dirty="0">
                <a:latin typeface="Calibri"/>
                <a:cs typeface="Calibri"/>
              </a:rPr>
              <a:t>ensure</a:t>
            </a:r>
            <a:r>
              <a:rPr sz="1000" spc="5"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1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in</a:t>
            </a:r>
            <a:r>
              <a:rPr sz="1000" spc="25" dirty="0">
                <a:latin typeface="Calibri"/>
                <a:cs typeface="Calibri"/>
              </a:rPr>
              <a:t> </a:t>
            </a:r>
            <a:r>
              <a:rPr sz="1000" spc="-5" dirty="0">
                <a:latin typeface="Calibri"/>
                <a:cs typeface="Calibri"/>
              </a:rPr>
              <a:t>place</a:t>
            </a:r>
            <a:r>
              <a:rPr sz="1000" spc="10" dirty="0">
                <a:latin typeface="Calibri"/>
                <a:cs typeface="Calibri"/>
              </a:rPr>
              <a:t> </a:t>
            </a:r>
            <a:r>
              <a:rPr sz="1000" dirty="0">
                <a:latin typeface="Calibri"/>
                <a:cs typeface="Calibri"/>
              </a:rPr>
              <a:t>as </a:t>
            </a:r>
            <a:r>
              <a:rPr sz="1000" spc="-5" dirty="0">
                <a:latin typeface="Calibri"/>
                <a:cs typeface="Calibri"/>
              </a:rPr>
              <a:t>soon</a:t>
            </a:r>
            <a:r>
              <a:rPr sz="1000" spc="10" dirty="0">
                <a:latin typeface="Calibri"/>
                <a:cs typeface="Calibri"/>
              </a:rPr>
              <a:t> </a:t>
            </a:r>
            <a:r>
              <a:rPr sz="1000" dirty="0">
                <a:latin typeface="Calibri"/>
                <a:cs typeface="Calibri"/>
              </a:rPr>
              <a:t>as </a:t>
            </a:r>
            <a:r>
              <a:rPr sz="1000" spc="-5" dirty="0">
                <a:latin typeface="Calibri"/>
                <a:cs typeface="Calibri"/>
              </a:rPr>
              <a:t>possible</a:t>
            </a:r>
            <a:r>
              <a:rPr sz="1000" spc="10" dirty="0">
                <a:latin typeface="Calibri"/>
                <a:cs typeface="Calibri"/>
              </a:rPr>
              <a:t> </a:t>
            </a:r>
            <a:r>
              <a:rPr sz="1000" spc="-10" dirty="0">
                <a:latin typeface="Calibri"/>
                <a:cs typeface="Calibri"/>
              </a:rPr>
              <a:t>for </a:t>
            </a:r>
            <a:r>
              <a:rPr sz="1000" spc="-5" dirty="0">
                <a:latin typeface="Calibri"/>
                <a:cs typeface="Calibri"/>
              </a:rPr>
              <a:t> children</a:t>
            </a:r>
            <a:r>
              <a:rPr sz="1000" dirty="0">
                <a:latin typeface="Calibri"/>
                <a:cs typeface="Calibri"/>
              </a:rPr>
              <a:t> </a:t>
            </a:r>
            <a:r>
              <a:rPr sz="1000" spc="-5" dirty="0">
                <a:latin typeface="Calibri"/>
                <a:cs typeface="Calibri"/>
              </a:rPr>
              <a:t>with</a:t>
            </a:r>
            <a:r>
              <a:rPr sz="1000" dirty="0">
                <a:latin typeface="Calibri"/>
                <a:cs typeface="Calibri"/>
              </a:rPr>
              <a:t> </a:t>
            </a:r>
            <a:r>
              <a:rPr sz="1000" spc="-5" dirty="0">
                <a:latin typeface="Calibri"/>
                <a:cs typeface="Calibri"/>
              </a:rPr>
              <a:t>identified</a:t>
            </a:r>
            <a:r>
              <a:rPr sz="1000" dirty="0">
                <a:latin typeface="Calibri"/>
                <a:cs typeface="Calibri"/>
              </a:rPr>
              <a:t> learning</a:t>
            </a:r>
            <a:r>
              <a:rPr sz="1000" spc="-5" dirty="0">
                <a:latin typeface="Calibri"/>
                <a:cs typeface="Calibri"/>
              </a:rPr>
              <a:t> </a:t>
            </a:r>
            <a:r>
              <a:rPr sz="1000" spc="-10" dirty="0">
                <a:latin typeface="Calibri"/>
                <a:cs typeface="Calibri"/>
              </a:rPr>
              <a:t>difficulties.</a:t>
            </a:r>
            <a:endParaRPr sz="1000">
              <a:latin typeface="Calibri"/>
              <a:cs typeface="Calibri"/>
            </a:endParaRPr>
          </a:p>
        </p:txBody>
      </p:sp>
      <p:sp>
        <p:nvSpPr>
          <p:cNvPr id="10" name="object 10"/>
          <p:cNvSpPr/>
          <p:nvPr/>
        </p:nvSpPr>
        <p:spPr>
          <a:xfrm>
            <a:off x="712444" y="4365751"/>
            <a:ext cx="6156960" cy="2209165"/>
          </a:xfrm>
          <a:custGeom>
            <a:avLst/>
            <a:gdLst/>
            <a:ahLst/>
            <a:cxnLst/>
            <a:rect l="l" t="t" r="r" b="b"/>
            <a:pathLst>
              <a:path w="6156959" h="2209165">
                <a:moveTo>
                  <a:pt x="6156833" y="0"/>
                </a:moveTo>
                <a:lnTo>
                  <a:pt x="0" y="0"/>
                </a:lnTo>
                <a:lnTo>
                  <a:pt x="0" y="2209165"/>
                </a:lnTo>
                <a:lnTo>
                  <a:pt x="6156833" y="2209165"/>
                </a:lnTo>
                <a:lnTo>
                  <a:pt x="6156833" y="0"/>
                </a:lnTo>
                <a:close/>
              </a:path>
            </a:pathLst>
          </a:custGeom>
          <a:solidFill>
            <a:srgbClr val="FFFFFF"/>
          </a:solidFill>
        </p:spPr>
        <p:txBody>
          <a:bodyPr wrap="square" lIns="0" tIns="0" rIns="0" bIns="0" rtlCol="0"/>
          <a:lstStyle/>
          <a:p>
            <a:endParaRPr/>
          </a:p>
        </p:txBody>
      </p:sp>
      <p:sp>
        <p:nvSpPr>
          <p:cNvPr id="11" name="object 11"/>
          <p:cNvSpPr txBox="1"/>
          <p:nvPr/>
        </p:nvSpPr>
        <p:spPr>
          <a:xfrm>
            <a:off x="712444" y="4365751"/>
            <a:ext cx="6156960" cy="2209165"/>
          </a:xfrm>
          <a:prstGeom prst="rect">
            <a:avLst/>
          </a:prstGeom>
          <a:ln w="63500">
            <a:solidFill>
              <a:srgbClr val="CCCCCC"/>
            </a:solidFill>
          </a:ln>
        </p:spPr>
        <p:txBody>
          <a:bodyPr vert="horz" wrap="square" lIns="0" tIns="4445" rIns="0" bIns="0" rtlCol="0">
            <a:spAutoFit/>
          </a:bodyPr>
          <a:lstStyle/>
          <a:p>
            <a:pPr>
              <a:lnSpc>
                <a:spcPct val="100000"/>
              </a:lnSpc>
              <a:spcBef>
                <a:spcPts val="35"/>
              </a:spcBef>
            </a:pPr>
            <a:endParaRPr sz="900">
              <a:latin typeface="Times New Roman"/>
              <a:cs typeface="Times New Roman"/>
            </a:endParaRPr>
          </a:p>
          <a:p>
            <a:pPr marL="67945" marR="2834005">
              <a:lnSpc>
                <a:spcPct val="101000"/>
              </a:lnSpc>
            </a:pPr>
            <a:r>
              <a:rPr sz="1000" b="1" spc="-5" dirty="0">
                <a:solidFill>
                  <a:srgbClr val="0A5AB1"/>
                </a:solidFill>
                <a:latin typeface="Calibri"/>
                <a:cs typeface="Calibri"/>
              </a:rPr>
              <a:t>Will</a:t>
            </a:r>
            <a:r>
              <a:rPr sz="1000" b="1" spc="-10" dirty="0">
                <a:solidFill>
                  <a:srgbClr val="0A5AB1"/>
                </a:solidFill>
                <a:latin typeface="Calibri"/>
                <a:cs typeface="Calibri"/>
              </a:rPr>
              <a:t> </a:t>
            </a:r>
            <a:r>
              <a:rPr sz="1000" b="1" spc="-5" dirty="0">
                <a:solidFill>
                  <a:srgbClr val="0A5AB1"/>
                </a:solidFill>
                <a:latin typeface="Calibri"/>
                <a:cs typeface="Calibri"/>
              </a:rPr>
              <a:t>my child</a:t>
            </a:r>
            <a:r>
              <a:rPr sz="1000" b="1" spc="5" dirty="0">
                <a:solidFill>
                  <a:srgbClr val="0A5AB1"/>
                </a:solidFill>
                <a:latin typeface="Calibri"/>
                <a:cs typeface="Calibri"/>
              </a:rPr>
              <a:t> </a:t>
            </a:r>
            <a:r>
              <a:rPr sz="1000" b="1" spc="-5" dirty="0">
                <a:solidFill>
                  <a:srgbClr val="0A5AB1"/>
                </a:solidFill>
                <a:latin typeface="Calibri"/>
                <a:cs typeface="Calibri"/>
              </a:rPr>
              <a:t>lose</a:t>
            </a:r>
            <a:r>
              <a:rPr sz="1000" b="1" dirty="0">
                <a:solidFill>
                  <a:srgbClr val="0A5AB1"/>
                </a:solidFill>
                <a:latin typeface="Calibri"/>
                <a:cs typeface="Calibri"/>
              </a:rPr>
              <a:t> marks</a:t>
            </a:r>
            <a:r>
              <a:rPr sz="1000" b="1" spc="5" dirty="0">
                <a:solidFill>
                  <a:srgbClr val="0A5AB1"/>
                </a:solidFill>
                <a:latin typeface="Calibri"/>
                <a:cs typeface="Calibri"/>
              </a:rPr>
              <a:t> </a:t>
            </a:r>
            <a:r>
              <a:rPr sz="1000" b="1" dirty="0">
                <a:solidFill>
                  <a:srgbClr val="0A5AB1"/>
                </a:solidFill>
                <a:latin typeface="Calibri"/>
                <a:cs typeface="Calibri"/>
              </a:rPr>
              <a:t>if</a:t>
            </a:r>
            <a:r>
              <a:rPr sz="1000" b="1" spc="-5" dirty="0">
                <a:solidFill>
                  <a:srgbClr val="0A5AB1"/>
                </a:solidFill>
                <a:latin typeface="Calibri"/>
                <a:cs typeface="Calibri"/>
              </a:rPr>
              <a:t> they have</a:t>
            </a:r>
            <a:r>
              <a:rPr sz="1000" b="1" spc="5" dirty="0">
                <a:solidFill>
                  <a:srgbClr val="0A5AB1"/>
                </a:solidFill>
                <a:latin typeface="Calibri"/>
                <a:cs typeface="Calibri"/>
              </a:rPr>
              <a:t> </a:t>
            </a:r>
            <a:r>
              <a:rPr sz="1000" b="1" spc="-5" dirty="0">
                <a:solidFill>
                  <a:srgbClr val="0A5AB1"/>
                </a:solidFill>
                <a:latin typeface="Calibri"/>
                <a:cs typeface="Calibri"/>
              </a:rPr>
              <a:t>an</a:t>
            </a:r>
            <a:r>
              <a:rPr sz="1000" b="1" spc="5" dirty="0">
                <a:solidFill>
                  <a:srgbClr val="0A5AB1"/>
                </a:solidFill>
                <a:latin typeface="Calibri"/>
                <a:cs typeface="Calibri"/>
              </a:rPr>
              <a:t> </a:t>
            </a:r>
            <a:r>
              <a:rPr sz="1000" b="1" spc="-5" dirty="0">
                <a:solidFill>
                  <a:srgbClr val="0A5AB1"/>
                </a:solidFill>
                <a:latin typeface="Calibri"/>
                <a:cs typeface="Calibri"/>
              </a:rPr>
              <a:t>Access</a:t>
            </a:r>
            <a:r>
              <a:rPr sz="1000" b="1" dirty="0">
                <a:solidFill>
                  <a:srgbClr val="0A5AB1"/>
                </a:solidFill>
                <a:latin typeface="Calibri"/>
                <a:cs typeface="Calibri"/>
              </a:rPr>
              <a:t> </a:t>
            </a:r>
            <a:r>
              <a:rPr sz="1000" b="1" spc="-5" dirty="0">
                <a:solidFill>
                  <a:srgbClr val="0A5AB1"/>
                </a:solidFill>
                <a:latin typeface="Calibri"/>
                <a:cs typeface="Calibri"/>
              </a:rPr>
              <a:t>Arrangement? </a:t>
            </a:r>
            <a:r>
              <a:rPr sz="1000" b="1" spc="-215" dirty="0">
                <a:solidFill>
                  <a:srgbClr val="0A5AB1"/>
                </a:solidFill>
                <a:latin typeface="Calibri"/>
                <a:cs typeface="Calibri"/>
              </a:rPr>
              <a:t> </a:t>
            </a:r>
            <a:r>
              <a:rPr sz="1000" b="1" u="sng" spc="-5" dirty="0">
                <a:uFill>
                  <a:solidFill>
                    <a:srgbClr val="000000"/>
                  </a:solidFill>
                </a:uFill>
                <a:latin typeface="Calibri"/>
                <a:cs typeface="Calibri"/>
              </a:rPr>
              <a:t>Scribe</a:t>
            </a:r>
            <a:endParaRPr sz="1000">
              <a:latin typeface="Calibri"/>
              <a:cs typeface="Calibri"/>
            </a:endParaRPr>
          </a:p>
          <a:p>
            <a:pPr marL="67945" marR="70485">
              <a:lnSpc>
                <a:spcPct val="101499"/>
              </a:lnSpc>
              <a:spcBef>
                <a:spcPts val="10"/>
              </a:spcBef>
            </a:pPr>
            <a:r>
              <a:rPr sz="1000" spc="-5" dirty="0">
                <a:latin typeface="Calibri"/>
                <a:cs typeface="Calibri"/>
              </a:rPr>
              <a:t>In</a:t>
            </a:r>
            <a:r>
              <a:rPr sz="1000" spc="5" dirty="0">
                <a:latin typeface="Calibri"/>
                <a:cs typeface="Calibri"/>
              </a:rPr>
              <a:t> </a:t>
            </a:r>
            <a:r>
              <a:rPr sz="1000" spc="-5" dirty="0">
                <a:latin typeface="Calibri"/>
                <a:cs typeface="Calibri"/>
              </a:rPr>
              <a:t>subjects</a:t>
            </a:r>
            <a:r>
              <a:rPr sz="1000" dirty="0">
                <a:latin typeface="Calibri"/>
                <a:cs typeface="Calibri"/>
              </a:rPr>
              <a:t> </a:t>
            </a:r>
            <a:r>
              <a:rPr sz="1000" spc="-5" dirty="0">
                <a:latin typeface="Calibri"/>
                <a:cs typeface="Calibri"/>
              </a:rPr>
              <a:t>where</a:t>
            </a:r>
            <a:r>
              <a:rPr sz="1000" spc="10" dirty="0">
                <a:latin typeface="Calibri"/>
                <a:cs typeface="Calibri"/>
              </a:rPr>
              <a:t> </a:t>
            </a:r>
            <a:r>
              <a:rPr sz="1000" spc="-5" dirty="0">
                <a:latin typeface="Calibri"/>
                <a:cs typeface="Calibri"/>
              </a:rPr>
              <a:t>separate</a:t>
            </a:r>
            <a:r>
              <a:rPr sz="1000" spc="10" dirty="0">
                <a:latin typeface="Calibri"/>
                <a:cs typeface="Calibri"/>
              </a:rPr>
              <a:t> </a:t>
            </a:r>
            <a:r>
              <a:rPr sz="1000" spc="-5" dirty="0">
                <a:latin typeface="Calibri"/>
                <a:cs typeface="Calibri"/>
              </a:rPr>
              <a:t>marks</a:t>
            </a:r>
            <a:r>
              <a:rPr sz="1000"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spelling,</a:t>
            </a:r>
            <a:r>
              <a:rPr sz="1000" spc="5" dirty="0">
                <a:latin typeface="Calibri"/>
                <a:cs typeface="Calibri"/>
              </a:rPr>
              <a:t> </a:t>
            </a:r>
            <a:r>
              <a:rPr sz="1000" spc="-5" dirty="0">
                <a:latin typeface="Calibri"/>
                <a:cs typeface="Calibri"/>
              </a:rPr>
              <a:t>punctuation</a:t>
            </a:r>
            <a:r>
              <a:rPr sz="1000" spc="5"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grammar</a:t>
            </a:r>
            <a:r>
              <a:rPr sz="1000" spc="5" dirty="0">
                <a:latin typeface="Calibri"/>
                <a:cs typeface="Calibri"/>
              </a:rPr>
              <a:t> </a:t>
            </a:r>
            <a:r>
              <a:rPr sz="1000" spc="-5" dirty="0">
                <a:latin typeface="Calibri"/>
                <a:cs typeface="Calibri"/>
              </a:rPr>
              <a:t>(SPaG)</a:t>
            </a:r>
            <a:r>
              <a:rPr sz="1000" dirty="0">
                <a:latin typeface="Calibri"/>
                <a:cs typeface="Calibri"/>
              </a:rPr>
              <a:t> </a:t>
            </a:r>
            <a:r>
              <a:rPr sz="1000" spc="-5" dirty="0">
                <a:latin typeface="Calibri"/>
                <a:cs typeface="Calibri"/>
              </a:rPr>
              <a:t>are</a:t>
            </a:r>
            <a:r>
              <a:rPr sz="1000" spc="5" dirty="0">
                <a:latin typeface="Calibri"/>
                <a:cs typeface="Calibri"/>
              </a:rPr>
              <a:t> </a:t>
            </a:r>
            <a:r>
              <a:rPr sz="1000" dirty="0">
                <a:latin typeface="Calibri"/>
                <a:cs typeface="Calibri"/>
              </a:rPr>
              <a:t>being </a:t>
            </a:r>
            <a:r>
              <a:rPr sz="1000" spc="-5" dirty="0">
                <a:latin typeface="Calibri"/>
                <a:cs typeface="Calibri"/>
              </a:rPr>
              <a:t>awarded</a:t>
            </a:r>
            <a:r>
              <a:rPr sz="1000" spc="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will </a:t>
            </a:r>
            <a:r>
              <a:rPr sz="1000"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be</a:t>
            </a:r>
            <a:r>
              <a:rPr sz="1000" spc="5" dirty="0">
                <a:latin typeface="Calibri"/>
                <a:cs typeface="Calibri"/>
              </a:rPr>
              <a:t> </a:t>
            </a:r>
            <a:r>
              <a:rPr sz="1000" spc="-5" dirty="0">
                <a:latin typeface="Calibri"/>
                <a:cs typeface="Calibri"/>
              </a:rPr>
              <a:t>credited</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marks</a:t>
            </a:r>
            <a:r>
              <a:rPr sz="1000" spc="1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spelling</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punctuation.</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will</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awarded</a:t>
            </a:r>
            <a:r>
              <a:rPr sz="1000" spc="10" dirty="0">
                <a:latin typeface="Calibri"/>
                <a:cs typeface="Calibri"/>
              </a:rPr>
              <a:t> </a:t>
            </a:r>
            <a:r>
              <a:rPr sz="1000" dirty="0">
                <a:latin typeface="Calibri"/>
                <a:cs typeface="Calibri"/>
              </a:rPr>
              <a:t>marks</a:t>
            </a:r>
            <a:r>
              <a:rPr sz="1000" spc="-5" dirty="0">
                <a:latin typeface="Calibri"/>
                <a:cs typeface="Calibri"/>
              </a:rPr>
              <a:t> for</a:t>
            </a:r>
            <a:r>
              <a:rPr sz="1000" spc="10" dirty="0">
                <a:latin typeface="Calibri"/>
                <a:cs typeface="Calibri"/>
              </a:rPr>
              <a:t> </a:t>
            </a:r>
            <a:r>
              <a:rPr sz="1000" spc="-5" dirty="0">
                <a:latin typeface="Calibri"/>
                <a:cs typeface="Calibri"/>
              </a:rPr>
              <a:t>grammar.</a:t>
            </a:r>
            <a:r>
              <a:rPr sz="1000" spc="20" dirty="0">
                <a:latin typeface="Calibri"/>
                <a:cs typeface="Calibri"/>
              </a:rPr>
              <a:t> </a:t>
            </a:r>
            <a:r>
              <a:rPr sz="1000" spc="-5" dirty="0">
                <a:latin typeface="Calibri"/>
                <a:cs typeface="Calibri"/>
              </a:rPr>
              <a:t>These</a:t>
            </a:r>
            <a:r>
              <a:rPr sz="100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general- </a:t>
            </a:r>
            <a:r>
              <a:rPr sz="1000" spc="-210" dirty="0">
                <a:latin typeface="Calibri"/>
                <a:cs typeface="Calibri"/>
              </a:rPr>
              <a:t> </a:t>
            </a:r>
            <a:r>
              <a:rPr sz="1000" spc="-5" dirty="0">
                <a:latin typeface="Calibri"/>
                <a:cs typeface="Calibri"/>
              </a:rPr>
              <a:t>ly</a:t>
            </a:r>
            <a:r>
              <a:rPr sz="1000" dirty="0">
                <a:latin typeface="Calibri"/>
                <a:cs typeface="Calibri"/>
              </a:rPr>
              <a:t> </a:t>
            </a:r>
            <a:r>
              <a:rPr sz="1000" spc="-5" dirty="0">
                <a:latin typeface="Calibri"/>
                <a:cs typeface="Calibri"/>
              </a:rPr>
              <a:t>3% of</a:t>
            </a:r>
            <a:r>
              <a:rPr sz="1000" spc="-10" dirty="0">
                <a:latin typeface="Calibri"/>
                <a:cs typeface="Calibri"/>
              </a:rPr>
              <a:t> </a:t>
            </a:r>
            <a:r>
              <a:rPr sz="1000" spc="-5" dirty="0">
                <a:latin typeface="Calibri"/>
                <a:cs typeface="Calibri"/>
              </a:rPr>
              <a:t>the total</a:t>
            </a:r>
            <a:r>
              <a:rPr sz="1000" dirty="0">
                <a:latin typeface="Calibri"/>
                <a:cs typeface="Calibri"/>
              </a:rPr>
              <a:t> </a:t>
            </a:r>
            <a:r>
              <a:rPr sz="1000" spc="-5" dirty="0">
                <a:latin typeface="Calibri"/>
                <a:cs typeface="Calibri"/>
              </a:rPr>
              <a:t>marks.</a:t>
            </a:r>
            <a:r>
              <a:rPr sz="1000" spc="5" dirty="0">
                <a:latin typeface="Calibri"/>
                <a:cs typeface="Calibri"/>
              </a:rPr>
              <a:t> </a:t>
            </a:r>
            <a:r>
              <a:rPr sz="1000" spc="-5" dirty="0">
                <a:latin typeface="Calibri"/>
                <a:cs typeface="Calibri"/>
              </a:rPr>
              <a:t>Subjects that</a:t>
            </a:r>
            <a:r>
              <a:rPr sz="1000" dirty="0">
                <a:latin typeface="Calibri"/>
                <a:cs typeface="Calibri"/>
              </a:rPr>
              <a:t> </a:t>
            </a:r>
            <a:r>
              <a:rPr sz="1000" spc="-5" dirty="0">
                <a:latin typeface="Calibri"/>
                <a:cs typeface="Calibri"/>
              </a:rPr>
              <a:t>award</a:t>
            </a:r>
            <a:r>
              <a:rPr sz="1000" dirty="0">
                <a:latin typeface="Calibri"/>
                <a:cs typeface="Calibri"/>
              </a:rPr>
              <a:t> </a:t>
            </a:r>
            <a:r>
              <a:rPr sz="1000" spc="-5" dirty="0">
                <a:latin typeface="Calibri"/>
                <a:cs typeface="Calibri"/>
              </a:rPr>
              <a:t>separate </a:t>
            </a:r>
            <a:r>
              <a:rPr sz="1000" dirty="0">
                <a:latin typeface="Calibri"/>
                <a:cs typeface="Calibri"/>
              </a:rPr>
              <a:t>marks</a:t>
            </a:r>
            <a:r>
              <a:rPr sz="1000" spc="-5" dirty="0">
                <a:latin typeface="Calibri"/>
                <a:cs typeface="Calibri"/>
              </a:rPr>
              <a:t> for</a:t>
            </a:r>
            <a:r>
              <a:rPr sz="1000" spc="5" dirty="0">
                <a:latin typeface="Calibri"/>
                <a:cs typeface="Calibri"/>
              </a:rPr>
              <a:t> </a:t>
            </a:r>
            <a:r>
              <a:rPr sz="1000" spc="-10" dirty="0">
                <a:latin typeface="Calibri"/>
                <a:cs typeface="Calibri"/>
              </a:rPr>
              <a:t>SPaG</a:t>
            </a:r>
            <a:r>
              <a:rPr sz="1000" spc="-5" dirty="0">
                <a:latin typeface="Calibri"/>
                <a:cs typeface="Calibri"/>
              </a:rPr>
              <a:t> are:</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10" dirty="0">
                <a:latin typeface="Calibri"/>
                <a:cs typeface="Calibri"/>
              </a:rPr>
              <a:t>GCSE </a:t>
            </a:r>
            <a:r>
              <a:rPr sz="1000" spc="-5" dirty="0">
                <a:latin typeface="Calibri"/>
                <a:cs typeface="Calibri"/>
              </a:rPr>
              <a:t>English/English Language</a:t>
            </a:r>
            <a:endParaRPr sz="1000">
              <a:latin typeface="Calibri"/>
              <a:cs typeface="Calibri"/>
            </a:endParaRPr>
          </a:p>
          <a:p>
            <a:pPr marL="427355" indent="-360045">
              <a:lnSpc>
                <a:spcPct val="100000"/>
              </a:lnSpc>
              <a:spcBef>
                <a:spcPts val="60"/>
              </a:spcBef>
              <a:buFont typeface="Symbol"/>
              <a:buChar char=""/>
              <a:tabLst>
                <a:tab pos="427355" algn="l"/>
                <a:tab pos="427990" algn="l"/>
              </a:tabLst>
            </a:pPr>
            <a:r>
              <a:rPr sz="1000" spc="-10" dirty="0">
                <a:latin typeface="Calibri"/>
                <a:cs typeface="Calibri"/>
              </a:rPr>
              <a:t>GCSE </a:t>
            </a:r>
            <a:r>
              <a:rPr sz="1000" spc="-5" dirty="0">
                <a:latin typeface="Calibri"/>
                <a:cs typeface="Calibri"/>
              </a:rPr>
              <a:t>English Literature</a:t>
            </a:r>
            <a:endParaRPr sz="1000">
              <a:latin typeface="Calibri"/>
              <a:cs typeface="Calibri"/>
            </a:endParaRPr>
          </a:p>
          <a:p>
            <a:pPr marL="427355" indent="-360045">
              <a:lnSpc>
                <a:spcPct val="100000"/>
              </a:lnSpc>
              <a:spcBef>
                <a:spcPts val="45"/>
              </a:spcBef>
              <a:buFont typeface="Symbol"/>
              <a:buChar char=""/>
              <a:tabLst>
                <a:tab pos="427355" algn="l"/>
                <a:tab pos="427990" algn="l"/>
              </a:tabLst>
            </a:pPr>
            <a:r>
              <a:rPr sz="1000" spc="-10" dirty="0">
                <a:latin typeface="Calibri"/>
                <a:cs typeface="Calibri"/>
              </a:rPr>
              <a:t>GCSE</a:t>
            </a:r>
            <a:r>
              <a:rPr sz="1000" spc="-30" dirty="0">
                <a:latin typeface="Calibri"/>
                <a:cs typeface="Calibri"/>
              </a:rPr>
              <a:t> </a:t>
            </a:r>
            <a:r>
              <a:rPr sz="1000" spc="-5" dirty="0">
                <a:latin typeface="Calibri"/>
                <a:cs typeface="Calibri"/>
              </a:rPr>
              <a:t>History</a:t>
            </a:r>
            <a:endParaRPr sz="1000">
              <a:latin typeface="Calibri"/>
              <a:cs typeface="Calibri"/>
            </a:endParaRPr>
          </a:p>
          <a:p>
            <a:pPr marL="67945" marR="160655">
              <a:lnSpc>
                <a:spcPct val="101000"/>
              </a:lnSpc>
              <a:spcBef>
                <a:spcPts val="15"/>
              </a:spcBef>
            </a:pPr>
            <a:r>
              <a:rPr sz="1000" spc="-5" dirty="0">
                <a:latin typeface="Calibri"/>
                <a:cs typeface="Calibri"/>
              </a:rPr>
              <a:t>It</a:t>
            </a:r>
            <a:r>
              <a:rPr sz="1000" spc="5" dirty="0">
                <a:latin typeface="Calibri"/>
                <a:cs typeface="Calibri"/>
              </a:rPr>
              <a:t> </a:t>
            </a:r>
            <a:r>
              <a:rPr sz="1000" spc="-5" dirty="0">
                <a:latin typeface="Calibri"/>
                <a:cs typeface="Calibri"/>
              </a:rPr>
              <a:t>should</a:t>
            </a:r>
            <a:r>
              <a:rPr sz="1000" spc="5" dirty="0">
                <a:latin typeface="Calibri"/>
                <a:cs typeface="Calibri"/>
              </a:rPr>
              <a:t> </a:t>
            </a:r>
            <a:r>
              <a:rPr sz="1000" dirty="0">
                <a:latin typeface="Calibri"/>
                <a:cs typeface="Calibri"/>
              </a:rPr>
              <a:t>be </a:t>
            </a:r>
            <a:r>
              <a:rPr sz="1000" spc="-5" dirty="0">
                <a:latin typeface="Calibri"/>
                <a:cs typeface="Calibri"/>
              </a:rPr>
              <a:t>noted</a:t>
            </a:r>
            <a:r>
              <a:rPr sz="1000" spc="5"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in</a:t>
            </a:r>
            <a:r>
              <a:rPr sz="1000" spc="15" dirty="0">
                <a:latin typeface="Calibri"/>
                <a:cs typeface="Calibri"/>
              </a:rPr>
              <a:t> </a:t>
            </a:r>
            <a:r>
              <a:rPr sz="1000" spc="-10" dirty="0">
                <a:latin typeface="Calibri"/>
                <a:cs typeface="Calibri"/>
              </a:rPr>
              <a:t>the</a:t>
            </a:r>
            <a:r>
              <a:rPr sz="1000" dirty="0">
                <a:latin typeface="Calibri"/>
                <a:cs typeface="Calibri"/>
              </a:rPr>
              <a:t> </a:t>
            </a:r>
            <a:r>
              <a:rPr sz="1000" spc="-5" dirty="0">
                <a:latin typeface="Calibri"/>
                <a:cs typeface="Calibri"/>
              </a:rPr>
              <a:t>new</a:t>
            </a:r>
            <a:r>
              <a:rPr sz="1000" dirty="0">
                <a:latin typeface="Calibri"/>
                <a:cs typeface="Calibri"/>
              </a:rPr>
              <a:t> </a:t>
            </a:r>
            <a:r>
              <a:rPr sz="1000" spc="-5" dirty="0">
                <a:latin typeface="Calibri"/>
                <a:cs typeface="Calibri"/>
              </a:rPr>
              <a:t>GCSE</a:t>
            </a:r>
            <a:r>
              <a:rPr sz="1000" spc="5" dirty="0">
                <a:latin typeface="Calibri"/>
                <a:cs typeface="Calibri"/>
              </a:rPr>
              <a:t> </a:t>
            </a:r>
            <a:r>
              <a:rPr sz="1000" spc="-5" dirty="0">
                <a:latin typeface="Calibri"/>
                <a:cs typeface="Calibri"/>
              </a:rPr>
              <a:t>English</a:t>
            </a:r>
            <a:r>
              <a:rPr sz="1000" spc="5" dirty="0">
                <a:latin typeface="Calibri"/>
                <a:cs typeface="Calibri"/>
              </a:rPr>
              <a:t> </a:t>
            </a:r>
            <a:r>
              <a:rPr sz="1000" spc="-5" dirty="0">
                <a:latin typeface="Calibri"/>
                <a:cs typeface="Calibri"/>
              </a:rPr>
              <a:t>Language</a:t>
            </a:r>
            <a:r>
              <a:rPr sz="1000" dirty="0">
                <a:latin typeface="Calibri"/>
                <a:cs typeface="Calibri"/>
              </a:rPr>
              <a:t> </a:t>
            </a:r>
            <a:r>
              <a:rPr sz="1000" spc="-5" dirty="0">
                <a:latin typeface="Calibri"/>
                <a:cs typeface="Calibri"/>
              </a:rPr>
              <a:t>a</a:t>
            </a:r>
            <a:r>
              <a:rPr sz="1000" spc="25"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using</a:t>
            </a:r>
            <a:r>
              <a:rPr sz="100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scribe</a:t>
            </a:r>
            <a:r>
              <a:rPr sz="1000" spc="10" dirty="0">
                <a:latin typeface="Calibri"/>
                <a:cs typeface="Calibri"/>
              </a:rPr>
              <a:t> </a:t>
            </a:r>
            <a:r>
              <a:rPr sz="1000" spc="-5" dirty="0">
                <a:latin typeface="Calibri"/>
                <a:cs typeface="Calibri"/>
              </a:rPr>
              <a:t>may</a:t>
            </a:r>
            <a:r>
              <a:rPr sz="1000" spc="10" dirty="0">
                <a:latin typeface="Calibri"/>
                <a:cs typeface="Calibri"/>
              </a:rPr>
              <a:t> </a:t>
            </a:r>
            <a:r>
              <a:rPr sz="1000" spc="-5" dirty="0">
                <a:latin typeface="Calibri"/>
                <a:cs typeface="Calibri"/>
              </a:rPr>
              <a:t>lose</a:t>
            </a:r>
            <a:r>
              <a:rPr sz="1000" spc="5" dirty="0">
                <a:latin typeface="Calibri"/>
                <a:cs typeface="Calibri"/>
              </a:rPr>
              <a:t> </a:t>
            </a:r>
            <a:r>
              <a:rPr sz="1000" spc="-5" dirty="0">
                <a:latin typeface="Calibri"/>
                <a:cs typeface="Calibri"/>
              </a:rPr>
              <a:t>20%</a:t>
            </a:r>
            <a:r>
              <a:rPr sz="1000" dirty="0">
                <a:latin typeface="Calibri"/>
                <a:cs typeface="Calibri"/>
              </a:rPr>
              <a:t> </a:t>
            </a:r>
            <a:r>
              <a:rPr sz="1000" spc="5" dirty="0">
                <a:latin typeface="Calibri"/>
                <a:cs typeface="Calibri"/>
              </a:rPr>
              <a:t>of</a:t>
            </a:r>
            <a:r>
              <a:rPr sz="1000" spc="-5" dirty="0">
                <a:latin typeface="Calibri"/>
                <a:cs typeface="Calibri"/>
              </a:rPr>
              <a:t> the</a:t>
            </a:r>
            <a:r>
              <a:rPr sz="1000" dirty="0">
                <a:latin typeface="Calibri"/>
                <a:cs typeface="Calibri"/>
              </a:rPr>
              <a:t> </a:t>
            </a:r>
            <a:r>
              <a:rPr sz="1000" spc="-5" dirty="0">
                <a:latin typeface="Calibri"/>
                <a:cs typeface="Calibri"/>
              </a:rPr>
              <a:t>total</a:t>
            </a:r>
            <a:r>
              <a:rPr sz="1000" spc="5" dirty="0">
                <a:latin typeface="Calibri"/>
                <a:cs typeface="Calibri"/>
              </a:rPr>
              <a:t> </a:t>
            </a:r>
            <a:r>
              <a:rPr sz="1000" spc="-5" dirty="0">
                <a:latin typeface="Calibri"/>
                <a:cs typeface="Calibri"/>
              </a:rPr>
              <a:t>marks. </a:t>
            </a:r>
            <a:r>
              <a:rPr sz="1000" spc="-210" dirty="0">
                <a:latin typeface="Calibri"/>
                <a:cs typeface="Calibri"/>
              </a:rPr>
              <a:t> </a:t>
            </a:r>
            <a:r>
              <a:rPr sz="1000" spc="-5" dirty="0">
                <a:latin typeface="Calibri"/>
                <a:cs typeface="Calibri"/>
              </a:rPr>
              <a:t>A scribe cannot</a:t>
            </a:r>
            <a:r>
              <a:rPr sz="1000" dirty="0">
                <a:latin typeface="Calibri"/>
                <a:cs typeface="Calibri"/>
              </a:rPr>
              <a:t> </a:t>
            </a:r>
            <a:r>
              <a:rPr sz="1000" spc="-5" dirty="0">
                <a:latin typeface="Calibri"/>
                <a:cs typeface="Calibri"/>
              </a:rPr>
              <a:t>be used</a:t>
            </a:r>
            <a:r>
              <a:rPr sz="100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Functional</a:t>
            </a:r>
            <a:r>
              <a:rPr sz="1000" dirty="0">
                <a:latin typeface="Calibri"/>
                <a:cs typeface="Calibri"/>
              </a:rPr>
              <a:t> </a:t>
            </a:r>
            <a:r>
              <a:rPr sz="1000" spc="-5" dirty="0">
                <a:latin typeface="Calibri"/>
                <a:cs typeface="Calibri"/>
              </a:rPr>
              <a:t>skills</a:t>
            </a:r>
            <a:r>
              <a:rPr sz="1000" spc="-10" dirty="0">
                <a:latin typeface="Calibri"/>
                <a:cs typeface="Calibri"/>
              </a:rPr>
              <a:t> </a:t>
            </a:r>
            <a:r>
              <a:rPr sz="1000" spc="-5" dirty="0">
                <a:latin typeface="Calibri"/>
                <a:cs typeface="Calibri"/>
              </a:rPr>
              <a:t>English</a:t>
            </a:r>
            <a:r>
              <a:rPr sz="1000" dirty="0">
                <a:latin typeface="Calibri"/>
                <a:cs typeface="Calibri"/>
              </a:rPr>
              <a:t> </a:t>
            </a:r>
            <a:r>
              <a:rPr sz="1000" spc="-5" dirty="0">
                <a:latin typeface="Calibri"/>
                <a:cs typeface="Calibri"/>
              </a:rPr>
              <a:t>Writing</a:t>
            </a:r>
            <a:endParaRPr sz="1000">
              <a:latin typeface="Calibri"/>
              <a:cs typeface="Calibri"/>
            </a:endParaRPr>
          </a:p>
          <a:p>
            <a:pPr marL="67945">
              <a:lnSpc>
                <a:spcPct val="100000"/>
              </a:lnSpc>
              <a:spcBef>
                <a:spcPts val="25"/>
              </a:spcBef>
            </a:pPr>
            <a:r>
              <a:rPr sz="1000" b="1" u="sng" spc="-5" dirty="0">
                <a:uFill>
                  <a:solidFill>
                    <a:srgbClr val="000000"/>
                  </a:solidFill>
                </a:uFill>
                <a:latin typeface="Calibri"/>
                <a:cs typeface="Calibri"/>
              </a:rPr>
              <a:t>Reader</a:t>
            </a:r>
            <a:endParaRPr sz="1000">
              <a:latin typeface="Calibri"/>
              <a:cs typeface="Calibri"/>
            </a:endParaRPr>
          </a:p>
          <a:p>
            <a:pPr marL="67945">
              <a:lnSpc>
                <a:spcPct val="100000"/>
              </a:lnSpc>
              <a:spcBef>
                <a:spcPts val="25"/>
              </a:spcBef>
            </a:pPr>
            <a:r>
              <a:rPr sz="1000" spc="-5" dirty="0">
                <a:latin typeface="Calibri"/>
                <a:cs typeface="Calibri"/>
              </a:rPr>
              <a:t>Students</a:t>
            </a:r>
            <a:r>
              <a:rPr sz="1000" spc="-10" dirty="0">
                <a:latin typeface="Calibri"/>
                <a:cs typeface="Calibri"/>
              </a:rPr>
              <a:t> </a:t>
            </a:r>
            <a:r>
              <a:rPr sz="1000" dirty="0">
                <a:latin typeface="Calibri"/>
                <a:cs typeface="Calibri"/>
              </a:rPr>
              <a:t>do </a:t>
            </a:r>
            <a:r>
              <a:rPr sz="1000" spc="-5" dirty="0">
                <a:latin typeface="Calibri"/>
                <a:cs typeface="Calibri"/>
              </a:rPr>
              <a:t>not</a:t>
            </a:r>
            <a:r>
              <a:rPr sz="1000" dirty="0">
                <a:latin typeface="Calibri"/>
                <a:cs typeface="Calibri"/>
              </a:rPr>
              <a:t> </a:t>
            </a:r>
            <a:r>
              <a:rPr sz="1000" spc="-5" dirty="0">
                <a:latin typeface="Calibri"/>
                <a:cs typeface="Calibri"/>
              </a:rPr>
              <a:t>lose any</a:t>
            </a:r>
            <a:r>
              <a:rPr sz="1000" dirty="0">
                <a:latin typeface="Calibri"/>
                <a:cs typeface="Calibri"/>
              </a:rPr>
              <a:t> </a:t>
            </a:r>
            <a:r>
              <a:rPr sz="1000" spc="-5" dirty="0">
                <a:latin typeface="Calibri"/>
                <a:cs typeface="Calibri"/>
              </a:rPr>
              <a:t>marks</a:t>
            </a:r>
            <a:r>
              <a:rPr sz="1000" spc="-1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having a</a:t>
            </a:r>
            <a:r>
              <a:rPr sz="1000" dirty="0">
                <a:latin typeface="Calibri"/>
                <a:cs typeface="Calibri"/>
              </a:rPr>
              <a:t> </a:t>
            </a:r>
            <a:r>
              <a:rPr sz="1000" spc="-5" dirty="0">
                <a:latin typeface="Calibri"/>
                <a:cs typeface="Calibri"/>
              </a:rPr>
              <a:t>reader</a:t>
            </a:r>
            <a:endParaRPr sz="1000">
              <a:latin typeface="Calibri"/>
              <a:cs typeface="Calibri"/>
            </a:endParaRPr>
          </a:p>
        </p:txBody>
      </p:sp>
      <p:sp>
        <p:nvSpPr>
          <p:cNvPr id="12" name="object 12"/>
          <p:cNvSpPr/>
          <p:nvPr/>
        </p:nvSpPr>
        <p:spPr>
          <a:xfrm>
            <a:off x="711098" y="6720433"/>
            <a:ext cx="6166485" cy="1173480"/>
          </a:xfrm>
          <a:custGeom>
            <a:avLst/>
            <a:gdLst/>
            <a:ahLst/>
            <a:cxnLst/>
            <a:rect l="l" t="t" r="r" b="b"/>
            <a:pathLst>
              <a:path w="6166484" h="1173479">
                <a:moveTo>
                  <a:pt x="6166358" y="0"/>
                </a:moveTo>
                <a:lnTo>
                  <a:pt x="0" y="0"/>
                </a:lnTo>
                <a:lnTo>
                  <a:pt x="0" y="1172997"/>
                </a:lnTo>
                <a:lnTo>
                  <a:pt x="6166358" y="1172997"/>
                </a:lnTo>
                <a:lnTo>
                  <a:pt x="6166358" y="0"/>
                </a:lnTo>
                <a:close/>
              </a:path>
            </a:pathLst>
          </a:custGeom>
          <a:solidFill>
            <a:srgbClr val="FFFFFF"/>
          </a:solidFill>
        </p:spPr>
        <p:txBody>
          <a:bodyPr wrap="square" lIns="0" tIns="0" rIns="0" bIns="0" rtlCol="0"/>
          <a:lstStyle/>
          <a:p>
            <a:endParaRPr/>
          </a:p>
        </p:txBody>
      </p:sp>
      <p:sp>
        <p:nvSpPr>
          <p:cNvPr id="13" name="object 13"/>
          <p:cNvSpPr txBox="1"/>
          <p:nvPr/>
        </p:nvSpPr>
        <p:spPr>
          <a:xfrm>
            <a:off x="711098" y="6720433"/>
            <a:ext cx="6166485" cy="1173480"/>
          </a:xfrm>
          <a:prstGeom prst="rect">
            <a:avLst/>
          </a:prstGeom>
          <a:ln w="63500">
            <a:solidFill>
              <a:srgbClr val="CCCCCC"/>
            </a:solidFill>
          </a:ln>
        </p:spPr>
        <p:txBody>
          <a:bodyPr vert="horz" wrap="square" lIns="0" tIns="6350" rIns="0" bIns="0" rtlCol="0">
            <a:spAutoFit/>
          </a:bodyPr>
          <a:lstStyle/>
          <a:p>
            <a:pPr>
              <a:lnSpc>
                <a:spcPct val="100000"/>
              </a:lnSpc>
              <a:spcBef>
                <a:spcPts val="50"/>
              </a:spcBef>
            </a:pPr>
            <a:endParaRPr sz="900">
              <a:latin typeface="Times New Roman"/>
              <a:cs typeface="Times New Roman"/>
            </a:endParaRPr>
          </a:p>
          <a:p>
            <a:pPr marL="67945">
              <a:lnSpc>
                <a:spcPct val="100000"/>
              </a:lnSpc>
            </a:pPr>
            <a:r>
              <a:rPr sz="1000" b="1" spc="-10" dirty="0">
                <a:solidFill>
                  <a:srgbClr val="0A5AB1"/>
                </a:solidFill>
                <a:latin typeface="Calibri"/>
                <a:cs typeface="Calibri"/>
              </a:rPr>
              <a:t>What</a:t>
            </a:r>
            <a:r>
              <a:rPr sz="1000" b="1" spc="-5" dirty="0">
                <a:solidFill>
                  <a:srgbClr val="0A5AB1"/>
                </a:solidFill>
                <a:latin typeface="Calibri"/>
                <a:cs typeface="Calibri"/>
              </a:rPr>
              <a:t> can I do as</a:t>
            </a:r>
            <a:r>
              <a:rPr sz="1000" b="1" dirty="0">
                <a:solidFill>
                  <a:srgbClr val="0A5AB1"/>
                </a:solidFill>
                <a:latin typeface="Calibri"/>
                <a:cs typeface="Calibri"/>
              </a:rPr>
              <a:t> </a:t>
            </a:r>
            <a:r>
              <a:rPr sz="1000" b="1" spc="-5" dirty="0">
                <a:solidFill>
                  <a:srgbClr val="0A5AB1"/>
                </a:solidFill>
                <a:latin typeface="Calibri"/>
                <a:cs typeface="Calibri"/>
              </a:rPr>
              <a:t>a</a:t>
            </a:r>
            <a:r>
              <a:rPr sz="1000" b="1" spc="-10" dirty="0">
                <a:solidFill>
                  <a:srgbClr val="0A5AB1"/>
                </a:solidFill>
                <a:latin typeface="Calibri"/>
                <a:cs typeface="Calibri"/>
              </a:rPr>
              <a:t> </a:t>
            </a:r>
            <a:r>
              <a:rPr sz="1000" b="1" spc="-5" dirty="0">
                <a:solidFill>
                  <a:srgbClr val="0A5AB1"/>
                </a:solidFill>
                <a:latin typeface="Calibri"/>
                <a:cs typeface="Calibri"/>
              </a:rPr>
              <a:t>parent?</a:t>
            </a:r>
            <a:endParaRPr sz="1000">
              <a:latin typeface="Calibri"/>
              <a:cs typeface="Calibri"/>
            </a:endParaRPr>
          </a:p>
          <a:p>
            <a:pPr marL="67945">
              <a:lnSpc>
                <a:spcPct val="100000"/>
              </a:lnSpc>
              <a:spcBef>
                <a:spcPts val="10"/>
              </a:spcBef>
            </a:pPr>
            <a:r>
              <a:rPr sz="1000" spc="-5" dirty="0">
                <a:latin typeface="Calibri"/>
                <a:cs typeface="Calibri"/>
              </a:rPr>
              <a:t>Talk</a:t>
            </a:r>
            <a:r>
              <a:rPr sz="1000" spc="5"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your</a:t>
            </a:r>
            <a:r>
              <a:rPr sz="1000" spc="10" dirty="0">
                <a:latin typeface="Calibri"/>
                <a:cs typeface="Calibri"/>
              </a:rPr>
              <a:t> </a:t>
            </a:r>
            <a:r>
              <a:rPr sz="1000" spc="-5" dirty="0">
                <a:latin typeface="Calibri"/>
                <a:cs typeface="Calibri"/>
              </a:rPr>
              <a:t>child,</a:t>
            </a:r>
            <a:r>
              <a:rPr sz="1000" spc="5" dirty="0">
                <a:latin typeface="Calibri"/>
                <a:cs typeface="Calibri"/>
              </a:rPr>
              <a:t> </a:t>
            </a:r>
            <a:r>
              <a:rPr sz="1000" spc="-5" dirty="0">
                <a:latin typeface="Calibri"/>
                <a:cs typeface="Calibri"/>
              </a:rPr>
              <a:t>ask</a:t>
            </a:r>
            <a:r>
              <a:rPr sz="1000" spc="10" dirty="0">
                <a:latin typeface="Calibri"/>
                <a:cs typeface="Calibri"/>
              </a:rPr>
              <a:t> </a:t>
            </a:r>
            <a:r>
              <a:rPr sz="1000" spc="-5" dirty="0">
                <a:latin typeface="Calibri"/>
                <a:cs typeface="Calibri"/>
              </a:rPr>
              <a:t>them</a:t>
            </a:r>
            <a:r>
              <a:rPr sz="1000" dirty="0">
                <a:latin typeface="Calibri"/>
                <a:cs typeface="Calibri"/>
              </a:rPr>
              <a:t> what</a:t>
            </a:r>
            <a:r>
              <a:rPr sz="1000" spc="5" dirty="0">
                <a:latin typeface="Calibri"/>
                <a:cs typeface="Calibri"/>
              </a:rPr>
              <a:t> </a:t>
            </a:r>
            <a:r>
              <a:rPr sz="1000" spc="-5" dirty="0">
                <a:latin typeface="Calibri"/>
                <a:cs typeface="Calibri"/>
              </a:rPr>
              <a:t>they</a:t>
            </a:r>
            <a:r>
              <a:rPr sz="1000" spc="10" dirty="0">
                <a:latin typeface="Calibri"/>
                <a:cs typeface="Calibri"/>
              </a:rPr>
              <a:t> </a:t>
            </a:r>
            <a:r>
              <a:rPr sz="1000" spc="-10" dirty="0">
                <a:latin typeface="Calibri"/>
                <a:cs typeface="Calibri"/>
              </a:rPr>
              <a:t>feel</a:t>
            </a:r>
            <a:r>
              <a:rPr sz="1000" spc="5" dirty="0">
                <a:latin typeface="Calibri"/>
                <a:cs typeface="Calibri"/>
              </a:rPr>
              <a:t> </a:t>
            </a:r>
            <a:r>
              <a:rPr sz="1000" spc="-5" dirty="0">
                <a:latin typeface="Calibri"/>
                <a:cs typeface="Calibri"/>
              </a:rPr>
              <a:t>would</a:t>
            </a:r>
            <a:r>
              <a:rPr sz="1000" spc="10" dirty="0">
                <a:latin typeface="Calibri"/>
                <a:cs typeface="Calibri"/>
              </a:rPr>
              <a:t> </a:t>
            </a:r>
            <a:r>
              <a:rPr sz="1000" dirty="0">
                <a:latin typeface="Calibri"/>
                <a:cs typeface="Calibri"/>
              </a:rPr>
              <a:t>be </a:t>
            </a:r>
            <a:r>
              <a:rPr sz="1000" spc="-5" dirty="0">
                <a:latin typeface="Calibri"/>
                <a:cs typeface="Calibri"/>
              </a:rPr>
              <a:t>the</a:t>
            </a:r>
            <a:r>
              <a:rPr sz="1000" spc="5" dirty="0">
                <a:latin typeface="Calibri"/>
                <a:cs typeface="Calibri"/>
              </a:rPr>
              <a:t> </a:t>
            </a:r>
            <a:r>
              <a:rPr sz="1000" spc="-5" dirty="0">
                <a:latin typeface="Calibri"/>
                <a:cs typeface="Calibri"/>
              </a:rPr>
              <a:t>best</a:t>
            </a:r>
            <a:r>
              <a:rPr sz="1000" spc="5" dirty="0">
                <a:latin typeface="Calibri"/>
                <a:cs typeface="Calibri"/>
              </a:rPr>
              <a:t> </a:t>
            </a:r>
            <a:r>
              <a:rPr sz="1000" spc="-5" dirty="0">
                <a:latin typeface="Calibri"/>
                <a:cs typeface="Calibri"/>
              </a:rPr>
              <a:t>form</a:t>
            </a:r>
            <a:r>
              <a:rPr sz="1000" dirty="0">
                <a:latin typeface="Calibri"/>
                <a:cs typeface="Calibri"/>
              </a:rPr>
              <a:t> </a:t>
            </a:r>
            <a:r>
              <a:rPr sz="1000" spc="5" dirty="0">
                <a:latin typeface="Calibri"/>
                <a:cs typeface="Calibri"/>
              </a:rPr>
              <a:t>of</a:t>
            </a:r>
            <a:r>
              <a:rPr sz="1000" dirty="0">
                <a:latin typeface="Calibri"/>
                <a:cs typeface="Calibri"/>
              </a:rPr>
              <a:t> </a:t>
            </a:r>
            <a:r>
              <a:rPr sz="1000" spc="-5" dirty="0">
                <a:latin typeface="Calibri"/>
                <a:cs typeface="Calibri"/>
              </a:rPr>
              <a:t>support</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Arrangements.</a:t>
            </a:r>
            <a:r>
              <a:rPr sz="1000" spc="15" dirty="0">
                <a:latin typeface="Calibri"/>
                <a:cs typeface="Calibri"/>
              </a:rPr>
              <a:t> </a:t>
            </a:r>
            <a:r>
              <a:rPr sz="1000" spc="-10" dirty="0">
                <a:latin typeface="Calibri"/>
                <a:cs typeface="Calibri"/>
              </a:rPr>
              <a:t>They</a:t>
            </a:r>
            <a:r>
              <a:rPr sz="1000" spc="10"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the</a:t>
            </a:r>
            <a:endParaRPr sz="1000">
              <a:latin typeface="Calibri"/>
              <a:cs typeface="Calibri"/>
            </a:endParaRPr>
          </a:p>
          <a:p>
            <a:pPr marL="67945" marR="205740">
              <a:lnSpc>
                <a:spcPct val="101699"/>
              </a:lnSpc>
              <a:spcBef>
                <a:spcPts val="5"/>
              </a:spcBef>
            </a:pPr>
            <a:r>
              <a:rPr sz="1000" spc="-5" dirty="0">
                <a:latin typeface="Calibri"/>
                <a:cs typeface="Calibri"/>
              </a:rPr>
              <a:t>ones that</a:t>
            </a:r>
            <a:r>
              <a:rPr sz="1000" spc="10" dirty="0">
                <a:latin typeface="Calibri"/>
                <a:cs typeface="Calibri"/>
              </a:rPr>
              <a:t> </a:t>
            </a:r>
            <a:r>
              <a:rPr sz="1000" spc="-5" dirty="0">
                <a:latin typeface="Calibri"/>
                <a:cs typeface="Calibri"/>
              </a:rPr>
              <a:t>have</a:t>
            </a:r>
            <a:r>
              <a:rPr sz="1000" spc="5"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sit</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exams.</a:t>
            </a:r>
            <a:r>
              <a:rPr sz="1000" spc="20" dirty="0">
                <a:latin typeface="Calibri"/>
                <a:cs typeface="Calibri"/>
              </a:rPr>
              <a:t> </a:t>
            </a:r>
            <a:r>
              <a:rPr sz="1000" dirty="0">
                <a:latin typeface="Cambria"/>
                <a:cs typeface="Cambria"/>
              </a:rPr>
              <a:t>Consider</a:t>
            </a:r>
            <a:r>
              <a:rPr sz="1000" spc="10" dirty="0">
                <a:latin typeface="Cambria"/>
                <a:cs typeface="Cambria"/>
              </a:rPr>
              <a:t> </a:t>
            </a:r>
            <a:r>
              <a:rPr sz="1000" spc="-5" dirty="0">
                <a:latin typeface="Cambria"/>
                <a:cs typeface="Cambria"/>
              </a:rPr>
              <a:t>the</a:t>
            </a:r>
            <a:r>
              <a:rPr sz="1000" spc="10" dirty="0">
                <a:latin typeface="Cambria"/>
                <a:cs typeface="Cambria"/>
              </a:rPr>
              <a:t> </a:t>
            </a:r>
            <a:r>
              <a:rPr sz="1000" spc="-5" dirty="0">
                <a:latin typeface="Cambria"/>
                <a:cs typeface="Cambria"/>
              </a:rPr>
              <a:t>implications</a:t>
            </a:r>
            <a:r>
              <a:rPr sz="1000" spc="5" dirty="0">
                <a:latin typeface="Cambria"/>
                <a:cs typeface="Cambria"/>
              </a:rPr>
              <a:t> </a:t>
            </a:r>
            <a:r>
              <a:rPr sz="1000" spc="-5" dirty="0">
                <a:latin typeface="Cambria"/>
                <a:cs typeface="Cambria"/>
              </a:rPr>
              <a:t>of </a:t>
            </a: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long</a:t>
            </a:r>
            <a:r>
              <a:rPr sz="1000" spc="5" dirty="0">
                <a:latin typeface="Calibri"/>
                <a:cs typeface="Calibri"/>
              </a:rPr>
              <a:t> </a:t>
            </a:r>
            <a:r>
              <a:rPr sz="1000" spc="-5" dirty="0">
                <a:latin typeface="Calibri"/>
                <a:cs typeface="Calibri"/>
              </a:rPr>
              <a:t>term</a:t>
            </a:r>
            <a:r>
              <a:rPr sz="1000" dirty="0">
                <a:latin typeface="Calibri"/>
                <a:cs typeface="Calibri"/>
              </a:rPr>
              <a:t> </a:t>
            </a:r>
            <a:r>
              <a:rPr sz="1000" spc="-5" dirty="0">
                <a:latin typeface="Calibri"/>
                <a:cs typeface="Calibri"/>
              </a:rPr>
              <a:t>aim</a:t>
            </a:r>
            <a:r>
              <a:rPr sz="1000" dirty="0">
                <a:latin typeface="Calibri"/>
                <a:cs typeface="Calibri"/>
              </a:rPr>
              <a:t> </a:t>
            </a:r>
            <a:r>
              <a:rPr sz="1000" spc="-5" dirty="0">
                <a:latin typeface="Calibri"/>
                <a:cs typeface="Calibri"/>
              </a:rPr>
              <a:t>of</a:t>
            </a:r>
            <a:r>
              <a:rPr sz="1000" dirty="0">
                <a:latin typeface="Calibri"/>
                <a:cs typeface="Calibri"/>
              </a:rPr>
              <a:t> pro- </a:t>
            </a:r>
            <a:r>
              <a:rPr sz="1000" spc="-210" dirty="0">
                <a:latin typeface="Calibri"/>
                <a:cs typeface="Calibri"/>
              </a:rPr>
              <a:t> </a:t>
            </a:r>
            <a:r>
              <a:rPr sz="1000" spc="-10" dirty="0">
                <a:latin typeface="Calibri"/>
                <a:cs typeface="Calibri"/>
              </a:rPr>
              <a:t>moting</a:t>
            </a:r>
            <a:r>
              <a:rPr sz="1000" spc="5" dirty="0">
                <a:latin typeface="Calibri"/>
                <a:cs typeface="Calibri"/>
              </a:rPr>
              <a:t> </a:t>
            </a:r>
            <a:r>
              <a:rPr sz="1000" spc="-5" dirty="0">
                <a:latin typeface="Calibri"/>
                <a:cs typeface="Calibri"/>
              </a:rPr>
              <a:t>independence.</a:t>
            </a:r>
            <a:r>
              <a:rPr sz="1000" spc="10" dirty="0">
                <a:latin typeface="Calibri"/>
                <a:cs typeface="Calibri"/>
              </a:rPr>
              <a:t> </a:t>
            </a:r>
            <a:r>
              <a:rPr sz="1000" spc="-5" dirty="0">
                <a:latin typeface="Calibri"/>
                <a:cs typeface="Calibri"/>
              </a:rPr>
              <a:t>Using</a:t>
            </a:r>
            <a:r>
              <a:rPr sz="1000" spc="2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reader</a:t>
            </a:r>
            <a:r>
              <a:rPr sz="1000" spc="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scribe</a:t>
            </a:r>
            <a:r>
              <a:rPr sz="1000" spc="5"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not</a:t>
            </a:r>
            <a:r>
              <a:rPr sz="1000" spc="10"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viable long</a:t>
            </a:r>
            <a:r>
              <a:rPr sz="1000" spc="5" dirty="0">
                <a:latin typeface="Calibri"/>
                <a:cs typeface="Calibri"/>
              </a:rPr>
              <a:t> </a:t>
            </a:r>
            <a:r>
              <a:rPr sz="1000" spc="-5" dirty="0">
                <a:latin typeface="Calibri"/>
                <a:cs typeface="Calibri"/>
              </a:rPr>
              <a:t>term</a:t>
            </a:r>
            <a:r>
              <a:rPr sz="1000" dirty="0">
                <a:latin typeface="Calibri"/>
                <a:cs typeface="Calibri"/>
              </a:rPr>
              <a:t> </a:t>
            </a:r>
            <a:r>
              <a:rPr sz="1000" spc="-5" dirty="0">
                <a:latin typeface="Calibri"/>
                <a:cs typeface="Calibri"/>
              </a:rPr>
              <a:t>prospect</a:t>
            </a:r>
            <a:r>
              <a:rPr sz="1000" spc="10" dirty="0">
                <a:latin typeface="Calibri"/>
                <a:cs typeface="Calibri"/>
              </a:rPr>
              <a:t> </a:t>
            </a:r>
            <a:r>
              <a:rPr sz="1000" spc="-5" dirty="0">
                <a:latin typeface="Calibri"/>
                <a:cs typeface="Calibri"/>
              </a:rPr>
              <a:t>for</a:t>
            </a:r>
            <a:r>
              <a:rPr sz="1000" spc="20" dirty="0">
                <a:latin typeface="Calibri"/>
                <a:cs typeface="Calibri"/>
              </a:rPr>
              <a:t> </a:t>
            </a:r>
            <a:r>
              <a:rPr sz="1000" spc="-5" dirty="0">
                <a:latin typeface="Calibri"/>
                <a:cs typeface="Calibri"/>
              </a:rPr>
              <a:t>a</a:t>
            </a:r>
            <a:r>
              <a:rPr sz="1000" spc="5"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adult although</a:t>
            </a:r>
            <a:r>
              <a:rPr sz="1000" spc="5" dirty="0">
                <a:latin typeface="Calibri"/>
                <a:cs typeface="Calibri"/>
              </a:rPr>
              <a:t> </a:t>
            </a:r>
            <a:r>
              <a:rPr sz="1000" spc="-5" dirty="0">
                <a:latin typeface="Calibri"/>
                <a:cs typeface="Calibri"/>
              </a:rPr>
              <a:t>it </a:t>
            </a:r>
            <a:r>
              <a:rPr sz="1000" dirty="0">
                <a:latin typeface="Calibri"/>
                <a:cs typeface="Calibri"/>
              </a:rPr>
              <a:t> </a:t>
            </a:r>
            <a:r>
              <a:rPr sz="1000" spc="-5" dirty="0">
                <a:latin typeface="Calibri"/>
                <a:cs typeface="Calibri"/>
              </a:rPr>
              <a:t>can</a:t>
            </a:r>
            <a:r>
              <a:rPr sz="1000" spc="15" dirty="0">
                <a:latin typeface="Calibri"/>
                <a:cs typeface="Calibri"/>
              </a:rPr>
              <a:t> </a:t>
            </a:r>
            <a:r>
              <a:rPr sz="1000" spc="-5" dirty="0">
                <a:latin typeface="Calibri"/>
                <a:cs typeface="Calibri"/>
              </a:rPr>
              <a:t>prepare</a:t>
            </a:r>
            <a:r>
              <a:rPr sz="1000" spc="5" dirty="0">
                <a:latin typeface="Calibri"/>
                <a:cs typeface="Calibri"/>
              </a:rPr>
              <a:t> </a:t>
            </a:r>
            <a:r>
              <a:rPr sz="1000" spc="-5" dirty="0">
                <a:latin typeface="Calibri"/>
                <a:cs typeface="Calibri"/>
              </a:rPr>
              <a:t>them</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using</a:t>
            </a:r>
            <a:r>
              <a:rPr sz="1000" spc="5" dirty="0">
                <a:latin typeface="Calibri"/>
                <a:cs typeface="Calibri"/>
              </a:rPr>
              <a:t> </a:t>
            </a:r>
            <a:r>
              <a:rPr sz="1000" spc="-5" dirty="0">
                <a:latin typeface="Calibri"/>
                <a:cs typeface="Calibri"/>
              </a:rPr>
              <a:t>computer</a:t>
            </a:r>
            <a:r>
              <a:rPr sz="1000" spc="5" dirty="0">
                <a:latin typeface="Calibri"/>
                <a:cs typeface="Calibri"/>
              </a:rPr>
              <a:t> </a:t>
            </a:r>
            <a:r>
              <a:rPr sz="1000" spc="-5" dirty="0">
                <a:latin typeface="Calibri"/>
                <a:cs typeface="Calibri"/>
              </a:rPr>
              <a:t>readers</a:t>
            </a:r>
            <a:r>
              <a:rPr sz="1000" dirty="0">
                <a:latin typeface="Calibri"/>
                <a:cs typeface="Calibri"/>
              </a:rPr>
              <a:t> </a:t>
            </a:r>
            <a:r>
              <a:rPr sz="1000" spc="-5" dirty="0">
                <a:latin typeface="Calibri"/>
                <a:cs typeface="Calibri"/>
              </a:rPr>
              <a:t>and</a:t>
            </a:r>
            <a:r>
              <a:rPr sz="1000" spc="10" dirty="0">
                <a:latin typeface="Calibri"/>
                <a:cs typeface="Calibri"/>
              </a:rPr>
              <a:t> </a:t>
            </a:r>
            <a:r>
              <a:rPr sz="1000" spc="-5" dirty="0">
                <a:latin typeface="Calibri"/>
                <a:cs typeface="Calibri"/>
              </a:rPr>
              <a:t>voice</a:t>
            </a:r>
            <a:r>
              <a:rPr sz="1000" dirty="0">
                <a:latin typeface="Calibri"/>
                <a:cs typeface="Calibri"/>
              </a:rPr>
              <a:t> </a:t>
            </a:r>
            <a:r>
              <a:rPr sz="1000" spc="-5" dirty="0">
                <a:latin typeface="Calibri"/>
                <a:cs typeface="Calibri"/>
              </a:rPr>
              <a:t>activated</a:t>
            </a:r>
            <a:r>
              <a:rPr sz="1000" spc="10" dirty="0">
                <a:latin typeface="Calibri"/>
                <a:cs typeface="Calibri"/>
              </a:rPr>
              <a:t> </a:t>
            </a:r>
            <a:r>
              <a:rPr sz="1000" spc="-10" dirty="0">
                <a:latin typeface="Calibri"/>
                <a:cs typeface="Calibri"/>
              </a:rPr>
              <a:t>software.</a:t>
            </a:r>
            <a:r>
              <a:rPr sz="1000" spc="40" dirty="0">
                <a:latin typeface="Calibri"/>
                <a:cs typeface="Calibri"/>
              </a:rPr>
              <a:t> </a:t>
            </a:r>
            <a:r>
              <a:rPr sz="1000" spc="-5" dirty="0">
                <a:latin typeface="Tahoma"/>
                <a:cs typeface="Tahoma"/>
              </a:rPr>
              <a:t>Y</a:t>
            </a:r>
            <a:r>
              <a:rPr sz="1000" spc="-5" dirty="0">
                <a:latin typeface="Cambria"/>
                <a:cs typeface="Cambria"/>
              </a:rPr>
              <a:t>ou</a:t>
            </a:r>
            <a:r>
              <a:rPr sz="1000" spc="15" dirty="0">
                <a:latin typeface="Cambria"/>
                <a:cs typeface="Cambria"/>
              </a:rPr>
              <a:t> </a:t>
            </a:r>
            <a:r>
              <a:rPr sz="1000" spc="-5" dirty="0">
                <a:latin typeface="Calibri"/>
                <a:cs typeface="Calibri"/>
              </a:rPr>
              <a:t>can</a:t>
            </a:r>
            <a:r>
              <a:rPr sz="1000" spc="20" dirty="0">
                <a:latin typeface="Calibri"/>
                <a:cs typeface="Calibri"/>
              </a:rPr>
              <a:t> </a:t>
            </a:r>
            <a:r>
              <a:rPr sz="1000" spc="-5" dirty="0">
                <a:latin typeface="Calibri"/>
                <a:cs typeface="Calibri"/>
              </a:rPr>
              <a:t>arrange</a:t>
            </a:r>
            <a:r>
              <a:rPr sz="1000" dirty="0">
                <a:latin typeface="Calibri"/>
                <a:cs typeface="Calibri"/>
              </a:rPr>
              <a:t> </a:t>
            </a:r>
            <a:r>
              <a:rPr sz="1000" spc="-5" dirty="0">
                <a:latin typeface="Calibri"/>
                <a:cs typeface="Calibri"/>
              </a:rPr>
              <a:t>a</a:t>
            </a:r>
            <a:r>
              <a:rPr sz="1000" spc="10" dirty="0">
                <a:latin typeface="Calibri"/>
                <a:cs typeface="Calibri"/>
              </a:rPr>
              <a:t> </a:t>
            </a:r>
            <a:r>
              <a:rPr sz="1000" spc="-10" dirty="0">
                <a:latin typeface="Calibri"/>
                <a:cs typeface="Calibri"/>
              </a:rPr>
              <a:t>meeting</a:t>
            </a:r>
            <a:r>
              <a:rPr sz="1000" spc="10" dirty="0">
                <a:latin typeface="Calibri"/>
                <a:cs typeface="Calibri"/>
              </a:rPr>
              <a:t> </a:t>
            </a:r>
            <a:r>
              <a:rPr sz="1000" spc="-5" dirty="0">
                <a:latin typeface="Calibri"/>
                <a:cs typeface="Calibri"/>
              </a:rPr>
              <a:t>with</a:t>
            </a:r>
            <a:r>
              <a:rPr sz="1000" spc="10" dirty="0">
                <a:latin typeface="Calibri"/>
                <a:cs typeface="Calibri"/>
              </a:rPr>
              <a:t> </a:t>
            </a:r>
            <a:r>
              <a:rPr sz="1000" spc="-5" dirty="0">
                <a:latin typeface="Calibri"/>
                <a:cs typeface="Calibri"/>
              </a:rPr>
              <a:t>the </a:t>
            </a:r>
            <a:r>
              <a:rPr sz="1000" dirty="0">
                <a:latin typeface="Calibri"/>
                <a:cs typeface="Calibri"/>
              </a:rPr>
              <a:t> </a:t>
            </a:r>
            <a:r>
              <a:rPr sz="1000" spc="-5" dirty="0">
                <a:latin typeface="Calibri"/>
                <a:cs typeface="Calibri"/>
              </a:rPr>
              <a:t>Examinations</a:t>
            </a:r>
            <a:r>
              <a:rPr sz="1000" spc="-10" dirty="0">
                <a:latin typeface="Calibri"/>
                <a:cs typeface="Calibri"/>
              </a:rPr>
              <a:t> Officer</a:t>
            </a:r>
            <a:r>
              <a:rPr sz="1000" dirty="0">
                <a:latin typeface="Calibri"/>
                <a:cs typeface="Calibri"/>
              </a:rPr>
              <a:t> </a:t>
            </a:r>
            <a:r>
              <a:rPr sz="1000" spc="-5" dirty="0">
                <a:latin typeface="Calibri"/>
                <a:cs typeface="Calibri"/>
              </a:rPr>
              <a:t>to</a:t>
            </a:r>
            <a:r>
              <a:rPr sz="1000" dirty="0">
                <a:latin typeface="Calibri"/>
                <a:cs typeface="Calibri"/>
              </a:rPr>
              <a:t> discuss</a:t>
            </a:r>
            <a:r>
              <a:rPr sz="1000" spc="-10" dirty="0">
                <a:latin typeface="Calibri"/>
                <a:cs typeface="Calibri"/>
              </a:rPr>
              <a:t> </a:t>
            </a:r>
            <a:r>
              <a:rPr sz="1000" spc="-5" dirty="0">
                <a:latin typeface="Calibri"/>
                <a:cs typeface="Calibri"/>
              </a:rPr>
              <a:t>the </a:t>
            </a:r>
            <a:r>
              <a:rPr sz="1000" spc="-10" dirty="0">
                <a:latin typeface="Calibri"/>
                <a:cs typeface="Calibri"/>
              </a:rPr>
              <a:t>options.</a:t>
            </a:r>
            <a:endParaRPr sz="1000">
              <a:latin typeface="Calibri"/>
              <a:cs typeface="Calibri"/>
            </a:endParaRPr>
          </a:p>
        </p:txBody>
      </p:sp>
      <p:sp>
        <p:nvSpPr>
          <p:cNvPr id="14" name="object 14"/>
          <p:cNvSpPr/>
          <p:nvPr/>
        </p:nvSpPr>
        <p:spPr>
          <a:xfrm>
            <a:off x="711098" y="7981518"/>
            <a:ext cx="5471160" cy="1823720"/>
          </a:xfrm>
          <a:custGeom>
            <a:avLst/>
            <a:gdLst/>
            <a:ahLst/>
            <a:cxnLst/>
            <a:rect l="l" t="t" r="r" b="b"/>
            <a:pathLst>
              <a:path w="5471160" h="1823720">
                <a:moveTo>
                  <a:pt x="5471033" y="0"/>
                </a:moveTo>
                <a:lnTo>
                  <a:pt x="0" y="0"/>
                </a:lnTo>
                <a:lnTo>
                  <a:pt x="0" y="1823338"/>
                </a:lnTo>
                <a:lnTo>
                  <a:pt x="5471033" y="1823338"/>
                </a:lnTo>
                <a:lnTo>
                  <a:pt x="5471033" y="0"/>
                </a:lnTo>
                <a:close/>
              </a:path>
            </a:pathLst>
          </a:custGeom>
          <a:solidFill>
            <a:srgbClr val="FFFFFF"/>
          </a:solidFill>
        </p:spPr>
        <p:txBody>
          <a:bodyPr wrap="square" lIns="0" tIns="0" rIns="0" bIns="0" rtlCol="0"/>
          <a:lstStyle/>
          <a:p>
            <a:endParaRPr/>
          </a:p>
        </p:txBody>
      </p:sp>
      <p:sp>
        <p:nvSpPr>
          <p:cNvPr id="15" name="object 15"/>
          <p:cNvSpPr txBox="1"/>
          <p:nvPr/>
        </p:nvSpPr>
        <p:spPr>
          <a:xfrm>
            <a:off x="711098" y="7981518"/>
            <a:ext cx="5471160" cy="1823720"/>
          </a:xfrm>
          <a:prstGeom prst="rect">
            <a:avLst/>
          </a:prstGeom>
          <a:ln w="63500">
            <a:solidFill>
              <a:srgbClr val="CCCCCC"/>
            </a:solidFill>
          </a:ln>
        </p:spPr>
        <p:txBody>
          <a:bodyPr vert="horz" wrap="square" lIns="0" tIns="0" rIns="0" bIns="0" rtlCol="0">
            <a:spAutoFit/>
          </a:bodyPr>
          <a:lstStyle/>
          <a:p>
            <a:pPr>
              <a:lnSpc>
                <a:spcPct val="100000"/>
              </a:lnSpc>
            </a:pPr>
            <a:endParaRPr sz="950">
              <a:latin typeface="Times New Roman"/>
              <a:cs typeface="Times New Roman"/>
            </a:endParaRPr>
          </a:p>
          <a:p>
            <a:pPr marL="67945">
              <a:lnSpc>
                <a:spcPct val="100000"/>
              </a:lnSpc>
            </a:pPr>
            <a:r>
              <a:rPr sz="1000" b="1" spc="-5" dirty="0">
                <a:solidFill>
                  <a:srgbClr val="0A5AB1"/>
                </a:solidFill>
                <a:latin typeface="Calibri"/>
                <a:cs typeface="Calibri"/>
              </a:rPr>
              <a:t>Conclusion</a:t>
            </a:r>
            <a:endParaRPr sz="1000">
              <a:latin typeface="Calibri"/>
              <a:cs typeface="Calibri"/>
            </a:endParaRPr>
          </a:p>
          <a:p>
            <a:pPr marL="67945">
              <a:lnSpc>
                <a:spcPct val="100000"/>
              </a:lnSpc>
              <a:spcBef>
                <a:spcPts val="15"/>
              </a:spcBef>
            </a:pPr>
            <a:r>
              <a:rPr sz="1000" spc="-5" dirty="0">
                <a:latin typeface="Calibri"/>
                <a:cs typeface="Calibri"/>
              </a:rPr>
              <a:t>Access</a:t>
            </a:r>
            <a:r>
              <a:rPr sz="1000" dirty="0">
                <a:latin typeface="Calibri"/>
                <a:cs typeface="Calibri"/>
              </a:rPr>
              <a:t> </a:t>
            </a:r>
            <a:r>
              <a:rPr sz="1000" spc="-5" dirty="0">
                <a:latin typeface="Calibri"/>
                <a:cs typeface="Calibri"/>
              </a:rPr>
              <a:t>Arrangements</a:t>
            </a:r>
            <a:r>
              <a:rPr sz="1000" spc="5" dirty="0">
                <a:latin typeface="Calibri"/>
                <a:cs typeface="Calibri"/>
              </a:rPr>
              <a:t> </a:t>
            </a:r>
            <a:r>
              <a:rPr sz="1000" dirty="0">
                <a:latin typeface="Calibri"/>
                <a:cs typeface="Calibri"/>
              </a:rPr>
              <a:t>are</a:t>
            </a:r>
            <a:r>
              <a:rPr sz="1000" spc="5" dirty="0">
                <a:latin typeface="Calibri"/>
                <a:cs typeface="Calibri"/>
              </a:rPr>
              <a:t> </a:t>
            </a:r>
            <a:r>
              <a:rPr sz="1000" spc="-5" dirty="0">
                <a:latin typeface="Calibri"/>
                <a:cs typeface="Calibri"/>
              </a:rPr>
              <a:t>reasonable</a:t>
            </a:r>
            <a:r>
              <a:rPr sz="1000" dirty="0">
                <a:latin typeface="Calibri"/>
                <a:cs typeface="Calibri"/>
              </a:rPr>
              <a:t> </a:t>
            </a:r>
            <a:r>
              <a:rPr sz="1000" spc="-5" dirty="0">
                <a:latin typeface="Calibri"/>
                <a:cs typeface="Calibri"/>
              </a:rPr>
              <a:t>adjustments</a:t>
            </a:r>
            <a:r>
              <a:rPr sz="1000" spc="10" dirty="0">
                <a:latin typeface="Calibri"/>
                <a:cs typeface="Calibri"/>
              </a:rPr>
              <a:t> </a:t>
            </a:r>
            <a:r>
              <a:rPr sz="1000" spc="-5" dirty="0">
                <a:latin typeface="Calibri"/>
                <a:cs typeface="Calibri"/>
              </a:rPr>
              <a:t>that</a:t>
            </a:r>
            <a:r>
              <a:rPr sz="1000" spc="10" dirty="0">
                <a:latin typeface="Calibri"/>
                <a:cs typeface="Calibri"/>
              </a:rPr>
              <a:t> </a:t>
            </a:r>
            <a:r>
              <a:rPr sz="1000" spc="-5" dirty="0">
                <a:latin typeface="Calibri"/>
                <a:cs typeface="Calibri"/>
              </a:rPr>
              <a:t>should</a:t>
            </a:r>
            <a:r>
              <a:rPr sz="1000" spc="10" dirty="0">
                <a:latin typeface="Calibri"/>
                <a:cs typeface="Calibri"/>
              </a:rPr>
              <a:t> </a:t>
            </a:r>
            <a:r>
              <a:rPr sz="1000" spc="-5" dirty="0">
                <a:latin typeface="Calibri"/>
                <a:cs typeface="Calibri"/>
              </a:rPr>
              <a:t>level</a:t>
            </a:r>
            <a:r>
              <a:rPr sz="1000" spc="10" dirty="0">
                <a:latin typeface="Calibri"/>
                <a:cs typeface="Calibri"/>
              </a:rPr>
              <a:t> </a:t>
            </a:r>
            <a:r>
              <a:rPr sz="1000" spc="-5" dirty="0">
                <a:latin typeface="Calibri"/>
                <a:cs typeface="Calibri"/>
              </a:rPr>
              <a:t>the</a:t>
            </a:r>
            <a:r>
              <a:rPr sz="1000" spc="10" dirty="0">
                <a:latin typeface="Calibri"/>
                <a:cs typeface="Calibri"/>
              </a:rPr>
              <a:t> </a:t>
            </a:r>
            <a:r>
              <a:rPr sz="1000" spc="-5" dirty="0">
                <a:latin typeface="Calibri"/>
                <a:cs typeface="Calibri"/>
              </a:rPr>
              <a:t>playing</a:t>
            </a:r>
            <a:r>
              <a:rPr sz="1000" spc="5" dirty="0">
                <a:latin typeface="Calibri"/>
                <a:cs typeface="Calibri"/>
              </a:rPr>
              <a:t> </a:t>
            </a:r>
            <a:r>
              <a:rPr sz="1000" spc="-10" dirty="0">
                <a:latin typeface="Calibri"/>
                <a:cs typeface="Calibri"/>
              </a:rPr>
              <a:t>field.</a:t>
            </a:r>
            <a:r>
              <a:rPr sz="1000" spc="10" dirty="0">
                <a:latin typeface="Calibri"/>
                <a:cs typeface="Calibri"/>
              </a:rPr>
              <a:t> </a:t>
            </a:r>
            <a:r>
              <a:rPr sz="1000" spc="-10" dirty="0">
                <a:latin typeface="Calibri"/>
                <a:cs typeface="Calibri"/>
              </a:rPr>
              <a:t>They</a:t>
            </a:r>
            <a:r>
              <a:rPr sz="1000" spc="2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not</a:t>
            </a:r>
            <a:r>
              <a:rPr sz="1000" spc="10" dirty="0">
                <a:latin typeface="Calibri"/>
                <a:cs typeface="Calibri"/>
              </a:rPr>
              <a:t> </a:t>
            </a:r>
            <a:r>
              <a:rPr sz="1000" spc="-5" dirty="0">
                <a:latin typeface="Calibri"/>
                <a:cs typeface="Calibri"/>
              </a:rPr>
              <a:t>in</a:t>
            </a:r>
            <a:endParaRPr sz="1000">
              <a:latin typeface="Calibri"/>
              <a:cs typeface="Calibri"/>
            </a:endParaRPr>
          </a:p>
          <a:p>
            <a:pPr marL="67945" marR="85725">
              <a:lnSpc>
                <a:spcPct val="101699"/>
              </a:lnSpc>
            </a:pPr>
            <a:r>
              <a:rPr sz="1000" spc="-5" dirty="0">
                <a:latin typeface="Calibri"/>
                <a:cs typeface="Calibri"/>
              </a:rPr>
              <a:t>place</a:t>
            </a:r>
            <a:r>
              <a:rPr sz="100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create</a:t>
            </a:r>
            <a:r>
              <a:rPr sz="1000" spc="5" dirty="0">
                <a:latin typeface="Calibri"/>
                <a:cs typeface="Calibri"/>
              </a:rPr>
              <a:t> </a:t>
            </a:r>
            <a:r>
              <a:rPr sz="1000" dirty="0">
                <a:latin typeface="Calibri"/>
                <a:cs typeface="Calibri"/>
              </a:rPr>
              <a:t>an</a:t>
            </a:r>
            <a:r>
              <a:rPr sz="1000" spc="10" dirty="0">
                <a:latin typeface="Calibri"/>
                <a:cs typeface="Calibri"/>
              </a:rPr>
              <a:t> </a:t>
            </a:r>
            <a:r>
              <a:rPr sz="1000" spc="-5" dirty="0">
                <a:latin typeface="Calibri"/>
                <a:cs typeface="Calibri"/>
              </a:rPr>
              <a:t>unfair</a:t>
            </a:r>
            <a:r>
              <a:rPr sz="1000" spc="10" dirty="0">
                <a:latin typeface="Calibri"/>
                <a:cs typeface="Calibri"/>
              </a:rPr>
              <a:t> </a:t>
            </a:r>
            <a:r>
              <a:rPr sz="1000" spc="-5" dirty="0">
                <a:latin typeface="Calibri"/>
                <a:cs typeface="Calibri"/>
              </a:rPr>
              <a:t>advantage,</a:t>
            </a:r>
            <a:r>
              <a:rPr sz="1000" spc="10" dirty="0">
                <a:latin typeface="Calibri"/>
                <a:cs typeface="Calibri"/>
              </a:rPr>
              <a:t> </a:t>
            </a:r>
            <a:r>
              <a:rPr sz="1000" spc="-5" dirty="0">
                <a:latin typeface="Calibri"/>
                <a:cs typeface="Calibri"/>
              </a:rPr>
              <a:t>nor</a:t>
            </a:r>
            <a:r>
              <a:rPr sz="1000" spc="10" dirty="0">
                <a:latin typeface="Calibri"/>
                <a:cs typeface="Calibri"/>
              </a:rPr>
              <a:t> </a:t>
            </a:r>
            <a:r>
              <a:rPr sz="1000" spc="-5" dirty="0">
                <a:latin typeface="Calibri"/>
                <a:cs typeface="Calibri"/>
              </a:rPr>
              <a:t>should</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disadvantage a</a:t>
            </a:r>
            <a:r>
              <a:rPr sz="1000" spc="10"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person.</a:t>
            </a:r>
            <a:r>
              <a:rPr sz="1000" spc="10" dirty="0">
                <a:latin typeface="Calibri"/>
                <a:cs typeface="Calibri"/>
              </a:rPr>
              <a:t> </a:t>
            </a:r>
            <a:r>
              <a:rPr sz="1000" spc="-5" dirty="0">
                <a:latin typeface="Calibri"/>
                <a:cs typeface="Calibri"/>
              </a:rPr>
              <a:t>As</a:t>
            </a:r>
            <a:r>
              <a:rPr sz="1000" dirty="0">
                <a:latin typeface="Calibri"/>
                <a:cs typeface="Calibri"/>
              </a:rPr>
              <a:t> </a:t>
            </a:r>
            <a:r>
              <a:rPr sz="1000" spc="-5" dirty="0">
                <a:latin typeface="Calibri"/>
                <a:cs typeface="Calibri"/>
              </a:rPr>
              <a:t>such</a:t>
            </a:r>
            <a:r>
              <a:rPr sz="1000" spc="10" dirty="0">
                <a:latin typeface="Calibri"/>
                <a:cs typeface="Calibri"/>
              </a:rPr>
              <a:t> </a:t>
            </a:r>
            <a:r>
              <a:rPr sz="1000" spc="-5" dirty="0">
                <a:latin typeface="Calibri"/>
                <a:cs typeface="Calibri"/>
              </a:rPr>
              <a:t>Reasonable </a:t>
            </a:r>
            <a:r>
              <a:rPr sz="1000" dirty="0">
                <a:latin typeface="Calibri"/>
                <a:cs typeface="Calibri"/>
              </a:rPr>
              <a:t> </a:t>
            </a:r>
            <a:r>
              <a:rPr sz="1000" spc="-5" dirty="0">
                <a:latin typeface="Calibri"/>
                <a:cs typeface="Calibri"/>
              </a:rPr>
              <a:t>Adjustments should</a:t>
            </a:r>
            <a:r>
              <a:rPr sz="1000" spc="5" dirty="0">
                <a:latin typeface="Calibri"/>
                <a:cs typeface="Calibri"/>
              </a:rPr>
              <a:t> </a:t>
            </a:r>
            <a:r>
              <a:rPr sz="1000" dirty="0">
                <a:latin typeface="Calibri"/>
                <a:cs typeface="Calibri"/>
              </a:rPr>
              <a:t>be</a:t>
            </a:r>
            <a:r>
              <a:rPr sz="1000" spc="5" dirty="0">
                <a:latin typeface="Calibri"/>
                <a:cs typeface="Calibri"/>
              </a:rPr>
              <a:t> </a:t>
            </a:r>
            <a:r>
              <a:rPr sz="1000" spc="-5" dirty="0">
                <a:latin typeface="Calibri"/>
                <a:cs typeface="Calibri"/>
              </a:rPr>
              <a:t>put</a:t>
            </a:r>
            <a:r>
              <a:rPr sz="1000" spc="5" dirty="0">
                <a:latin typeface="Calibri"/>
                <a:cs typeface="Calibri"/>
              </a:rPr>
              <a:t> </a:t>
            </a:r>
            <a:r>
              <a:rPr sz="1000" spc="-5" dirty="0">
                <a:latin typeface="Calibri"/>
                <a:cs typeface="Calibri"/>
              </a:rPr>
              <a:t>in place</a:t>
            </a:r>
            <a:r>
              <a:rPr sz="1000" spc="5" dirty="0">
                <a:latin typeface="Calibri"/>
                <a:cs typeface="Calibri"/>
              </a:rPr>
              <a:t> </a:t>
            </a:r>
            <a:r>
              <a:rPr sz="1000" dirty="0">
                <a:latin typeface="Calibri"/>
                <a:cs typeface="Calibri"/>
              </a:rPr>
              <a:t>as</a:t>
            </a:r>
            <a:r>
              <a:rPr sz="1000" spc="-5" dirty="0">
                <a:latin typeface="Calibri"/>
                <a:cs typeface="Calibri"/>
              </a:rPr>
              <a:t> soon</a:t>
            </a:r>
            <a:r>
              <a:rPr sz="1000" spc="5" dirty="0">
                <a:latin typeface="Calibri"/>
                <a:cs typeface="Calibri"/>
              </a:rPr>
              <a:t> </a:t>
            </a:r>
            <a:r>
              <a:rPr sz="1000" dirty="0">
                <a:latin typeface="Calibri"/>
                <a:cs typeface="Calibri"/>
              </a:rPr>
              <a:t>as </a:t>
            </a:r>
            <a:r>
              <a:rPr sz="1000" spc="-5" dirty="0">
                <a:latin typeface="Calibri"/>
                <a:cs typeface="Calibri"/>
              </a:rPr>
              <a:t>possible.</a:t>
            </a:r>
            <a:r>
              <a:rPr sz="1000" spc="5" dirty="0">
                <a:latin typeface="Calibri"/>
                <a:cs typeface="Calibri"/>
              </a:rPr>
              <a:t> </a:t>
            </a:r>
            <a:r>
              <a:rPr sz="1000" spc="-5" dirty="0">
                <a:latin typeface="Calibri"/>
                <a:cs typeface="Calibri"/>
              </a:rPr>
              <a:t>This</a:t>
            </a:r>
            <a:r>
              <a:rPr sz="1000" spc="10" dirty="0">
                <a:latin typeface="Calibri"/>
                <a:cs typeface="Calibri"/>
              </a:rPr>
              <a:t> </a:t>
            </a:r>
            <a:r>
              <a:rPr sz="1000" spc="-5" dirty="0">
                <a:latin typeface="Calibri"/>
                <a:cs typeface="Calibri"/>
              </a:rPr>
              <a:t>enables the</a:t>
            </a:r>
            <a:r>
              <a:rPr sz="1000" dirty="0">
                <a:latin typeface="Calibri"/>
                <a:cs typeface="Calibri"/>
              </a:rPr>
              <a:t> </a:t>
            </a:r>
            <a:r>
              <a:rPr sz="1000" spc="-5" dirty="0">
                <a:latin typeface="Calibri"/>
                <a:cs typeface="Calibri"/>
              </a:rPr>
              <a:t>student</a:t>
            </a:r>
            <a:r>
              <a:rPr sz="1000" spc="10"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develop</a:t>
            </a:r>
            <a:r>
              <a:rPr sz="1000" spc="5" dirty="0">
                <a:latin typeface="Calibri"/>
                <a:cs typeface="Calibri"/>
              </a:rPr>
              <a:t> </a:t>
            </a:r>
            <a:r>
              <a:rPr sz="1000" spc="-5" dirty="0">
                <a:latin typeface="Calibri"/>
                <a:cs typeface="Calibri"/>
              </a:rPr>
              <a:t>their</a:t>
            </a:r>
            <a:r>
              <a:rPr sz="1000" spc="10" dirty="0">
                <a:latin typeface="Calibri"/>
                <a:cs typeface="Calibri"/>
              </a:rPr>
              <a:t> </a:t>
            </a:r>
            <a:r>
              <a:rPr sz="1000" spc="-5" dirty="0">
                <a:latin typeface="Calibri"/>
                <a:cs typeface="Calibri"/>
              </a:rPr>
              <a:t>exam </a:t>
            </a:r>
            <a:r>
              <a:rPr sz="1000" dirty="0">
                <a:latin typeface="Calibri"/>
                <a:cs typeface="Calibri"/>
              </a:rPr>
              <a:t> </a:t>
            </a:r>
            <a:r>
              <a:rPr sz="1000" spc="-5" dirty="0">
                <a:latin typeface="Calibri"/>
                <a:cs typeface="Calibri"/>
              </a:rPr>
              <a:t>techniques over</a:t>
            </a:r>
            <a:r>
              <a:rPr sz="1000" spc="5" dirty="0">
                <a:latin typeface="Calibri"/>
                <a:cs typeface="Calibri"/>
              </a:rPr>
              <a:t> </a:t>
            </a:r>
            <a:r>
              <a:rPr sz="1000" spc="-5" dirty="0">
                <a:latin typeface="Calibri"/>
                <a:cs typeface="Calibri"/>
              </a:rPr>
              <a:t>time</a:t>
            </a:r>
            <a:r>
              <a:rPr sz="1000" spc="15" dirty="0">
                <a:latin typeface="Calibri"/>
                <a:cs typeface="Calibri"/>
              </a:rPr>
              <a:t> </a:t>
            </a:r>
            <a:r>
              <a:rPr sz="1000" spc="-10" dirty="0">
                <a:latin typeface="Calibri"/>
                <a:cs typeface="Calibri"/>
              </a:rPr>
              <a:t>so</a:t>
            </a:r>
            <a:r>
              <a:rPr sz="1000" spc="5" dirty="0">
                <a:latin typeface="Calibri"/>
                <a:cs typeface="Calibri"/>
              </a:rPr>
              <a:t> </a:t>
            </a:r>
            <a:r>
              <a:rPr sz="1000" dirty="0">
                <a:latin typeface="Calibri"/>
                <a:cs typeface="Calibri"/>
              </a:rPr>
              <a:t>an</a:t>
            </a:r>
            <a:r>
              <a:rPr sz="1000" spc="10" dirty="0">
                <a:latin typeface="Calibri"/>
                <a:cs typeface="Calibri"/>
              </a:rPr>
              <a:t> </a:t>
            </a:r>
            <a:r>
              <a:rPr sz="1000" spc="-5" dirty="0">
                <a:latin typeface="Calibri"/>
                <a:cs typeface="Calibri"/>
              </a:rPr>
              <a:t>Access Arrangement</a:t>
            </a:r>
            <a:r>
              <a:rPr sz="1000" spc="5"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normal</a:t>
            </a:r>
            <a:r>
              <a:rPr sz="1000" spc="10" dirty="0">
                <a:latin typeface="Calibri"/>
                <a:cs typeface="Calibri"/>
              </a:rPr>
              <a:t> </a:t>
            </a:r>
            <a:r>
              <a:rPr sz="1000" spc="-5" dirty="0">
                <a:latin typeface="Calibri"/>
                <a:cs typeface="Calibri"/>
              </a:rPr>
              <a:t>way</a:t>
            </a:r>
            <a:r>
              <a:rPr sz="1000" spc="10" dirty="0">
                <a:latin typeface="Calibri"/>
                <a:cs typeface="Calibri"/>
              </a:rPr>
              <a:t> </a:t>
            </a:r>
            <a:r>
              <a:rPr sz="1000" spc="-5" dirty="0">
                <a:latin typeface="Calibri"/>
                <a:cs typeface="Calibri"/>
              </a:rPr>
              <a:t>of working.</a:t>
            </a:r>
            <a:r>
              <a:rPr sz="1000" spc="5" dirty="0">
                <a:latin typeface="Calibri"/>
                <a:cs typeface="Calibri"/>
              </a:rPr>
              <a:t> </a:t>
            </a:r>
            <a:r>
              <a:rPr sz="1000" spc="-5" dirty="0">
                <a:latin typeface="Calibri"/>
                <a:cs typeface="Calibri"/>
              </a:rPr>
              <a:t>It</a:t>
            </a:r>
            <a:r>
              <a:rPr sz="1000" spc="5" dirty="0">
                <a:latin typeface="Calibri"/>
                <a:cs typeface="Calibri"/>
              </a:rPr>
              <a:t> </a:t>
            </a:r>
            <a:r>
              <a:rPr sz="1000" dirty="0">
                <a:latin typeface="Calibri"/>
                <a:cs typeface="Calibri"/>
              </a:rPr>
              <a:t>is </a:t>
            </a:r>
            <a:r>
              <a:rPr sz="1000" spc="-5" dirty="0">
                <a:latin typeface="Calibri"/>
                <a:cs typeface="Calibri"/>
              </a:rPr>
              <a:t>not</a:t>
            </a:r>
            <a:r>
              <a:rPr sz="1000" spc="5" dirty="0">
                <a:latin typeface="Calibri"/>
                <a:cs typeface="Calibri"/>
              </a:rPr>
              <a:t> </a:t>
            </a:r>
            <a:r>
              <a:rPr sz="1000" spc="-5" dirty="0">
                <a:latin typeface="Calibri"/>
                <a:cs typeface="Calibri"/>
              </a:rPr>
              <a:t>an</a:t>
            </a:r>
            <a:r>
              <a:rPr sz="1000" spc="15" dirty="0">
                <a:latin typeface="Calibri"/>
                <a:cs typeface="Calibri"/>
              </a:rPr>
              <a:t> </a:t>
            </a:r>
            <a:r>
              <a:rPr sz="1000" spc="-5" dirty="0">
                <a:latin typeface="Calibri"/>
                <a:cs typeface="Calibri"/>
              </a:rPr>
              <a:t>arrange- </a:t>
            </a:r>
            <a:r>
              <a:rPr sz="1000" dirty="0">
                <a:latin typeface="Calibri"/>
                <a:cs typeface="Calibri"/>
              </a:rPr>
              <a:t> </a:t>
            </a:r>
            <a:r>
              <a:rPr sz="1000" spc="-5" dirty="0">
                <a:latin typeface="Calibri"/>
                <a:cs typeface="Calibri"/>
              </a:rPr>
              <a:t>ment</a:t>
            </a:r>
            <a:r>
              <a:rPr sz="1000" spc="5" dirty="0">
                <a:latin typeface="Calibri"/>
                <a:cs typeface="Calibri"/>
              </a:rPr>
              <a:t> </a:t>
            </a:r>
            <a:r>
              <a:rPr sz="1000" spc="-5" dirty="0">
                <a:latin typeface="Calibri"/>
                <a:cs typeface="Calibri"/>
              </a:rPr>
              <a:t>suddenly</a:t>
            </a:r>
            <a:r>
              <a:rPr sz="1000" spc="5" dirty="0">
                <a:latin typeface="Calibri"/>
                <a:cs typeface="Calibri"/>
              </a:rPr>
              <a:t> </a:t>
            </a:r>
            <a:r>
              <a:rPr sz="1000" spc="-5" dirty="0">
                <a:latin typeface="Calibri"/>
                <a:cs typeface="Calibri"/>
              </a:rPr>
              <a:t>presented</a:t>
            </a:r>
            <a:r>
              <a:rPr sz="1000" spc="10" dirty="0">
                <a:latin typeface="Calibri"/>
                <a:cs typeface="Calibri"/>
              </a:rPr>
              <a:t> </a:t>
            </a:r>
            <a:r>
              <a:rPr sz="1000" spc="-5" dirty="0">
                <a:latin typeface="Calibri"/>
                <a:cs typeface="Calibri"/>
              </a:rPr>
              <a:t>to</a:t>
            </a:r>
            <a:r>
              <a:rPr sz="1000" spc="5" dirty="0">
                <a:latin typeface="Calibri"/>
                <a:cs typeface="Calibri"/>
              </a:rPr>
              <a:t> </a:t>
            </a:r>
            <a:r>
              <a:rPr sz="1000" spc="-5" dirty="0">
                <a:latin typeface="Calibri"/>
                <a:cs typeface="Calibri"/>
              </a:rPr>
              <a:t>them</a:t>
            </a:r>
            <a:r>
              <a:rPr sz="1000" spc="5" dirty="0">
                <a:latin typeface="Calibri"/>
                <a:cs typeface="Calibri"/>
              </a:rPr>
              <a:t> </a:t>
            </a:r>
            <a:r>
              <a:rPr sz="1000" spc="-5" dirty="0">
                <a:latin typeface="Calibri"/>
                <a:cs typeface="Calibri"/>
              </a:rPr>
              <a:t>just</a:t>
            </a:r>
            <a:r>
              <a:rPr sz="1000" spc="5" dirty="0">
                <a:latin typeface="Calibri"/>
                <a:cs typeface="Calibri"/>
              </a:rPr>
              <a:t> </a:t>
            </a:r>
            <a:r>
              <a:rPr sz="1000" spc="-5" dirty="0">
                <a:latin typeface="Calibri"/>
                <a:cs typeface="Calibri"/>
              </a:rPr>
              <a:t>before</a:t>
            </a:r>
            <a:r>
              <a:rPr sz="1000" dirty="0">
                <a:latin typeface="Calibri"/>
                <a:cs typeface="Calibri"/>
              </a:rPr>
              <a:t> </a:t>
            </a:r>
            <a:r>
              <a:rPr sz="1000" spc="-10" dirty="0">
                <a:latin typeface="Calibri"/>
                <a:cs typeface="Calibri"/>
              </a:rPr>
              <a:t>sitting</a:t>
            </a:r>
            <a:r>
              <a:rPr sz="1000" spc="5" dirty="0">
                <a:latin typeface="Calibri"/>
                <a:cs typeface="Calibri"/>
              </a:rPr>
              <a:t> </a:t>
            </a:r>
            <a:r>
              <a:rPr sz="1000" spc="-5" dirty="0">
                <a:latin typeface="Calibri"/>
                <a:cs typeface="Calibri"/>
              </a:rPr>
              <a:t>their</a:t>
            </a:r>
            <a:r>
              <a:rPr sz="1000" spc="5" dirty="0">
                <a:latin typeface="Calibri"/>
                <a:cs typeface="Calibri"/>
              </a:rPr>
              <a:t> </a:t>
            </a:r>
            <a:r>
              <a:rPr sz="1000" spc="-5" dirty="0">
                <a:latin typeface="Calibri"/>
                <a:cs typeface="Calibri"/>
              </a:rPr>
              <a:t>first</a:t>
            </a:r>
            <a:r>
              <a:rPr sz="1000" spc="10" dirty="0">
                <a:latin typeface="Calibri"/>
                <a:cs typeface="Calibri"/>
              </a:rPr>
              <a:t> </a:t>
            </a:r>
            <a:r>
              <a:rPr sz="1000" spc="-5" dirty="0">
                <a:latin typeface="Calibri"/>
                <a:cs typeface="Calibri"/>
              </a:rPr>
              <a:t>examination.</a:t>
            </a:r>
            <a:r>
              <a:rPr sz="1000" spc="40" dirty="0">
                <a:latin typeface="Calibri"/>
                <a:cs typeface="Calibri"/>
              </a:rPr>
              <a:t> </a:t>
            </a:r>
            <a:r>
              <a:rPr sz="1000" spc="-5" dirty="0">
                <a:latin typeface="Cambria"/>
                <a:cs typeface="Cambria"/>
              </a:rPr>
              <a:t>There</a:t>
            </a:r>
            <a:r>
              <a:rPr sz="1000" spc="10" dirty="0">
                <a:latin typeface="Cambria"/>
                <a:cs typeface="Cambria"/>
              </a:rPr>
              <a:t> </a:t>
            </a:r>
            <a:r>
              <a:rPr sz="1000" dirty="0">
                <a:latin typeface="Calibri"/>
                <a:cs typeface="Calibri"/>
              </a:rPr>
              <a:t>are </a:t>
            </a:r>
            <a:r>
              <a:rPr sz="1000" spc="-5" dirty="0">
                <a:latin typeface="Calibri"/>
                <a:cs typeface="Calibri"/>
              </a:rPr>
              <a:t>implications</a:t>
            </a:r>
            <a:r>
              <a:rPr sz="1000" dirty="0">
                <a:latin typeface="Calibri"/>
                <a:cs typeface="Calibri"/>
              </a:rPr>
              <a:t> </a:t>
            </a:r>
            <a:r>
              <a:rPr sz="1000" spc="-10" dirty="0">
                <a:latin typeface="Calibri"/>
                <a:cs typeface="Calibri"/>
              </a:rPr>
              <a:t>for </a:t>
            </a:r>
            <a:r>
              <a:rPr sz="1000" spc="-5" dirty="0">
                <a:latin typeface="Calibri"/>
                <a:cs typeface="Calibri"/>
              </a:rPr>
              <a:t> schools</a:t>
            </a:r>
            <a:r>
              <a:rPr sz="1000" dirty="0">
                <a:latin typeface="Calibri"/>
                <a:cs typeface="Calibri"/>
              </a:rPr>
              <a:t> </a:t>
            </a:r>
            <a:r>
              <a:rPr sz="1000" spc="-5" dirty="0">
                <a:latin typeface="Calibri"/>
                <a:cs typeface="Calibri"/>
              </a:rPr>
              <a:t>in</a:t>
            </a:r>
            <a:r>
              <a:rPr sz="1000" spc="15" dirty="0">
                <a:latin typeface="Calibri"/>
                <a:cs typeface="Calibri"/>
              </a:rPr>
              <a:t> </a:t>
            </a:r>
            <a:r>
              <a:rPr sz="1000" spc="-5" dirty="0">
                <a:latin typeface="Calibri"/>
                <a:cs typeface="Calibri"/>
              </a:rPr>
              <a:t>terms</a:t>
            </a:r>
            <a:r>
              <a:rPr sz="1000" dirty="0">
                <a:latin typeface="Calibri"/>
                <a:cs typeface="Calibri"/>
              </a:rPr>
              <a:t> </a:t>
            </a:r>
            <a:r>
              <a:rPr sz="1000" spc="5" dirty="0">
                <a:latin typeface="Calibri"/>
                <a:cs typeface="Calibri"/>
              </a:rPr>
              <a:t>of </a:t>
            </a:r>
            <a:r>
              <a:rPr sz="1000" spc="-5" dirty="0">
                <a:latin typeface="Calibri"/>
                <a:cs typeface="Calibri"/>
              </a:rPr>
              <a:t>the</a:t>
            </a:r>
            <a:r>
              <a:rPr sz="1000" spc="5" dirty="0">
                <a:latin typeface="Calibri"/>
                <a:cs typeface="Calibri"/>
              </a:rPr>
              <a:t> </a:t>
            </a:r>
            <a:r>
              <a:rPr sz="1000" spc="-5" dirty="0">
                <a:latin typeface="Calibri"/>
                <a:cs typeface="Calibri"/>
              </a:rPr>
              <a:t>costs</a:t>
            </a:r>
            <a:r>
              <a:rPr sz="1000" spc="15" dirty="0">
                <a:latin typeface="Calibri"/>
                <a:cs typeface="Calibri"/>
              </a:rPr>
              <a:t> </a:t>
            </a:r>
            <a:r>
              <a:rPr sz="1000" spc="-5" dirty="0">
                <a:latin typeface="Calibri"/>
                <a:cs typeface="Calibri"/>
              </a:rPr>
              <a:t>of</a:t>
            </a:r>
            <a:r>
              <a:rPr sz="1000" spc="5" dirty="0">
                <a:latin typeface="Calibri"/>
                <a:cs typeface="Calibri"/>
              </a:rPr>
              <a:t> </a:t>
            </a:r>
            <a:r>
              <a:rPr sz="1000" spc="-10" dirty="0">
                <a:latin typeface="Calibri"/>
                <a:cs typeface="Calibri"/>
              </a:rPr>
              <a:t>formally</a:t>
            </a:r>
            <a:r>
              <a:rPr sz="1000" spc="10" dirty="0">
                <a:latin typeface="Calibri"/>
                <a:cs typeface="Calibri"/>
              </a:rPr>
              <a:t> </a:t>
            </a:r>
            <a:r>
              <a:rPr sz="1000" spc="-5" dirty="0">
                <a:latin typeface="Calibri"/>
                <a:cs typeface="Calibri"/>
              </a:rPr>
              <a:t>assessing</a:t>
            </a:r>
            <a:r>
              <a:rPr sz="1000" spc="5" dirty="0">
                <a:latin typeface="Calibri"/>
                <a:cs typeface="Calibri"/>
              </a:rPr>
              <a:t> </a:t>
            </a:r>
            <a:r>
              <a:rPr sz="1000" spc="-5" dirty="0">
                <a:latin typeface="Calibri"/>
                <a:cs typeface="Calibri"/>
              </a:rPr>
              <a:t>students</a:t>
            </a:r>
            <a:r>
              <a:rPr sz="1000" spc="15" dirty="0">
                <a:latin typeface="Calibri"/>
                <a:cs typeface="Calibri"/>
              </a:rPr>
              <a:t> </a:t>
            </a:r>
            <a:r>
              <a:rPr sz="1000" spc="-5" dirty="0">
                <a:latin typeface="Calibri"/>
                <a:cs typeface="Calibri"/>
              </a:rPr>
              <a:t>and</a:t>
            </a:r>
            <a:r>
              <a:rPr sz="1000" spc="10" dirty="0">
                <a:latin typeface="Calibri"/>
                <a:cs typeface="Calibri"/>
              </a:rPr>
              <a:t> </a:t>
            </a:r>
            <a:r>
              <a:rPr sz="1000" spc="-10" dirty="0">
                <a:latin typeface="Calibri"/>
                <a:cs typeface="Calibri"/>
              </a:rPr>
              <a:t>facilitating</a:t>
            </a:r>
            <a:r>
              <a:rPr sz="1000" spc="5" dirty="0">
                <a:latin typeface="Calibri"/>
                <a:cs typeface="Calibri"/>
              </a:rPr>
              <a:t> </a:t>
            </a:r>
            <a:r>
              <a:rPr sz="1000" spc="-5" dirty="0">
                <a:latin typeface="Calibri"/>
                <a:cs typeface="Calibri"/>
              </a:rPr>
              <a:t>Access</a:t>
            </a:r>
            <a:r>
              <a:rPr sz="1000" spc="5" dirty="0">
                <a:latin typeface="Calibri"/>
                <a:cs typeface="Calibri"/>
              </a:rPr>
              <a:t> </a:t>
            </a:r>
            <a:r>
              <a:rPr sz="1000" spc="-5" dirty="0">
                <a:latin typeface="Calibri"/>
                <a:cs typeface="Calibri"/>
              </a:rPr>
              <a:t>Arrangements</a:t>
            </a:r>
            <a:r>
              <a:rPr sz="1000" spc="5" dirty="0">
                <a:latin typeface="Calibri"/>
                <a:cs typeface="Calibri"/>
              </a:rPr>
              <a:t> </a:t>
            </a:r>
            <a:r>
              <a:rPr sz="1000" spc="-5" dirty="0">
                <a:latin typeface="Calibri"/>
                <a:cs typeface="Calibri"/>
              </a:rPr>
              <a:t>that</a:t>
            </a:r>
            <a:endParaRPr sz="1000">
              <a:latin typeface="Calibri"/>
              <a:cs typeface="Calibri"/>
            </a:endParaRPr>
          </a:p>
          <a:p>
            <a:pPr marL="67945" marR="168275">
              <a:lnSpc>
                <a:spcPts val="1220"/>
              </a:lnSpc>
              <a:spcBef>
                <a:spcPts val="40"/>
              </a:spcBef>
            </a:pPr>
            <a:r>
              <a:rPr sz="1000" spc="-5" dirty="0">
                <a:latin typeface="Calibri"/>
                <a:cs typeface="Calibri"/>
              </a:rPr>
              <a:t>require extra</a:t>
            </a:r>
            <a:r>
              <a:rPr sz="1000" spc="10" dirty="0">
                <a:latin typeface="Calibri"/>
                <a:cs typeface="Calibri"/>
              </a:rPr>
              <a:t> </a:t>
            </a:r>
            <a:r>
              <a:rPr sz="1000" spc="-5" dirty="0">
                <a:latin typeface="Calibri"/>
                <a:cs typeface="Calibri"/>
              </a:rPr>
              <a:t>rooms,</a:t>
            </a:r>
            <a:r>
              <a:rPr sz="1000" spc="10" dirty="0">
                <a:latin typeface="Calibri"/>
                <a:cs typeface="Calibri"/>
              </a:rPr>
              <a:t> </a:t>
            </a:r>
            <a:r>
              <a:rPr sz="1000" spc="-10" dirty="0">
                <a:latin typeface="Calibri"/>
                <a:cs typeface="Calibri"/>
              </a:rPr>
              <a:t>staff</a:t>
            </a:r>
            <a:r>
              <a:rPr sz="1000" spc="-5" dirty="0">
                <a:latin typeface="Calibri"/>
                <a:cs typeface="Calibri"/>
              </a:rPr>
              <a:t> and</a:t>
            </a:r>
            <a:r>
              <a:rPr sz="1000" spc="10" dirty="0">
                <a:latin typeface="Calibri"/>
                <a:cs typeface="Calibri"/>
              </a:rPr>
              <a:t> </a:t>
            </a:r>
            <a:r>
              <a:rPr sz="1000" spc="-5" dirty="0">
                <a:latin typeface="Calibri"/>
                <a:cs typeface="Calibri"/>
              </a:rPr>
              <a:t>computers during</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exams.</a:t>
            </a:r>
            <a:r>
              <a:rPr sz="1000" spc="20" dirty="0">
                <a:latin typeface="Calibri"/>
                <a:cs typeface="Calibri"/>
              </a:rPr>
              <a:t> </a:t>
            </a:r>
            <a:r>
              <a:rPr sz="1000" spc="-5" dirty="0">
                <a:latin typeface="Calibri"/>
                <a:cs typeface="Calibri"/>
              </a:rPr>
              <a:t>However</a:t>
            </a:r>
            <a:r>
              <a:rPr sz="1000" spc="5" dirty="0">
                <a:latin typeface="Calibri"/>
                <a:cs typeface="Calibri"/>
              </a:rPr>
              <a:t> </a:t>
            </a:r>
            <a:r>
              <a:rPr sz="1000" spc="-5" dirty="0">
                <a:latin typeface="Calibri"/>
                <a:cs typeface="Calibri"/>
              </a:rPr>
              <a:t>these</a:t>
            </a:r>
            <a:r>
              <a:rPr sz="1000" spc="5"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not</a:t>
            </a:r>
            <a:r>
              <a:rPr sz="1000" spc="5" dirty="0">
                <a:latin typeface="Calibri"/>
                <a:cs typeface="Calibri"/>
              </a:rPr>
              <a:t> </a:t>
            </a:r>
            <a:r>
              <a:rPr sz="1000" spc="-5" dirty="0">
                <a:latin typeface="Calibri"/>
                <a:cs typeface="Calibri"/>
              </a:rPr>
              <a:t>insurmountable </a:t>
            </a:r>
            <a:r>
              <a:rPr sz="1000" dirty="0">
                <a:latin typeface="Calibri"/>
                <a:cs typeface="Calibri"/>
              </a:rPr>
              <a:t> </a:t>
            </a:r>
            <a:r>
              <a:rPr sz="1000" spc="-5" dirty="0">
                <a:latin typeface="Calibri"/>
                <a:cs typeface="Calibri"/>
              </a:rPr>
              <a:t>especially</a:t>
            </a:r>
            <a:r>
              <a:rPr sz="1000" spc="5" dirty="0">
                <a:latin typeface="Calibri"/>
                <a:cs typeface="Calibri"/>
              </a:rPr>
              <a:t> </a:t>
            </a:r>
            <a:r>
              <a:rPr sz="1000" spc="-5" dirty="0">
                <a:latin typeface="Calibri"/>
                <a:cs typeface="Calibri"/>
              </a:rPr>
              <a:t>given</a:t>
            </a:r>
            <a:r>
              <a:rPr sz="1000" spc="1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potential</a:t>
            </a:r>
            <a:r>
              <a:rPr sz="1000" spc="20" dirty="0">
                <a:latin typeface="Calibri"/>
                <a:cs typeface="Calibri"/>
              </a:rPr>
              <a:t> </a:t>
            </a:r>
            <a:r>
              <a:rPr sz="1000" spc="-5" dirty="0">
                <a:latin typeface="Calibri"/>
                <a:cs typeface="Calibri"/>
              </a:rPr>
              <a:t>of</a:t>
            </a:r>
            <a:r>
              <a:rPr sz="1000" dirty="0">
                <a:latin typeface="Calibri"/>
                <a:cs typeface="Calibri"/>
              </a:rPr>
              <a:t> </a:t>
            </a:r>
            <a:r>
              <a:rPr sz="1000" spc="-5" dirty="0">
                <a:latin typeface="Calibri"/>
                <a:cs typeface="Calibri"/>
              </a:rPr>
              <a:t>enabling</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young</a:t>
            </a:r>
            <a:r>
              <a:rPr sz="1000" spc="5" dirty="0">
                <a:latin typeface="Calibri"/>
                <a:cs typeface="Calibri"/>
              </a:rPr>
              <a:t> </a:t>
            </a:r>
            <a:r>
              <a:rPr sz="1000" spc="-5" dirty="0">
                <a:latin typeface="Calibri"/>
                <a:cs typeface="Calibri"/>
              </a:rPr>
              <a:t>person</a:t>
            </a:r>
            <a:r>
              <a:rPr sz="1000" spc="5"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experience</a:t>
            </a:r>
            <a:r>
              <a:rPr sz="1000" spc="5" dirty="0">
                <a:latin typeface="Calibri"/>
                <a:cs typeface="Calibri"/>
              </a:rPr>
              <a:t> </a:t>
            </a:r>
            <a:r>
              <a:rPr sz="1000" spc="-5" dirty="0">
                <a:latin typeface="Calibri"/>
                <a:cs typeface="Calibri"/>
              </a:rPr>
              <a:t>the</a:t>
            </a:r>
            <a:r>
              <a:rPr sz="1000" dirty="0">
                <a:latin typeface="Calibri"/>
                <a:cs typeface="Calibri"/>
              </a:rPr>
              <a:t> exam</a:t>
            </a:r>
            <a:r>
              <a:rPr sz="1000" spc="5" dirty="0">
                <a:latin typeface="Calibri"/>
                <a:cs typeface="Calibri"/>
              </a:rPr>
              <a:t> </a:t>
            </a:r>
            <a:r>
              <a:rPr sz="1000" spc="-5" dirty="0">
                <a:latin typeface="Calibri"/>
                <a:cs typeface="Calibri"/>
              </a:rPr>
              <a:t>success</a:t>
            </a:r>
            <a:r>
              <a:rPr sz="1000" spc="10" dirty="0">
                <a:latin typeface="Calibri"/>
                <a:cs typeface="Calibri"/>
              </a:rPr>
              <a:t> </a:t>
            </a:r>
            <a:r>
              <a:rPr sz="1000" spc="-5" dirty="0">
                <a:latin typeface="Calibri"/>
                <a:cs typeface="Calibri"/>
              </a:rPr>
              <a:t>they</a:t>
            </a:r>
            <a:r>
              <a:rPr sz="1000" spc="10" dirty="0">
                <a:latin typeface="Calibri"/>
                <a:cs typeface="Calibri"/>
              </a:rPr>
              <a:t> </a:t>
            </a:r>
            <a:r>
              <a:rPr sz="1000" spc="-5" dirty="0">
                <a:latin typeface="Calibri"/>
                <a:cs typeface="Calibri"/>
              </a:rPr>
              <a:t>are</a:t>
            </a:r>
            <a:r>
              <a:rPr sz="1000" spc="5" dirty="0">
                <a:latin typeface="Calibri"/>
                <a:cs typeface="Calibri"/>
              </a:rPr>
              <a:t> </a:t>
            </a:r>
            <a:r>
              <a:rPr sz="1000" spc="-5" dirty="0">
                <a:latin typeface="Calibri"/>
                <a:cs typeface="Calibri"/>
              </a:rPr>
              <a:t>ca- </a:t>
            </a:r>
            <a:r>
              <a:rPr sz="1000" spc="-210" dirty="0">
                <a:latin typeface="Calibri"/>
                <a:cs typeface="Calibri"/>
              </a:rPr>
              <a:t> </a:t>
            </a:r>
            <a:r>
              <a:rPr sz="1000" spc="-5" dirty="0">
                <a:latin typeface="Calibri"/>
                <a:cs typeface="Calibri"/>
              </a:rPr>
              <a:t>pable</a:t>
            </a:r>
            <a:r>
              <a:rPr sz="1000" spc="-15" dirty="0">
                <a:latin typeface="Calibri"/>
                <a:cs typeface="Calibri"/>
              </a:rPr>
              <a:t> </a:t>
            </a:r>
            <a:r>
              <a:rPr sz="1000" spc="-5" dirty="0">
                <a:latin typeface="Calibri"/>
                <a:cs typeface="Calibri"/>
              </a:rPr>
              <a:t>of.</a:t>
            </a:r>
            <a:endParaRPr sz="1000">
              <a:latin typeface="Calibri"/>
              <a:cs typeface="Calibri"/>
            </a:endParaRPr>
          </a:p>
        </p:txBody>
      </p:sp>
      <p:sp>
        <p:nvSpPr>
          <p:cNvPr id="16" name="object 16"/>
          <p:cNvSpPr/>
          <p:nvPr/>
        </p:nvSpPr>
        <p:spPr>
          <a:xfrm>
            <a:off x="736523" y="837310"/>
            <a:ext cx="6115050" cy="1114425"/>
          </a:xfrm>
          <a:custGeom>
            <a:avLst/>
            <a:gdLst/>
            <a:ahLst/>
            <a:cxnLst/>
            <a:rect l="l" t="t" r="r" b="b"/>
            <a:pathLst>
              <a:path w="6115050" h="1114425">
                <a:moveTo>
                  <a:pt x="6115050" y="0"/>
                </a:moveTo>
                <a:lnTo>
                  <a:pt x="0" y="0"/>
                </a:lnTo>
                <a:lnTo>
                  <a:pt x="0" y="1114425"/>
                </a:lnTo>
                <a:lnTo>
                  <a:pt x="6115050" y="1114425"/>
                </a:lnTo>
                <a:lnTo>
                  <a:pt x="6115050" y="0"/>
                </a:lnTo>
                <a:close/>
              </a:path>
            </a:pathLst>
          </a:custGeom>
          <a:solidFill>
            <a:srgbClr val="FFFFFF"/>
          </a:solidFill>
        </p:spPr>
        <p:txBody>
          <a:bodyPr wrap="square" lIns="0" tIns="0" rIns="0" bIns="0" rtlCol="0"/>
          <a:lstStyle/>
          <a:p>
            <a:endParaRPr/>
          </a:p>
        </p:txBody>
      </p:sp>
      <p:sp>
        <p:nvSpPr>
          <p:cNvPr id="17" name="object 17"/>
          <p:cNvSpPr txBox="1"/>
          <p:nvPr/>
        </p:nvSpPr>
        <p:spPr>
          <a:xfrm>
            <a:off x="736523" y="837310"/>
            <a:ext cx="6115050" cy="1114425"/>
          </a:xfrm>
          <a:prstGeom prst="rect">
            <a:avLst/>
          </a:prstGeom>
          <a:ln w="31750">
            <a:solidFill>
              <a:srgbClr val="CCCCCC"/>
            </a:solidFill>
          </a:ln>
        </p:spPr>
        <p:txBody>
          <a:bodyPr vert="horz" wrap="square" lIns="0" tIns="3810" rIns="0" bIns="0" rtlCol="0">
            <a:spAutoFit/>
          </a:bodyPr>
          <a:lstStyle/>
          <a:p>
            <a:pPr>
              <a:lnSpc>
                <a:spcPct val="100000"/>
              </a:lnSpc>
              <a:spcBef>
                <a:spcPts val="30"/>
              </a:spcBef>
            </a:pPr>
            <a:endParaRPr sz="800">
              <a:latin typeface="Times New Roman"/>
              <a:cs typeface="Times New Roman"/>
            </a:endParaRPr>
          </a:p>
          <a:p>
            <a:pPr marL="51435">
              <a:lnSpc>
                <a:spcPct val="100000"/>
              </a:lnSpc>
            </a:pPr>
            <a:r>
              <a:rPr sz="1000" b="1" spc="-5" dirty="0">
                <a:solidFill>
                  <a:srgbClr val="0A5AB1"/>
                </a:solidFill>
                <a:latin typeface="Calibri"/>
                <a:cs typeface="Calibri"/>
              </a:rPr>
              <a:t>Access</a:t>
            </a:r>
            <a:r>
              <a:rPr sz="1000" b="1" spc="-15" dirty="0">
                <a:solidFill>
                  <a:srgbClr val="0A5AB1"/>
                </a:solidFill>
                <a:latin typeface="Calibri"/>
                <a:cs typeface="Calibri"/>
              </a:rPr>
              <a:t> </a:t>
            </a:r>
            <a:r>
              <a:rPr sz="1000" b="1" spc="-5" dirty="0">
                <a:solidFill>
                  <a:srgbClr val="0A5AB1"/>
                </a:solidFill>
                <a:latin typeface="Calibri"/>
                <a:cs typeface="Calibri"/>
              </a:rPr>
              <a:t>Arrangements Assessments</a:t>
            </a:r>
            <a:endParaRPr sz="1000">
              <a:latin typeface="Calibri"/>
              <a:cs typeface="Calibri"/>
            </a:endParaRPr>
          </a:p>
          <a:p>
            <a:pPr marL="51435" marR="128270">
              <a:lnSpc>
                <a:spcPts val="1220"/>
              </a:lnSpc>
              <a:spcBef>
                <a:spcPts val="40"/>
              </a:spcBef>
            </a:pPr>
            <a:r>
              <a:rPr sz="1000" spc="-5" dirty="0">
                <a:latin typeface="Cambria"/>
                <a:cs typeface="Cambria"/>
              </a:rPr>
              <a:t>The assessment must</a:t>
            </a:r>
            <a:r>
              <a:rPr sz="1000" spc="10" dirty="0">
                <a:latin typeface="Cambria"/>
                <a:cs typeface="Cambria"/>
              </a:rPr>
              <a:t> </a:t>
            </a:r>
            <a:r>
              <a:rPr sz="1000" dirty="0">
                <a:latin typeface="Cambria"/>
                <a:cs typeface="Cambria"/>
              </a:rPr>
              <a:t>be </a:t>
            </a:r>
            <a:r>
              <a:rPr sz="1000" spc="-5" dirty="0">
                <a:latin typeface="Cambria"/>
                <a:cs typeface="Cambria"/>
              </a:rPr>
              <a:t>carried</a:t>
            </a:r>
            <a:r>
              <a:rPr sz="1000" dirty="0">
                <a:latin typeface="Cambria"/>
                <a:cs typeface="Cambria"/>
              </a:rPr>
              <a:t> </a:t>
            </a:r>
            <a:r>
              <a:rPr sz="1000" spc="-5" dirty="0">
                <a:latin typeface="Cambria"/>
                <a:cs typeface="Cambria"/>
              </a:rPr>
              <a:t>out</a:t>
            </a:r>
            <a:r>
              <a:rPr sz="1000" spc="10" dirty="0">
                <a:latin typeface="Cambria"/>
                <a:cs typeface="Cambria"/>
              </a:rPr>
              <a:t> </a:t>
            </a:r>
            <a:r>
              <a:rPr sz="1000" spc="-5" dirty="0">
                <a:latin typeface="Cambria"/>
                <a:cs typeface="Cambria"/>
              </a:rPr>
              <a:t>no</a:t>
            </a:r>
            <a:r>
              <a:rPr sz="1000" spc="10" dirty="0">
                <a:latin typeface="Cambria"/>
                <a:cs typeface="Cambria"/>
              </a:rPr>
              <a:t> </a:t>
            </a:r>
            <a:r>
              <a:rPr sz="1000" spc="-5" dirty="0">
                <a:latin typeface="Cambria"/>
                <a:cs typeface="Cambria"/>
              </a:rPr>
              <a:t>earlier</a:t>
            </a:r>
            <a:r>
              <a:rPr sz="1000" spc="10" dirty="0">
                <a:latin typeface="Cambria"/>
                <a:cs typeface="Cambria"/>
              </a:rPr>
              <a:t> </a:t>
            </a:r>
            <a:r>
              <a:rPr sz="1000" spc="-5" dirty="0">
                <a:latin typeface="Cambria"/>
                <a:cs typeface="Cambria"/>
              </a:rPr>
              <a:t>than</a:t>
            </a:r>
            <a:r>
              <a:rPr sz="1000" spc="5" dirty="0">
                <a:latin typeface="Cambria"/>
                <a:cs typeface="Cambria"/>
              </a:rPr>
              <a:t> </a:t>
            </a:r>
            <a:r>
              <a:rPr sz="1000" spc="-10" dirty="0">
                <a:latin typeface="Cambria"/>
                <a:cs typeface="Cambria"/>
              </a:rPr>
              <a:t>the</a:t>
            </a:r>
            <a:r>
              <a:rPr sz="1000" spc="5" dirty="0">
                <a:latin typeface="Cambria"/>
                <a:cs typeface="Cambria"/>
              </a:rPr>
              <a:t> </a:t>
            </a:r>
            <a:r>
              <a:rPr sz="1000" spc="-5" dirty="0">
                <a:latin typeface="Cambria"/>
                <a:cs typeface="Cambria"/>
              </a:rPr>
              <a:t>beginning</a:t>
            </a:r>
            <a:r>
              <a:rPr sz="1000" spc="5" dirty="0">
                <a:latin typeface="Cambria"/>
                <a:cs typeface="Cambria"/>
              </a:rPr>
              <a:t> </a:t>
            </a:r>
            <a:r>
              <a:rPr sz="1000" dirty="0">
                <a:latin typeface="Cambria"/>
                <a:cs typeface="Cambria"/>
              </a:rPr>
              <a:t>of</a:t>
            </a:r>
            <a:r>
              <a:rPr sz="1000" spc="40" dirty="0">
                <a:latin typeface="Cambria"/>
                <a:cs typeface="Cambria"/>
              </a:rPr>
              <a:t> </a:t>
            </a:r>
            <a:r>
              <a:rPr sz="1000" spc="-5" dirty="0">
                <a:latin typeface="Calibri"/>
                <a:cs typeface="Calibri"/>
              </a:rPr>
              <a:t>year</a:t>
            </a:r>
            <a:r>
              <a:rPr sz="1000" spc="5" dirty="0">
                <a:latin typeface="Calibri"/>
                <a:cs typeface="Calibri"/>
              </a:rPr>
              <a:t> </a:t>
            </a:r>
            <a:r>
              <a:rPr sz="1000" spc="-5" dirty="0">
                <a:latin typeface="Calibri"/>
                <a:cs typeface="Calibri"/>
              </a:rPr>
              <a:t>9</a:t>
            </a:r>
            <a:r>
              <a:rPr sz="1000" spc="10"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Arrangements</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years</a:t>
            </a:r>
            <a:r>
              <a:rPr sz="1000" spc="10" dirty="0">
                <a:latin typeface="Calibri"/>
                <a:cs typeface="Calibri"/>
              </a:rPr>
              <a:t> </a:t>
            </a:r>
            <a:r>
              <a:rPr sz="1000" spc="-5" dirty="0">
                <a:latin typeface="Calibri"/>
                <a:cs typeface="Calibri"/>
              </a:rPr>
              <a:t>10 </a:t>
            </a:r>
            <a:r>
              <a:rPr sz="1000" spc="-210" dirty="0">
                <a:latin typeface="Calibri"/>
                <a:cs typeface="Calibri"/>
              </a:rPr>
              <a:t> </a:t>
            </a:r>
            <a:r>
              <a:rPr sz="1000" spc="-5" dirty="0">
                <a:latin typeface="Calibri"/>
                <a:cs typeface="Calibri"/>
              </a:rPr>
              <a:t>and</a:t>
            </a:r>
            <a:r>
              <a:rPr sz="1000" spc="5" dirty="0">
                <a:latin typeface="Calibri"/>
                <a:cs typeface="Calibri"/>
              </a:rPr>
              <a:t> </a:t>
            </a:r>
            <a:r>
              <a:rPr sz="1000" spc="-5" dirty="0">
                <a:latin typeface="Calibri"/>
                <a:cs typeface="Calibri"/>
              </a:rPr>
              <a:t>11.</a:t>
            </a:r>
            <a:r>
              <a:rPr sz="1000" spc="5" dirty="0">
                <a:latin typeface="Calibri"/>
                <a:cs typeface="Calibri"/>
              </a:rPr>
              <a:t> </a:t>
            </a:r>
            <a:r>
              <a:rPr sz="1000" spc="-5" dirty="0">
                <a:latin typeface="Calibri"/>
                <a:cs typeface="Calibri"/>
              </a:rPr>
              <a:t>It</a:t>
            </a:r>
            <a:r>
              <a:rPr sz="1000" spc="10" dirty="0">
                <a:latin typeface="Calibri"/>
                <a:cs typeface="Calibri"/>
              </a:rPr>
              <a:t> </a:t>
            </a:r>
            <a:r>
              <a:rPr sz="1000" spc="-5" dirty="0">
                <a:latin typeface="Calibri"/>
                <a:cs typeface="Calibri"/>
              </a:rPr>
              <a:t>is</a:t>
            </a:r>
            <a:r>
              <a:rPr sz="1000" dirty="0">
                <a:latin typeface="Calibri"/>
                <a:cs typeface="Calibri"/>
              </a:rPr>
              <a:t> </a:t>
            </a:r>
            <a:r>
              <a:rPr sz="1000" spc="-5" dirty="0">
                <a:latin typeface="Calibri"/>
                <a:cs typeface="Calibri"/>
              </a:rPr>
              <a:t>advisable</a:t>
            </a:r>
            <a:r>
              <a:rPr sz="100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these</a:t>
            </a:r>
            <a:r>
              <a:rPr sz="1000" dirty="0">
                <a:latin typeface="Calibri"/>
                <a:cs typeface="Calibri"/>
              </a:rPr>
              <a:t> </a:t>
            </a:r>
            <a:r>
              <a:rPr sz="1000" spc="-5" dirty="0">
                <a:latin typeface="Calibri"/>
                <a:cs typeface="Calibri"/>
              </a:rPr>
              <a:t>assessments</a:t>
            </a:r>
            <a:r>
              <a:rPr sz="1000" spc="5"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done</a:t>
            </a:r>
            <a:r>
              <a:rPr sz="1000" spc="5" dirty="0">
                <a:latin typeface="Calibri"/>
                <a:cs typeface="Calibri"/>
              </a:rPr>
              <a:t> </a:t>
            </a:r>
            <a:r>
              <a:rPr sz="1000" dirty="0">
                <a:latin typeface="Calibri"/>
                <a:cs typeface="Calibri"/>
              </a:rPr>
              <a:t>at</a:t>
            </a:r>
            <a:r>
              <a:rPr sz="1000" spc="5" dirty="0">
                <a:latin typeface="Calibri"/>
                <a:cs typeface="Calibri"/>
              </a:rPr>
              <a:t> </a:t>
            </a:r>
            <a:r>
              <a:rPr sz="1000" spc="-5" dirty="0">
                <a:latin typeface="Calibri"/>
                <a:cs typeface="Calibri"/>
              </a:rPr>
              <a:t>the</a:t>
            </a:r>
            <a:r>
              <a:rPr sz="1000" spc="5" dirty="0">
                <a:latin typeface="Calibri"/>
                <a:cs typeface="Calibri"/>
              </a:rPr>
              <a:t> </a:t>
            </a:r>
            <a:r>
              <a:rPr sz="1000" spc="-5" dirty="0">
                <a:latin typeface="Calibri"/>
                <a:cs typeface="Calibri"/>
              </a:rPr>
              <a:t>end</a:t>
            </a:r>
            <a:r>
              <a:rPr sz="1000" spc="5" dirty="0">
                <a:latin typeface="Calibri"/>
                <a:cs typeface="Calibri"/>
              </a:rPr>
              <a:t> </a:t>
            </a:r>
            <a:r>
              <a:rPr sz="1000" spc="-5" dirty="0">
                <a:latin typeface="Calibri"/>
                <a:cs typeface="Calibri"/>
              </a:rPr>
              <a:t>of year</a:t>
            </a:r>
            <a:r>
              <a:rPr sz="1000" spc="10" dirty="0">
                <a:latin typeface="Calibri"/>
                <a:cs typeface="Calibri"/>
              </a:rPr>
              <a:t> </a:t>
            </a:r>
            <a:r>
              <a:rPr sz="1000" spc="-5" dirty="0">
                <a:latin typeface="Calibri"/>
                <a:cs typeface="Calibri"/>
              </a:rPr>
              <a:t>9</a:t>
            </a:r>
            <a:r>
              <a:rPr sz="1000" spc="5" dirty="0">
                <a:latin typeface="Calibri"/>
                <a:cs typeface="Calibri"/>
              </a:rPr>
              <a:t> </a:t>
            </a:r>
            <a:r>
              <a:rPr sz="1000" spc="-5" dirty="0">
                <a:latin typeface="Calibri"/>
                <a:cs typeface="Calibri"/>
              </a:rPr>
              <a:t>as</a:t>
            </a:r>
            <a:r>
              <a:rPr sz="1000" spc="5" dirty="0">
                <a:latin typeface="Calibri"/>
                <a:cs typeface="Calibri"/>
              </a:rPr>
              <a:t> </a:t>
            </a:r>
            <a:r>
              <a:rPr sz="1000" spc="-5" dirty="0">
                <a:latin typeface="Calibri"/>
                <a:cs typeface="Calibri"/>
              </a:rPr>
              <a:t>they</a:t>
            </a:r>
            <a:r>
              <a:rPr sz="1000" spc="5" dirty="0">
                <a:latin typeface="Calibri"/>
                <a:cs typeface="Calibri"/>
              </a:rPr>
              <a:t> </a:t>
            </a:r>
            <a:r>
              <a:rPr sz="1000" spc="-5" dirty="0">
                <a:latin typeface="Calibri"/>
                <a:cs typeface="Calibri"/>
              </a:rPr>
              <a:t>are</a:t>
            </a:r>
            <a:r>
              <a:rPr sz="1000" spc="15" dirty="0">
                <a:latin typeface="Calibri"/>
                <a:cs typeface="Calibri"/>
              </a:rPr>
              <a:t> </a:t>
            </a:r>
            <a:r>
              <a:rPr sz="1000" spc="-5" dirty="0">
                <a:latin typeface="Calibri"/>
                <a:cs typeface="Calibri"/>
              </a:rPr>
              <a:t>valid</a:t>
            </a:r>
            <a:r>
              <a:rPr sz="1000" spc="5" dirty="0">
                <a:latin typeface="Calibri"/>
                <a:cs typeface="Calibri"/>
              </a:rPr>
              <a:t> </a:t>
            </a:r>
            <a:r>
              <a:rPr sz="1000" spc="-5" dirty="0">
                <a:latin typeface="Calibri"/>
                <a:cs typeface="Calibri"/>
              </a:rPr>
              <a:t>for</a:t>
            </a:r>
            <a:r>
              <a:rPr sz="1000" spc="5" dirty="0">
                <a:latin typeface="Calibri"/>
                <a:cs typeface="Calibri"/>
              </a:rPr>
              <a:t> </a:t>
            </a:r>
            <a:r>
              <a:rPr sz="1000" spc="-5" dirty="0">
                <a:latin typeface="Calibri"/>
                <a:cs typeface="Calibri"/>
              </a:rPr>
              <a:t>two</a:t>
            </a:r>
            <a:r>
              <a:rPr sz="1000" spc="10" dirty="0">
                <a:latin typeface="Calibri"/>
                <a:cs typeface="Calibri"/>
              </a:rPr>
              <a:t> </a:t>
            </a:r>
            <a:r>
              <a:rPr sz="1000" spc="-5" dirty="0">
                <a:latin typeface="Calibri"/>
                <a:cs typeface="Calibri"/>
              </a:rPr>
              <a:t>years and</a:t>
            </a:r>
            <a:r>
              <a:rPr sz="1000" spc="10" dirty="0">
                <a:latin typeface="Calibri"/>
                <a:cs typeface="Calibri"/>
              </a:rPr>
              <a:t> </a:t>
            </a:r>
            <a:r>
              <a:rPr sz="1000" spc="-5" dirty="0">
                <a:latin typeface="Calibri"/>
                <a:cs typeface="Calibri"/>
              </a:rPr>
              <a:t>will</a:t>
            </a:r>
            <a:endParaRPr sz="1000">
              <a:latin typeface="Calibri"/>
              <a:cs typeface="Calibri"/>
            </a:endParaRPr>
          </a:p>
          <a:p>
            <a:pPr marL="51435">
              <a:lnSpc>
                <a:spcPts val="1170"/>
              </a:lnSpc>
            </a:pPr>
            <a:r>
              <a:rPr sz="1000" spc="-5" dirty="0">
                <a:latin typeface="Calibri"/>
                <a:cs typeface="Calibri"/>
              </a:rPr>
              <a:t>therefore</a:t>
            </a:r>
            <a:r>
              <a:rPr sz="1000" dirty="0">
                <a:latin typeface="Calibri"/>
                <a:cs typeface="Calibri"/>
              </a:rPr>
              <a:t> </a:t>
            </a:r>
            <a:r>
              <a:rPr sz="1000" spc="-5" dirty="0">
                <a:latin typeface="Calibri"/>
                <a:cs typeface="Calibri"/>
              </a:rPr>
              <a:t>cover</a:t>
            </a:r>
            <a:r>
              <a:rPr sz="1000" spc="5" dirty="0">
                <a:latin typeface="Calibri"/>
                <a:cs typeface="Calibri"/>
              </a:rPr>
              <a:t> </a:t>
            </a:r>
            <a:r>
              <a:rPr sz="1000" spc="-5" dirty="0">
                <a:latin typeface="Calibri"/>
                <a:cs typeface="Calibri"/>
              </a:rPr>
              <a:t>a</a:t>
            </a:r>
            <a:r>
              <a:rPr sz="1000" spc="1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until</a:t>
            </a:r>
            <a:r>
              <a:rPr sz="1000"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end</a:t>
            </a:r>
            <a:r>
              <a:rPr sz="1000" spc="10" dirty="0">
                <a:latin typeface="Calibri"/>
                <a:cs typeface="Calibri"/>
              </a:rPr>
              <a:t> </a:t>
            </a:r>
            <a:r>
              <a:rPr sz="1000" spc="-5" dirty="0">
                <a:latin typeface="Calibri"/>
                <a:cs typeface="Calibri"/>
              </a:rPr>
              <a:t>of year</a:t>
            </a:r>
            <a:r>
              <a:rPr sz="1000" spc="5" dirty="0">
                <a:latin typeface="Calibri"/>
                <a:cs typeface="Calibri"/>
              </a:rPr>
              <a:t> </a:t>
            </a:r>
            <a:r>
              <a:rPr sz="1000" spc="-5" dirty="0">
                <a:latin typeface="Calibri"/>
                <a:cs typeface="Calibri"/>
              </a:rPr>
              <a:t>11.</a:t>
            </a:r>
            <a:r>
              <a:rPr sz="1000" spc="50" dirty="0">
                <a:latin typeface="Calibri"/>
                <a:cs typeface="Calibri"/>
              </a:rPr>
              <a:t> </a:t>
            </a:r>
            <a:r>
              <a:rPr sz="1000" spc="-5" dirty="0">
                <a:latin typeface="Cambria"/>
                <a:cs typeface="Cambria"/>
              </a:rPr>
              <a:t>For</a:t>
            </a:r>
            <a:r>
              <a:rPr sz="1000" dirty="0">
                <a:latin typeface="Cambria"/>
                <a:cs typeface="Cambria"/>
              </a:rPr>
              <a:t> </a:t>
            </a:r>
            <a:r>
              <a:rPr sz="1000" spc="-5" dirty="0">
                <a:latin typeface="Cambria"/>
                <a:cs typeface="Cambria"/>
              </a:rPr>
              <a:t>students</a:t>
            </a:r>
            <a:r>
              <a:rPr sz="1000" spc="10" dirty="0">
                <a:latin typeface="Cambria"/>
                <a:cs typeface="Cambria"/>
              </a:rPr>
              <a:t> </a:t>
            </a:r>
            <a:r>
              <a:rPr sz="1000" spc="-5" dirty="0">
                <a:latin typeface="Cambria"/>
                <a:cs typeface="Cambria"/>
              </a:rPr>
              <a:t>in</a:t>
            </a:r>
            <a:r>
              <a:rPr sz="1000" spc="10" dirty="0">
                <a:latin typeface="Cambria"/>
                <a:cs typeface="Cambria"/>
              </a:rPr>
              <a:t> </a:t>
            </a:r>
            <a:r>
              <a:rPr sz="1000" spc="-5" dirty="0">
                <a:latin typeface="Cambria"/>
                <a:cs typeface="Cambria"/>
              </a:rPr>
              <a:t>6</a:t>
            </a:r>
            <a:r>
              <a:rPr sz="975" spc="-7" baseline="38461" dirty="0">
                <a:latin typeface="Calibri"/>
                <a:cs typeface="Calibri"/>
              </a:rPr>
              <a:t>th</a:t>
            </a:r>
            <a:r>
              <a:rPr sz="975" spc="112" baseline="38461" dirty="0">
                <a:latin typeface="Calibri"/>
                <a:cs typeface="Calibri"/>
              </a:rPr>
              <a:t> </a:t>
            </a:r>
            <a:r>
              <a:rPr sz="1000" spc="-5" dirty="0">
                <a:latin typeface="Calibri"/>
                <a:cs typeface="Calibri"/>
              </a:rPr>
              <a:t>Form</a:t>
            </a:r>
            <a:r>
              <a:rPr sz="1000" spc="5" dirty="0">
                <a:latin typeface="Calibri"/>
                <a:cs typeface="Calibri"/>
              </a:rPr>
              <a:t> </a:t>
            </a:r>
            <a:r>
              <a:rPr sz="1000" spc="-5" dirty="0">
                <a:latin typeface="Calibri"/>
                <a:cs typeface="Calibri"/>
              </a:rPr>
              <a:t>the</a:t>
            </a:r>
            <a:r>
              <a:rPr sz="1000" dirty="0">
                <a:latin typeface="Calibri"/>
                <a:cs typeface="Calibri"/>
              </a:rPr>
              <a:t> </a:t>
            </a:r>
            <a:r>
              <a:rPr sz="1000" spc="-5" dirty="0">
                <a:latin typeface="Calibri"/>
                <a:cs typeface="Calibri"/>
              </a:rPr>
              <a:t>assessments</a:t>
            </a:r>
            <a:r>
              <a:rPr sz="1000" spc="5" dirty="0">
                <a:latin typeface="Calibri"/>
                <a:cs typeface="Calibri"/>
              </a:rPr>
              <a:t> </a:t>
            </a:r>
            <a:r>
              <a:rPr sz="1000" spc="-5" dirty="0">
                <a:latin typeface="Calibri"/>
                <a:cs typeface="Calibri"/>
              </a:rPr>
              <a:t>are</a:t>
            </a:r>
            <a:r>
              <a:rPr sz="1000" dirty="0">
                <a:latin typeface="Calibri"/>
                <a:cs typeface="Calibri"/>
              </a:rPr>
              <a:t> </a:t>
            </a:r>
            <a:r>
              <a:rPr sz="1000" spc="-5" dirty="0">
                <a:latin typeface="Calibri"/>
                <a:cs typeface="Calibri"/>
              </a:rPr>
              <a:t>carried</a:t>
            </a:r>
            <a:r>
              <a:rPr sz="1000" spc="10" dirty="0">
                <a:latin typeface="Calibri"/>
                <a:cs typeface="Calibri"/>
              </a:rPr>
              <a:t> </a:t>
            </a:r>
            <a:r>
              <a:rPr sz="1000" spc="-5" dirty="0">
                <a:latin typeface="Calibri"/>
                <a:cs typeface="Calibri"/>
              </a:rPr>
              <a:t>out</a:t>
            </a:r>
            <a:r>
              <a:rPr sz="1000" spc="5" dirty="0">
                <a:latin typeface="Calibri"/>
                <a:cs typeface="Calibri"/>
              </a:rPr>
              <a:t> </a:t>
            </a:r>
            <a:r>
              <a:rPr sz="1000" spc="-5" dirty="0">
                <a:latin typeface="Calibri"/>
                <a:cs typeface="Calibri"/>
              </a:rPr>
              <a:t>in</a:t>
            </a:r>
            <a:r>
              <a:rPr sz="1000" spc="10" dirty="0">
                <a:latin typeface="Calibri"/>
                <a:cs typeface="Calibri"/>
              </a:rPr>
              <a:t> </a:t>
            </a:r>
            <a:r>
              <a:rPr sz="1000" spc="-5" dirty="0">
                <a:latin typeface="Calibri"/>
                <a:cs typeface="Calibri"/>
              </a:rPr>
              <a:t>year</a:t>
            </a:r>
            <a:endParaRPr sz="1000">
              <a:latin typeface="Calibri"/>
              <a:cs typeface="Calibri"/>
            </a:endParaRPr>
          </a:p>
          <a:p>
            <a:pPr marL="51435" marR="140335">
              <a:lnSpc>
                <a:spcPct val="102000"/>
              </a:lnSpc>
            </a:pPr>
            <a:r>
              <a:rPr sz="1000" spc="-5" dirty="0">
                <a:latin typeface="Calibri"/>
                <a:cs typeface="Calibri"/>
              </a:rPr>
              <a:t>11.</a:t>
            </a:r>
            <a:r>
              <a:rPr sz="1000" dirty="0">
                <a:latin typeface="Calibri"/>
                <a:cs typeface="Calibri"/>
              </a:rPr>
              <a:t> </a:t>
            </a:r>
            <a:r>
              <a:rPr sz="1000" spc="-5" dirty="0">
                <a:latin typeface="Calibri"/>
                <a:cs typeface="Calibri"/>
              </a:rPr>
              <a:t>To</a:t>
            </a:r>
            <a:r>
              <a:rPr sz="1000" spc="10" dirty="0">
                <a:latin typeface="Calibri"/>
                <a:cs typeface="Calibri"/>
              </a:rPr>
              <a:t> </a:t>
            </a:r>
            <a:r>
              <a:rPr sz="1000" spc="-5" dirty="0">
                <a:latin typeface="Calibri"/>
                <a:cs typeface="Calibri"/>
              </a:rPr>
              <a:t>qualify</a:t>
            </a:r>
            <a:r>
              <a:rPr sz="1000" spc="5" dirty="0">
                <a:latin typeface="Calibri"/>
                <a:cs typeface="Calibri"/>
              </a:rPr>
              <a:t> </a:t>
            </a:r>
            <a:r>
              <a:rPr sz="1000" spc="-5" dirty="0">
                <a:latin typeface="Calibri"/>
                <a:cs typeface="Calibri"/>
              </a:rPr>
              <a:t>for</a:t>
            </a:r>
            <a:r>
              <a:rPr sz="1000" spc="10" dirty="0">
                <a:latin typeface="Calibri"/>
                <a:cs typeface="Calibri"/>
              </a:rPr>
              <a:t> </a:t>
            </a:r>
            <a:r>
              <a:rPr sz="1000" spc="-5" dirty="0">
                <a:latin typeface="Calibri"/>
                <a:cs typeface="Calibri"/>
              </a:rPr>
              <a:t>any</a:t>
            </a:r>
            <a:r>
              <a:rPr sz="1000" spc="10" dirty="0">
                <a:latin typeface="Calibri"/>
                <a:cs typeface="Calibri"/>
              </a:rPr>
              <a:t> </a:t>
            </a:r>
            <a:r>
              <a:rPr sz="1000" spc="-5" dirty="0">
                <a:latin typeface="Calibri"/>
                <a:cs typeface="Calibri"/>
              </a:rPr>
              <a:t>Access</a:t>
            </a:r>
            <a:r>
              <a:rPr sz="1000" spc="10" dirty="0">
                <a:latin typeface="Calibri"/>
                <a:cs typeface="Calibri"/>
              </a:rPr>
              <a:t> </a:t>
            </a:r>
            <a:r>
              <a:rPr sz="1000" spc="-5" dirty="0">
                <a:latin typeface="Calibri"/>
                <a:cs typeface="Calibri"/>
              </a:rPr>
              <a:t>Arrangement</a:t>
            </a:r>
            <a:r>
              <a:rPr sz="1000" spc="10" dirty="0">
                <a:latin typeface="Calibri"/>
                <a:cs typeface="Calibri"/>
              </a:rPr>
              <a:t> </a:t>
            </a:r>
            <a:r>
              <a:rPr sz="1000" spc="-5" dirty="0">
                <a:latin typeface="Calibri"/>
                <a:cs typeface="Calibri"/>
              </a:rPr>
              <a:t>that</a:t>
            </a:r>
            <a:r>
              <a:rPr sz="1000" spc="5" dirty="0">
                <a:latin typeface="Calibri"/>
                <a:cs typeface="Calibri"/>
              </a:rPr>
              <a:t> </a:t>
            </a:r>
            <a:r>
              <a:rPr sz="1000" spc="-5" dirty="0">
                <a:latin typeface="Calibri"/>
                <a:cs typeface="Calibri"/>
              </a:rPr>
              <a:t>requires</a:t>
            </a:r>
            <a:r>
              <a:rPr sz="1000" dirty="0">
                <a:latin typeface="Calibri"/>
                <a:cs typeface="Calibri"/>
              </a:rPr>
              <a:t> </a:t>
            </a:r>
            <a:r>
              <a:rPr sz="1000" spc="-5" dirty="0">
                <a:latin typeface="Calibri"/>
                <a:cs typeface="Calibri"/>
              </a:rPr>
              <a:t>formal</a:t>
            </a:r>
            <a:r>
              <a:rPr sz="1000" spc="10" dirty="0">
                <a:latin typeface="Calibri"/>
                <a:cs typeface="Calibri"/>
              </a:rPr>
              <a:t> </a:t>
            </a:r>
            <a:r>
              <a:rPr sz="1000" spc="-5" dirty="0">
                <a:latin typeface="Calibri"/>
                <a:cs typeface="Calibri"/>
              </a:rPr>
              <a:t>assessment,</a:t>
            </a:r>
            <a:r>
              <a:rPr sz="1000" spc="5" dirty="0">
                <a:latin typeface="Calibri"/>
                <a:cs typeface="Calibri"/>
              </a:rPr>
              <a:t> </a:t>
            </a:r>
            <a:r>
              <a:rPr sz="1000" spc="-5" dirty="0">
                <a:latin typeface="Calibri"/>
                <a:cs typeface="Calibri"/>
              </a:rPr>
              <a:t>a</a:t>
            </a:r>
            <a:r>
              <a:rPr sz="1000" spc="10" dirty="0">
                <a:latin typeface="Calibri"/>
                <a:cs typeface="Calibri"/>
              </a:rPr>
              <a:t> </a:t>
            </a:r>
            <a:r>
              <a:rPr sz="1000" dirty="0">
                <a:latin typeface="Calibri"/>
                <a:cs typeface="Calibri"/>
              </a:rPr>
              <a:t>student’s</a:t>
            </a:r>
            <a:r>
              <a:rPr sz="1000" spc="10" dirty="0">
                <a:latin typeface="Calibri"/>
                <a:cs typeface="Calibri"/>
              </a:rPr>
              <a:t> </a:t>
            </a:r>
            <a:r>
              <a:rPr sz="1000" spc="-5" dirty="0">
                <a:latin typeface="Calibri"/>
                <a:cs typeface="Calibri"/>
              </a:rPr>
              <a:t>scores</a:t>
            </a:r>
            <a:r>
              <a:rPr sz="1000" dirty="0">
                <a:latin typeface="Calibri"/>
                <a:cs typeface="Calibri"/>
              </a:rPr>
              <a:t> </a:t>
            </a:r>
            <a:r>
              <a:rPr sz="1000" spc="-5" dirty="0">
                <a:latin typeface="Calibri"/>
                <a:cs typeface="Calibri"/>
              </a:rPr>
              <a:t>must</a:t>
            </a:r>
            <a:r>
              <a:rPr sz="1000" spc="10" dirty="0">
                <a:latin typeface="Calibri"/>
                <a:cs typeface="Calibri"/>
              </a:rPr>
              <a:t> </a:t>
            </a:r>
            <a:r>
              <a:rPr sz="1000" spc="-5" dirty="0">
                <a:latin typeface="Calibri"/>
                <a:cs typeface="Calibri"/>
              </a:rPr>
              <a:t>fall</a:t>
            </a:r>
            <a:r>
              <a:rPr sz="1000" spc="5" dirty="0">
                <a:latin typeface="Calibri"/>
                <a:cs typeface="Calibri"/>
              </a:rPr>
              <a:t> </a:t>
            </a:r>
            <a:r>
              <a:rPr sz="1000" spc="-5" dirty="0">
                <a:latin typeface="Calibri"/>
                <a:cs typeface="Calibri"/>
              </a:rPr>
              <a:t>well</a:t>
            </a:r>
            <a:r>
              <a:rPr sz="1000" spc="10" dirty="0">
                <a:latin typeface="Calibri"/>
                <a:cs typeface="Calibri"/>
              </a:rPr>
              <a:t> </a:t>
            </a:r>
            <a:r>
              <a:rPr sz="1000" spc="-5" dirty="0">
                <a:latin typeface="Calibri"/>
                <a:cs typeface="Calibri"/>
              </a:rPr>
              <a:t>below </a:t>
            </a:r>
            <a:r>
              <a:rPr sz="1000" dirty="0">
                <a:latin typeface="Calibri"/>
                <a:cs typeface="Calibri"/>
              </a:rPr>
              <a:t> </a:t>
            </a:r>
            <a:r>
              <a:rPr sz="1000" spc="-5" dirty="0">
                <a:latin typeface="Calibri"/>
                <a:cs typeface="Calibri"/>
              </a:rPr>
              <a:t>the average expected</a:t>
            </a:r>
            <a:r>
              <a:rPr sz="1000" dirty="0">
                <a:latin typeface="Calibri"/>
                <a:cs typeface="Calibri"/>
              </a:rPr>
              <a:t> </a:t>
            </a:r>
            <a:r>
              <a:rPr sz="1000" spc="-5" dirty="0">
                <a:latin typeface="Calibri"/>
                <a:cs typeface="Calibri"/>
              </a:rPr>
              <a:t>for</a:t>
            </a:r>
            <a:r>
              <a:rPr sz="1000" dirty="0">
                <a:latin typeface="Calibri"/>
                <a:cs typeface="Calibri"/>
              </a:rPr>
              <a:t> </a:t>
            </a:r>
            <a:r>
              <a:rPr sz="1000" spc="-5" dirty="0">
                <a:latin typeface="Calibri"/>
                <a:cs typeface="Calibri"/>
              </a:rPr>
              <a:t>a</a:t>
            </a:r>
            <a:r>
              <a:rPr sz="1000" dirty="0">
                <a:latin typeface="Calibri"/>
                <a:cs typeface="Calibri"/>
              </a:rPr>
              <a:t> </a:t>
            </a:r>
            <a:r>
              <a:rPr sz="1000" spc="-5" dirty="0">
                <a:latin typeface="Calibri"/>
                <a:cs typeface="Calibri"/>
              </a:rPr>
              <a:t>student</a:t>
            </a:r>
            <a:r>
              <a:rPr sz="1000" spc="5" dirty="0">
                <a:latin typeface="Calibri"/>
                <a:cs typeface="Calibri"/>
              </a:rPr>
              <a:t> </a:t>
            </a:r>
            <a:r>
              <a:rPr sz="1000" spc="-5" dirty="0">
                <a:latin typeface="Calibri"/>
                <a:cs typeface="Calibri"/>
              </a:rPr>
              <a:t>of</a:t>
            </a:r>
            <a:r>
              <a:rPr sz="1000" spc="-10" dirty="0">
                <a:latin typeface="Calibri"/>
                <a:cs typeface="Calibri"/>
              </a:rPr>
              <a:t> </a:t>
            </a:r>
            <a:r>
              <a:rPr sz="1000" spc="-5" dirty="0">
                <a:latin typeface="Calibri"/>
                <a:cs typeface="Calibri"/>
              </a:rPr>
              <a:t>the </a:t>
            </a:r>
            <a:r>
              <a:rPr sz="1000" spc="-10" dirty="0">
                <a:latin typeface="Calibri"/>
                <a:cs typeface="Calibri"/>
              </a:rPr>
              <a:t>same</a:t>
            </a:r>
            <a:r>
              <a:rPr sz="1000" spc="-5" dirty="0">
                <a:latin typeface="Calibri"/>
                <a:cs typeface="Calibri"/>
              </a:rPr>
              <a:t> chronological</a:t>
            </a:r>
            <a:r>
              <a:rPr sz="1000" dirty="0">
                <a:latin typeface="Calibri"/>
                <a:cs typeface="Calibri"/>
              </a:rPr>
              <a:t> </a:t>
            </a:r>
            <a:r>
              <a:rPr sz="1000" spc="-5" dirty="0">
                <a:latin typeface="Calibri"/>
                <a:cs typeface="Calibri"/>
              </a:rPr>
              <a:t>age.</a:t>
            </a:r>
            <a:endParaRPr sz="1000">
              <a:latin typeface="Calibri"/>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525" y="0"/>
            <a:ext cx="3481704" cy="10692130"/>
            <a:chOff x="-9525" y="0"/>
            <a:chExt cx="3481704" cy="10692130"/>
          </a:xfrm>
        </p:grpSpPr>
        <p:sp>
          <p:nvSpPr>
            <p:cNvPr id="3" name="object 3"/>
            <p:cNvSpPr/>
            <p:nvPr/>
          </p:nvSpPr>
          <p:spPr>
            <a:xfrm>
              <a:off x="0" y="0"/>
              <a:ext cx="3462654" cy="10673080"/>
            </a:xfrm>
            <a:custGeom>
              <a:avLst/>
              <a:gdLst/>
              <a:ahLst/>
              <a:cxnLst/>
              <a:rect l="l" t="t" r="r" b="b"/>
              <a:pathLst>
                <a:path w="3462654" h="10673080">
                  <a:moveTo>
                    <a:pt x="0" y="10673040"/>
                  </a:moveTo>
                  <a:lnTo>
                    <a:pt x="3462358" y="10673040"/>
                  </a:lnTo>
                  <a:lnTo>
                    <a:pt x="3462358" y="0"/>
                  </a:lnTo>
                  <a:lnTo>
                    <a:pt x="0" y="0"/>
                  </a:lnTo>
                  <a:lnTo>
                    <a:pt x="0" y="10673040"/>
                  </a:lnTo>
                  <a:close/>
                </a:path>
              </a:pathLst>
            </a:custGeom>
            <a:solidFill>
              <a:srgbClr val="1E1B5D"/>
            </a:solidFill>
          </p:spPr>
          <p:txBody>
            <a:bodyPr wrap="square" lIns="0" tIns="0" rIns="0" bIns="0" rtlCol="0"/>
            <a:lstStyle/>
            <a:p>
              <a:endParaRPr/>
            </a:p>
          </p:txBody>
        </p:sp>
        <p:sp>
          <p:nvSpPr>
            <p:cNvPr id="4" name="object 4"/>
            <p:cNvSpPr/>
            <p:nvPr/>
          </p:nvSpPr>
          <p:spPr>
            <a:xfrm>
              <a:off x="0" y="0"/>
              <a:ext cx="3462654" cy="10673080"/>
            </a:xfrm>
            <a:custGeom>
              <a:avLst/>
              <a:gdLst/>
              <a:ahLst/>
              <a:cxnLst/>
              <a:rect l="l" t="t" r="r" b="b"/>
              <a:pathLst>
                <a:path w="3462654" h="10673080">
                  <a:moveTo>
                    <a:pt x="0" y="10673040"/>
                  </a:moveTo>
                  <a:lnTo>
                    <a:pt x="3462358" y="10673040"/>
                  </a:lnTo>
                  <a:lnTo>
                    <a:pt x="3462358" y="0"/>
                  </a:lnTo>
                </a:path>
              </a:pathLst>
            </a:custGeom>
            <a:ln w="19050">
              <a:solidFill>
                <a:srgbClr val="000000"/>
              </a:solidFill>
            </a:ln>
          </p:spPr>
          <p:txBody>
            <a:bodyPr wrap="square" lIns="0" tIns="0" rIns="0" bIns="0" rtlCol="0"/>
            <a:lstStyle/>
            <a:p>
              <a:endParaRPr/>
            </a:p>
          </p:txBody>
        </p:sp>
        <p:pic>
          <p:nvPicPr>
            <p:cNvPr id="5" name="object 5"/>
            <p:cNvPicPr/>
            <p:nvPr/>
          </p:nvPicPr>
          <p:blipFill>
            <a:blip r:embed="rId2" cstate="print"/>
            <a:stretch>
              <a:fillRect/>
            </a:stretch>
          </p:blipFill>
          <p:spPr>
            <a:xfrm>
              <a:off x="248005" y="8445753"/>
              <a:ext cx="1448816" cy="1791576"/>
            </a:xfrm>
            <a:prstGeom prst="rect">
              <a:avLst/>
            </a:prstGeom>
          </p:spPr>
        </p:pic>
        <p:sp>
          <p:nvSpPr>
            <p:cNvPr id="6" name="object 6"/>
            <p:cNvSpPr/>
            <p:nvPr/>
          </p:nvSpPr>
          <p:spPr>
            <a:xfrm>
              <a:off x="248005" y="8445753"/>
              <a:ext cx="1449070" cy="1791970"/>
            </a:xfrm>
            <a:custGeom>
              <a:avLst/>
              <a:gdLst/>
              <a:ahLst/>
              <a:cxnLst/>
              <a:rect l="l" t="t" r="r" b="b"/>
              <a:pathLst>
                <a:path w="1449070" h="1791970">
                  <a:moveTo>
                    <a:pt x="0" y="1791589"/>
                  </a:moveTo>
                  <a:lnTo>
                    <a:pt x="1448816" y="1791589"/>
                  </a:lnTo>
                  <a:lnTo>
                    <a:pt x="1448816" y="0"/>
                  </a:lnTo>
                  <a:lnTo>
                    <a:pt x="0" y="0"/>
                  </a:lnTo>
                  <a:lnTo>
                    <a:pt x="0" y="1791589"/>
                  </a:lnTo>
                  <a:close/>
                </a:path>
              </a:pathLst>
            </a:custGeom>
            <a:ln w="6350">
              <a:solidFill>
                <a:srgbClr val="F1F1F1"/>
              </a:solidFill>
            </a:ln>
          </p:spPr>
          <p:txBody>
            <a:bodyPr wrap="square" lIns="0" tIns="0" rIns="0" bIns="0" rtlCol="0"/>
            <a:lstStyle/>
            <a:p>
              <a:endParaRPr/>
            </a:p>
          </p:txBody>
        </p:sp>
        <p:pic>
          <p:nvPicPr>
            <p:cNvPr id="7" name="object 7"/>
            <p:cNvPicPr/>
            <p:nvPr/>
          </p:nvPicPr>
          <p:blipFill>
            <a:blip r:embed="rId3" cstate="print"/>
            <a:stretch>
              <a:fillRect/>
            </a:stretch>
          </p:blipFill>
          <p:spPr>
            <a:xfrm>
              <a:off x="1724279" y="8436457"/>
              <a:ext cx="1500886" cy="1793113"/>
            </a:xfrm>
            <a:prstGeom prst="rect">
              <a:avLst/>
            </a:prstGeom>
          </p:spPr>
        </p:pic>
        <p:sp>
          <p:nvSpPr>
            <p:cNvPr id="8" name="object 8"/>
            <p:cNvSpPr/>
            <p:nvPr/>
          </p:nvSpPr>
          <p:spPr>
            <a:xfrm>
              <a:off x="1724279" y="8436457"/>
              <a:ext cx="1501140" cy="1793239"/>
            </a:xfrm>
            <a:custGeom>
              <a:avLst/>
              <a:gdLst/>
              <a:ahLst/>
              <a:cxnLst/>
              <a:rect l="l" t="t" r="r" b="b"/>
              <a:pathLst>
                <a:path w="1501139" h="1793240">
                  <a:moveTo>
                    <a:pt x="0" y="1793113"/>
                  </a:moveTo>
                  <a:lnTo>
                    <a:pt x="1500886" y="1793113"/>
                  </a:lnTo>
                  <a:lnTo>
                    <a:pt x="1500886" y="0"/>
                  </a:lnTo>
                  <a:lnTo>
                    <a:pt x="0" y="0"/>
                  </a:lnTo>
                  <a:lnTo>
                    <a:pt x="0" y="1793113"/>
                  </a:lnTo>
                  <a:close/>
                </a:path>
              </a:pathLst>
            </a:custGeom>
            <a:ln w="6350">
              <a:solidFill>
                <a:srgbClr val="F1F1F1"/>
              </a:solidFill>
            </a:ln>
          </p:spPr>
          <p:txBody>
            <a:bodyPr wrap="square" lIns="0" tIns="0" rIns="0" bIns="0" rtlCol="0"/>
            <a:lstStyle/>
            <a:p>
              <a:endParaRPr/>
            </a:p>
          </p:txBody>
        </p:sp>
        <p:pic>
          <p:nvPicPr>
            <p:cNvPr id="9" name="object 9"/>
            <p:cNvPicPr/>
            <p:nvPr/>
          </p:nvPicPr>
          <p:blipFill>
            <a:blip r:embed="rId4" cstate="print"/>
            <a:stretch>
              <a:fillRect/>
            </a:stretch>
          </p:blipFill>
          <p:spPr>
            <a:xfrm>
              <a:off x="144779" y="2766059"/>
              <a:ext cx="3287267" cy="1324355"/>
            </a:xfrm>
            <a:prstGeom prst="rect">
              <a:avLst/>
            </a:prstGeom>
          </p:spPr>
        </p:pic>
        <p:pic>
          <p:nvPicPr>
            <p:cNvPr id="10" name="object 10"/>
            <p:cNvPicPr/>
            <p:nvPr/>
          </p:nvPicPr>
          <p:blipFill>
            <a:blip r:embed="rId5" cstate="print"/>
            <a:stretch>
              <a:fillRect/>
            </a:stretch>
          </p:blipFill>
          <p:spPr>
            <a:xfrm>
              <a:off x="88860" y="2697479"/>
              <a:ext cx="3273933" cy="1309624"/>
            </a:xfrm>
            <a:prstGeom prst="rect">
              <a:avLst/>
            </a:prstGeom>
          </p:spPr>
        </p:pic>
        <p:sp>
          <p:nvSpPr>
            <p:cNvPr id="11" name="object 11"/>
            <p:cNvSpPr/>
            <p:nvPr/>
          </p:nvSpPr>
          <p:spPr>
            <a:xfrm>
              <a:off x="88860" y="2697479"/>
              <a:ext cx="3274060" cy="1310005"/>
            </a:xfrm>
            <a:custGeom>
              <a:avLst/>
              <a:gdLst/>
              <a:ahLst/>
              <a:cxnLst/>
              <a:rect l="l" t="t" r="r" b="b"/>
              <a:pathLst>
                <a:path w="3274060" h="1310004">
                  <a:moveTo>
                    <a:pt x="218263" y="0"/>
                  </a:moveTo>
                  <a:lnTo>
                    <a:pt x="168220" y="5768"/>
                  </a:lnTo>
                  <a:lnTo>
                    <a:pt x="122280" y="22197"/>
                  </a:lnTo>
                  <a:lnTo>
                    <a:pt x="81754" y="47976"/>
                  </a:lnTo>
                  <a:lnTo>
                    <a:pt x="47952" y="81789"/>
                  </a:lnTo>
                  <a:lnTo>
                    <a:pt x="22185" y="122325"/>
                  </a:lnTo>
                  <a:lnTo>
                    <a:pt x="5764" y="168270"/>
                  </a:lnTo>
                  <a:lnTo>
                    <a:pt x="0" y="218312"/>
                  </a:lnTo>
                  <a:lnTo>
                    <a:pt x="0" y="1091310"/>
                  </a:lnTo>
                  <a:lnTo>
                    <a:pt x="5764" y="1141393"/>
                  </a:lnTo>
                  <a:lnTo>
                    <a:pt x="22185" y="1187354"/>
                  </a:lnTo>
                  <a:lnTo>
                    <a:pt x="47952" y="1227887"/>
                  </a:lnTo>
                  <a:lnTo>
                    <a:pt x="81754" y="1261687"/>
                  </a:lnTo>
                  <a:lnTo>
                    <a:pt x="122280" y="1287448"/>
                  </a:lnTo>
                  <a:lnTo>
                    <a:pt x="168220" y="1303862"/>
                  </a:lnTo>
                  <a:lnTo>
                    <a:pt x="218263" y="1309624"/>
                  </a:lnTo>
                  <a:lnTo>
                    <a:pt x="3055659" y="1309624"/>
                  </a:lnTo>
                  <a:lnTo>
                    <a:pt x="3105701" y="1303862"/>
                  </a:lnTo>
                  <a:lnTo>
                    <a:pt x="3151646" y="1287448"/>
                  </a:lnTo>
                  <a:lnTo>
                    <a:pt x="3192182" y="1261687"/>
                  </a:lnTo>
                  <a:lnTo>
                    <a:pt x="3225996" y="1227887"/>
                  </a:lnTo>
                  <a:lnTo>
                    <a:pt x="3251774" y="1187354"/>
                  </a:lnTo>
                  <a:lnTo>
                    <a:pt x="3268204" y="1141393"/>
                  </a:lnTo>
                  <a:lnTo>
                    <a:pt x="3273972" y="1091310"/>
                  </a:lnTo>
                  <a:lnTo>
                    <a:pt x="3273972" y="218312"/>
                  </a:lnTo>
                  <a:lnTo>
                    <a:pt x="3268204" y="168270"/>
                  </a:lnTo>
                  <a:lnTo>
                    <a:pt x="3251774" y="122325"/>
                  </a:lnTo>
                  <a:lnTo>
                    <a:pt x="3225996" y="81789"/>
                  </a:lnTo>
                  <a:lnTo>
                    <a:pt x="3192182" y="47976"/>
                  </a:lnTo>
                  <a:lnTo>
                    <a:pt x="3151646" y="22197"/>
                  </a:lnTo>
                  <a:lnTo>
                    <a:pt x="3105701" y="5768"/>
                  </a:lnTo>
                  <a:lnTo>
                    <a:pt x="3055659" y="0"/>
                  </a:lnTo>
                  <a:lnTo>
                    <a:pt x="218263" y="0"/>
                  </a:lnTo>
                </a:path>
              </a:pathLst>
            </a:custGeom>
            <a:ln w="25400">
              <a:solidFill>
                <a:srgbClr val="A28566"/>
              </a:solidFill>
            </a:ln>
          </p:spPr>
          <p:txBody>
            <a:bodyPr wrap="square" lIns="0" tIns="0" rIns="0" bIns="0" rtlCol="0"/>
            <a:lstStyle/>
            <a:p>
              <a:endParaRPr/>
            </a:p>
          </p:txBody>
        </p:sp>
        <p:pic>
          <p:nvPicPr>
            <p:cNvPr id="12" name="object 12"/>
            <p:cNvPicPr/>
            <p:nvPr/>
          </p:nvPicPr>
          <p:blipFill>
            <a:blip r:embed="rId6" cstate="print"/>
            <a:stretch>
              <a:fillRect/>
            </a:stretch>
          </p:blipFill>
          <p:spPr>
            <a:xfrm>
              <a:off x="389242" y="7042784"/>
              <a:ext cx="2688463" cy="1274064"/>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25551" y="440524"/>
            <a:ext cx="6719570" cy="9845675"/>
            <a:chOff x="425551" y="440524"/>
            <a:chExt cx="6719570" cy="9845675"/>
          </a:xfrm>
        </p:grpSpPr>
        <p:sp>
          <p:nvSpPr>
            <p:cNvPr id="3" name="object 3"/>
            <p:cNvSpPr/>
            <p:nvPr/>
          </p:nvSpPr>
          <p:spPr>
            <a:xfrm>
              <a:off x="457301" y="47227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57301" y="47227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1771" y="680338"/>
              <a:ext cx="6347460" cy="9366250"/>
            </a:xfrm>
            <a:custGeom>
              <a:avLst/>
              <a:gdLst/>
              <a:ahLst/>
              <a:cxnLst/>
              <a:rect l="l" t="t" r="r" b="b"/>
              <a:pathLst>
                <a:path w="6347459" h="9366250">
                  <a:moveTo>
                    <a:pt x="6347066" y="0"/>
                  </a:moveTo>
                  <a:lnTo>
                    <a:pt x="0" y="0"/>
                  </a:lnTo>
                  <a:lnTo>
                    <a:pt x="0" y="9365792"/>
                  </a:lnTo>
                  <a:lnTo>
                    <a:pt x="5553697" y="9365792"/>
                  </a:lnTo>
                  <a:lnTo>
                    <a:pt x="6347066" y="8195056"/>
                  </a:lnTo>
                  <a:lnTo>
                    <a:pt x="6347066" y="0"/>
                  </a:lnTo>
                  <a:close/>
                </a:path>
              </a:pathLst>
            </a:custGeom>
            <a:solidFill>
              <a:srgbClr val="FFFFFF"/>
            </a:solidFill>
          </p:spPr>
          <p:txBody>
            <a:bodyPr wrap="square" lIns="0" tIns="0" rIns="0" bIns="0" rtlCol="0"/>
            <a:lstStyle/>
            <a:p>
              <a:endParaRPr/>
            </a:p>
          </p:txBody>
        </p:sp>
        <p:sp>
          <p:nvSpPr>
            <p:cNvPr id="6" name="object 6"/>
            <p:cNvSpPr/>
            <p:nvPr/>
          </p:nvSpPr>
          <p:spPr>
            <a:xfrm>
              <a:off x="6165469" y="8875395"/>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8" y="39877"/>
                  </a:lnTo>
                  <a:lnTo>
                    <a:pt x="0" y="1170736"/>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1771" y="680338"/>
              <a:ext cx="6347460" cy="9366250"/>
            </a:xfrm>
            <a:custGeom>
              <a:avLst/>
              <a:gdLst/>
              <a:ahLst/>
              <a:cxnLst/>
              <a:rect l="l" t="t" r="r" b="b"/>
              <a:pathLst>
                <a:path w="6347459" h="9366250">
                  <a:moveTo>
                    <a:pt x="0" y="0"/>
                  </a:moveTo>
                  <a:lnTo>
                    <a:pt x="0" y="9365792"/>
                  </a:lnTo>
                  <a:lnTo>
                    <a:pt x="5553697" y="9365792"/>
                  </a:lnTo>
                  <a:lnTo>
                    <a:pt x="6347066" y="8195056"/>
                  </a:lnTo>
                  <a:lnTo>
                    <a:pt x="6347066" y="0"/>
                  </a:lnTo>
                  <a:lnTo>
                    <a:pt x="0" y="0"/>
                  </a:lnTo>
                  <a:close/>
                </a:path>
                <a:path w="6347459" h="9366250">
                  <a:moveTo>
                    <a:pt x="5553697" y="9365792"/>
                  </a:moveTo>
                  <a:lnTo>
                    <a:pt x="5759056" y="8234934"/>
                  </a:lnTo>
                  <a:lnTo>
                    <a:pt x="5776675" y="8268443"/>
                  </a:lnTo>
                  <a:lnTo>
                    <a:pt x="5797728" y="8297093"/>
                  </a:lnTo>
                  <a:lnTo>
                    <a:pt x="5849814" y="8339530"/>
                  </a:lnTo>
                  <a:lnTo>
                    <a:pt x="5914664" y="8361677"/>
                  </a:lnTo>
                  <a:lnTo>
                    <a:pt x="5951674" y="8364966"/>
                  </a:lnTo>
                  <a:lnTo>
                    <a:pt x="5991631" y="8362969"/>
                  </a:lnTo>
                  <a:lnTo>
                    <a:pt x="6034455" y="8355616"/>
                  </a:lnTo>
                  <a:lnTo>
                    <a:pt x="6080065" y="8342836"/>
                  </a:lnTo>
                  <a:lnTo>
                    <a:pt x="6128380" y="8324559"/>
                  </a:lnTo>
                  <a:lnTo>
                    <a:pt x="6179318" y="8300713"/>
                  </a:lnTo>
                  <a:lnTo>
                    <a:pt x="6232799" y="8271228"/>
                  </a:lnTo>
                  <a:lnTo>
                    <a:pt x="6288742" y="8236032"/>
                  </a:lnTo>
                  <a:lnTo>
                    <a:pt x="6347066" y="8195056"/>
                  </a:lnTo>
                </a:path>
              </a:pathLst>
            </a:custGeom>
            <a:ln w="63500">
              <a:solidFill>
                <a:srgbClr val="663300"/>
              </a:solidFill>
            </a:ln>
          </p:spPr>
          <p:txBody>
            <a:bodyPr wrap="square" lIns="0" tIns="0" rIns="0" bIns="0" rtlCol="0"/>
            <a:lstStyle/>
            <a:p>
              <a:endParaRPr/>
            </a:p>
          </p:txBody>
        </p:sp>
      </p:grpSp>
      <p:sp>
        <p:nvSpPr>
          <p:cNvPr id="8" name="object 8"/>
          <p:cNvSpPr txBox="1"/>
          <p:nvPr/>
        </p:nvSpPr>
        <p:spPr>
          <a:xfrm>
            <a:off x="778560" y="1017777"/>
            <a:ext cx="2050414" cy="239395"/>
          </a:xfrm>
          <a:prstGeom prst="rect">
            <a:avLst/>
          </a:prstGeom>
        </p:spPr>
        <p:txBody>
          <a:bodyPr vert="horz" wrap="square" lIns="0" tIns="12700" rIns="0" bIns="0" rtlCol="0">
            <a:spAutoFit/>
          </a:bodyPr>
          <a:lstStyle/>
          <a:p>
            <a:pPr marL="12700">
              <a:lnSpc>
                <a:spcPct val="100000"/>
              </a:lnSpc>
              <a:spcBef>
                <a:spcPts val="100"/>
              </a:spcBef>
            </a:pPr>
            <a:r>
              <a:rPr sz="1400" b="1" u="sng" spc="-5" dirty="0">
                <a:uFill>
                  <a:solidFill>
                    <a:srgbClr val="000000"/>
                  </a:solidFill>
                </a:uFill>
                <a:latin typeface="Calibri"/>
                <a:cs typeface="Calibri"/>
              </a:rPr>
              <a:t>Options—One</a:t>
            </a:r>
            <a:r>
              <a:rPr sz="1400" b="1" u="sng" spc="-30" dirty="0">
                <a:uFill>
                  <a:solidFill>
                    <a:srgbClr val="000000"/>
                  </a:solidFill>
                </a:uFill>
                <a:latin typeface="Calibri"/>
                <a:cs typeface="Calibri"/>
              </a:rPr>
              <a:t> Year </a:t>
            </a:r>
            <a:r>
              <a:rPr sz="1400" b="1" u="sng" spc="-5" dirty="0">
                <a:uFill>
                  <a:solidFill>
                    <a:srgbClr val="000000"/>
                  </a:solidFill>
                </a:uFill>
                <a:latin typeface="Calibri"/>
                <a:cs typeface="Calibri"/>
              </a:rPr>
              <a:t>Courses</a:t>
            </a:r>
            <a:endParaRPr sz="1400">
              <a:latin typeface="Calibri"/>
              <a:cs typeface="Calibri"/>
            </a:endParaRPr>
          </a:p>
        </p:txBody>
      </p:sp>
      <p:sp>
        <p:nvSpPr>
          <p:cNvPr id="9" name="object 9"/>
          <p:cNvSpPr txBox="1"/>
          <p:nvPr/>
        </p:nvSpPr>
        <p:spPr>
          <a:xfrm>
            <a:off x="3067939" y="2022094"/>
            <a:ext cx="246379"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OR</a:t>
            </a:r>
            <a:endParaRPr sz="1400">
              <a:latin typeface="Calibri"/>
              <a:cs typeface="Calibri"/>
            </a:endParaRPr>
          </a:p>
        </p:txBody>
      </p:sp>
      <p:sp>
        <p:nvSpPr>
          <p:cNvPr id="10" name="object 10"/>
          <p:cNvSpPr txBox="1"/>
          <p:nvPr/>
        </p:nvSpPr>
        <p:spPr>
          <a:xfrm>
            <a:off x="2979547" y="4029582"/>
            <a:ext cx="246379" cy="239395"/>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Calibri"/>
                <a:cs typeface="Calibri"/>
              </a:rPr>
              <a:t>OR</a:t>
            </a:r>
            <a:endParaRPr sz="1400">
              <a:latin typeface="Calibri"/>
              <a:cs typeface="Calibri"/>
            </a:endParaRPr>
          </a:p>
        </p:txBody>
      </p:sp>
      <p:sp>
        <p:nvSpPr>
          <p:cNvPr id="11" name="object 11"/>
          <p:cNvSpPr txBox="1"/>
          <p:nvPr/>
        </p:nvSpPr>
        <p:spPr>
          <a:xfrm>
            <a:off x="778560" y="5701664"/>
            <a:ext cx="3399154" cy="239395"/>
          </a:xfrm>
          <a:prstGeom prst="rect">
            <a:avLst/>
          </a:prstGeom>
        </p:spPr>
        <p:txBody>
          <a:bodyPr vert="horz" wrap="square" lIns="0" tIns="13335" rIns="0" bIns="0" rtlCol="0">
            <a:spAutoFit/>
          </a:bodyPr>
          <a:lstStyle/>
          <a:p>
            <a:pPr marL="12700">
              <a:lnSpc>
                <a:spcPct val="100000"/>
              </a:lnSpc>
              <a:spcBef>
                <a:spcPts val="105"/>
              </a:spcBef>
            </a:pPr>
            <a:r>
              <a:rPr sz="1400" b="1" spc="-5" dirty="0">
                <a:latin typeface="Calibri"/>
                <a:cs typeface="Calibri"/>
              </a:rPr>
              <a:t>*Pupils will be given</a:t>
            </a:r>
            <a:r>
              <a:rPr sz="1400" b="1" spc="-15" dirty="0">
                <a:latin typeface="Calibri"/>
                <a:cs typeface="Calibri"/>
              </a:rPr>
              <a:t> </a:t>
            </a:r>
            <a:r>
              <a:rPr sz="1400" b="1" dirty="0">
                <a:latin typeface="Calibri"/>
                <a:cs typeface="Calibri"/>
              </a:rPr>
              <a:t>2</a:t>
            </a:r>
            <a:r>
              <a:rPr sz="1400" b="1" spc="-10" dirty="0">
                <a:latin typeface="Calibri"/>
                <a:cs typeface="Calibri"/>
              </a:rPr>
              <a:t> </a:t>
            </a:r>
            <a:r>
              <a:rPr sz="1400" b="1" spc="-5" dirty="0">
                <a:latin typeface="Calibri"/>
                <a:cs typeface="Calibri"/>
              </a:rPr>
              <a:t>further</a:t>
            </a:r>
            <a:r>
              <a:rPr sz="1400" b="1" dirty="0">
                <a:latin typeface="Calibri"/>
                <a:cs typeface="Calibri"/>
              </a:rPr>
              <a:t> </a:t>
            </a:r>
            <a:r>
              <a:rPr sz="1400" b="1" spc="-5" dirty="0">
                <a:latin typeface="Calibri"/>
                <a:cs typeface="Calibri"/>
              </a:rPr>
              <a:t>options</a:t>
            </a:r>
            <a:r>
              <a:rPr sz="1400" b="1" dirty="0">
                <a:latin typeface="Calibri"/>
                <a:cs typeface="Calibri"/>
              </a:rPr>
              <a:t> in </a:t>
            </a:r>
            <a:r>
              <a:rPr sz="1400" b="1" spc="-45" dirty="0">
                <a:latin typeface="Calibri"/>
                <a:cs typeface="Calibri"/>
              </a:rPr>
              <a:t>Yr</a:t>
            </a:r>
            <a:r>
              <a:rPr sz="1400" b="1" spc="-5" dirty="0">
                <a:latin typeface="Calibri"/>
                <a:cs typeface="Calibri"/>
              </a:rPr>
              <a:t> </a:t>
            </a:r>
            <a:r>
              <a:rPr sz="1400" b="1" dirty="0">
                <a:latin typeface="Calibri"/>
                <a:cs typeface="Calibri"/>
              </a:rPr>
              <a:t>11</a:t>
            </a:r>
            <a:endParaRPr sz="1400">
              <a:latin typeface="Calibri"/>
              <a:cs typeface="Calibri"/>
            </a:endParaRPr>
          </a:p>
        </p:txBody>
      </p:sp>
      <p:sp>
        <p:nvSpPr>
          <p:cNvPr id="12" name="object 12"/>
          <p:cNvSpPr txBox="1"/>
          <p:nvPr/>
        </p:nvSpPr>
        <p:spPr>
          <a:xfrm>
            <a:off x="2973451" y="6594729"/>
            <a:ext cx="198755" cy="193675"/>
          </a:xfrm>
          <a:prstGeom prst="rect">
            <a:avLst/>
          </a:prstGeom>
        </p:spPr>
        <p:txBody>
          <a:bodyPr vert="horz" wrap="square" lIns="0" tIns="13335" rIns="0" bIns="0" rtlCol="0">
            <a:spAutoFit/>
          </a:bodyPr>
          <a:lstStyle/>
          <a:p>
            <a:pPr marL="12700">
              <a:lnSpc>
                <a:spcPct val="100000"/>
              </a:lnSpc>
              <a:spcBef>
                <a:spcPts val="105"/>
              </a:spcBef>
            </a:pPr>
            <a:r>
              <a:rPr sz="1100" b="1" spc="-5" dirty="0">
                <a:latin typeface="Calibri"/>
                <a:cs typeface="Calibri"/>
              </a:rPr>
              <a:t>OR</a:t>
            </a:r>
            <a:endParaRPr sz="1100">
              <a:latin typeface="Calibri"/>
              <a:cs typeface="Calibri"/>
            </a:endParaRPr>
          </a:p>
        </p:txBody>
      </p:sp>
      <p:sp>
        <p:nvSpPr>
          <p:cNvPr id="13" name="object 13"/>
          <p:cNvSpPr txBox="1"/>
          <p:nvPr/>
        </p:nvSpPr>
        <p:spPr>
          <a:xfrm>
            <a:off x="2988691" y="8548877"/>
            <a:ext cx="199390" cy="193675"/>
          </a:xfrm>
          <a:prstGeom prst="rect">
            <a:avLst/>
          </a:prstGeom>
        </p:spPr>
        <p:txBody>
          <a:bodyPr vert="horz" wrap="square" lIns="0" tIns="12700" rIns="0" bIns="0" rtlCol="0">
            <a:spAutoFit/>
          </a:bodyPr>
          <a:lstStyle/>
          <a:p>
            <a:pPr marL="12700">
              <a:lnSpc>
                <a:spcPct val="100000"/>
              </a:lnSpc>
              <a:spcBef>
                <a:spcPts val="100"/>
              </a:spcBef>
            </a:pPr>
            <a:r>
              <a:rPr sz="1100" b="1" spc="-5" dirty="0">
                <a:latin typeface="Calibri"/>
                <a:cs typeface="Calibri"/>
              </a:rPr>
              <a:t>OR</a:t>
            </a:r>
            <a:endParaRPr sz="1100">
              <a:latin typeface="Calibri"/>
              <a:cs typeface="Calibri"/>
            </a:endParaRPr>
          </a:p>
        </p:txBody>
      </p:sp>
      <p:grpSp>
        <p:nvGrpSpPr>
          <p:cNvPr id="14" name="object 14"/>
          <p:cNvGrpSpPr/>
          <p:nvPr/>
        </p:nvGrpSpPr>
        <p:grpSpPr>
          <a:xfrm>
            <a:off x="837222" y="1605406"/>
            <a:ext cx="2350770" cy="575945"/>
            <a:chOff x="837222" y="1605406"/>
            <a:chExt cx="2350770" cy="575945"/>
          </a:xfrm>
        </p:grpSpPr>
        <p:pic>
          <p:nvPicPr>
            <p:cNvPr id="15" name="object 15"/>
            <p:cNvPicPr/>
            <p:nvPr/>
          </p:nvPicPr>
          <p:blipFill>
            <a:blip r:embed="rId2" cstate="print"/>
            <a:stretch>
              <a:fillRect/>
            </a:stretch>
          </p:blipFill>
          <p:spPr>
            <a:xfrm>
              <a:off x="849922" y="1618106"/>
              <a:ext cx="2325331" cy="550291"/>
            </a:xfrm>
            <a:prstGeom prst="rect">
              <a:avLst/>
            </a:prstGeom>
          </p:spPr>
        </p:pic>
        <p:sp>
          <p:nvSpPr>
            <p:cNvPr id="16" name="object 16"/>
            <p:cNvSpPr/>
            <p:nvPr/>
          </p:nvSpPr>
          <p:spPr>
            <a:xfrm>
              <a:off x="849922" y="1618106"/>
              <a:ext cx="2325370" cy="550545"/>
            </a:xfrm>
            <a:custGeom>
              <a:avLst/>
              <a:gdLst/>
              <a:ahLst/>
              <a:cxnLst/>
              <a:rect l="l" t="t" r="r" b="b"/>
              <a:pathLst>
                <a:path w="2325370" h="550544">
                  <a:moveTo>
                    <a:pt x="2044280" y="0"/>
                  </a:moveTo>
                  <a:lnTo>
                    <a:pt x="2044280" y="137541"/>
                  </a:lnTo>
                  <a:lnTo>
                    <a:pt x="0" y="137541"/>
                  </a:lnTo>
                  <a:lnTo>
                    <a:pt x="0" y="412750"/>
                  </a:lnTo>
                  <a:lnTo>
                    <a:pt x="2044280" y="412750"/>
                  </a:lnTo>
                  <a:lnTo>
                    <a:pt x="2044280" y="550291"/>
                  </a:lnTo>
                  <a:lnTo>
                    <a:pt x="2325331" y="275081"/>
                  </a:lnTo>
                  <a:lnTo>
                    <a:pt x="2044280" y="0"/>
                  </a:lnTo>
                  <a:close/>
                </a:path>
              </a:pathLst>
            </a:custGeom>
            <a:ln w="25400">
              <a:solidFill>
                <a:srgbClr val="385D89"/>
              </a:solidFill>
            </a:ln>
          </p:spPr>
          <p:txBody>
            <a:bodyPr wrap="square" lIns="0" tIns="0" rIns="0" bIns="0" rtlCol="0"/>
            <a:lstStyle/>
            <a:p>
              <a:endParaRPr/>
            </a:p>
          </p:txBody>
        </p:sp>
      </p:grpSp>
      <p:sp>
        <p:nvSpPr>
          <p:cNvPr id="17" name="object 17"/>
          <p:cNvSpPr txBox="1"/>
          <p:nvPr/>
        </p:nvSpPr>
        <p:spPr>
          <a:xfrm>
            <a:off x="1554225" y="1790445"/>
            <a:ext cx="77787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Calibri"/>
                <a:cs typeface="Calibri"/>
              </a:rPr>
              <a:t>Animal</a:t>
            </a:r>
            <a:r>
              <a:rPr sz="1200" spc="-55" dirty="0">
                <a:latin typeface="Calibri"/>
                <a:cs typeface="Calibri"/>
              </a:rPr>
              <a:t> </a:t>
            </a:r>
            <a:r>
              <a:rPr sz="1200" spc="-5" dirty="0">
                <a:latin typeface="Calibri"/>
                <a:cs typeface="Calibri"/>
              </a:rPr>
              <a:t>Care</a:t>
            </a:r>
            <a:endParaRPr sz="1200">
              <a:latin typeface="Calibri"/>
              <a:cs typeface="Calibri"/>
            </a:endParaRPr>
          </a:p>
        </p:txBody>
      </p:sp>
      <p:grpSp>
        <p:nvGrpSpPr>
          <p:cNvPr id="18" name="object 18"/>
          <p:cNvGrpSpPr/>
          <p:nvPr/>
        </p:nvGrpSpPr>
        <p:grpSpPr>
          <a:xfrm>
            <a:off x="841768" y="2302763"/>
            <a:ext cx="2350770" cy="667385"/>
            <a:chOff x="841768" y="2302763"/>
            <a:chExt cx="2350770" cy="667385"/>
          </a:xfrm>
        </p:grpSpPr>
        <p:pic>
          <p:nvPicPr>
            <p:cNvPr id="19" name="object 19"/>
            <p:cNvPicPr/>
            <p:nvPr/>
          </p:nvPicPr>
          <p:blipFill>
            <a:blip r:embed="rId3" cstate="print"/>
            <a:stretch>
              <a:fillRect/>
            </a:stretch>
          </p:blipFill>
          <p:spPr>
            <a:xfrm>
              <a:off x="854468" y="2315463"/>
              <a:ext cx="2325357" cy="641730"/>
            </a:xfrm>
            <a:prstGeom prst="rect">
              <a:avLst/>
            </a:prstGeom>
          </p:spPr>
        </p:pic>
        <p:sp>
          <p:nvSpPr>
            <p:cNvPr id="20" name="object 20"/>
            <p:cNvSpPr/>
            <p:nvPr/>
          </p:nvSpPr>
          <p:spPr>
            <a:xfrm>
              <a:off x="854468" y="2315463"/>
              <a:ext cx="2325370" cy="641985"/>
            </a:xfrm>
            <a:custGeom>
              <a:avLst/>
              <a:gdLst/>
              <a:ahLst/>
              <a:cxnLst/>
              <a:rect l="l" t="t" r="r" b="b"/>
              <a:pathLst>
                <a:path w="2325370" h="641985">
                  <a:moveTo>
                    <a:pt x="2044306" y="0"/>
                  </a:moveTo>
                  <a:lnTo>
                    <a:pt x="2044306" y="160400"/>
                  </a:lnTo>
                  <a:lnTo>
                    <a:pt x="0" y="160400"/>
                  </a:lnTo>
                  <a:lnTo>
                    <a:pt x="0" y="481202"/>
                  </a:lnTo>
                  <a:lnTo>
                    <a:pt x="2044306" y="481202"/>
                  </a:lnTo>
                  <a:lnTo>
                    <a:pt x="2044306" y="641730"/>
                  </a:lnTo>
                  <a:lnTo>
                    <a:pt x="2325357" y="320801"/>
                  </a:lnTo>
                  <a:lnTo>
                    <a:pt x="2044306" y="0"/>
                  </a:lnTo>
                  <a:close/>
                </a:path>
              </a:pathLst>
            </a:custGeom>
            <a:ln w="25400">
              <a:solidFill>
                <a:srgbClr val="385D89"/>
              </a:solidFill>
            </a:ln>
          </p:spPr>
          <p:txBody>
            <a:bodyPr wrap="square" lIns="0" tIns="0" rIns="0" bIns="0" rtlCol="0"/>
            <a:lstStyle/>
            <a:p>
              <a:endParaRPr/>
            </a:p>
          </p:txBody>
        </p:sp>
      </p:grpSp>
      <p:sp>
        <p:nvSpPr>
          <p:cNvPr id="21" name="object 21"/>
          <p:cNvSpPr txBox="1"/>
          <p:nvPr/>
        </p:nvSpPr>
        <p:spPr>
          <a:xfrm>
            <a:off x="1464310" y="2509773"/>
            <a:ext cx="96837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Creative</a:t>
            </a:r>
            <a:r>
              <a:rPr sz="1200" spc="-40" dirty="0">
                <a:latin typeface="Calibri"/>
                <a:cs typeface="Calibri"/>
              </a:rPr>
              <a:t> </a:t>
            </a:r>
            <a:r>
              <a:rPr sz="1200" spc="-5" dirty="0">
                <a:latin typeface="Calibri"/>
                <a:cs typeface="Calibri"/>
              </a:rPr>
              <a:t>Media</a:t>
            </a:r>
            <a:endParaRPr sz="1200">
              <a:latin typeface="Calibri"/>
              <a:cs typeface="Calibri"/>
            </a:endParaRPr>
          </a:p>
        </p:txBody>
      </p:sp>
      <p:pic>
        <p:nvPicPr>
          <p:cNvPr id="22" name="object 22"/>
          <p:cNvPicPr/>
          <p:nvPr/>
        </p:nvPicPr>
        <p:blipFill>
          <a:blip r:embed="rId4" cstate="print"/>
          <a:stretch>
            <a:fillRect/>
          </a:stretch>
        </p:blipFill>
        <p:spPr>
          <a:xfrm>
            <a:off x="3653790" y="1712772"/>
            <a:ext cx="2159254" cy="309067"/>
          </a:xfrm>
          <a:prstGeom prst="rect">
            <a:avLst/>
          </a:prstGeom>
        </p:spPr>
      </p:pic>
      <p:sp>
        <p:nvSpPr>
          <p:cNvPr id="23" name="object 23"/>
          <p:cNvSpPr txBox="1"/>
          <p:nvPr/>
        </p:nvSpPr>
        <p:spPr>
          <a:xfrm>
            <a:off x="3653790" y="1712772"/>
            <a:ext cx="2159635" cy="309245"/>
          </a:xfrm>
          <a:prstGeom prst="rect">
            <a:avLst/>
          </a:prstGeom>
          <a:ln w="25400">
            <a:solidFill>
              <a:srgbClr val="4F81BC"/>
            </a:solidFill>
          </a:ln>
        </p:spPr>
        <p:txBody>
          <a:bodyPr vert="horz" wrap="square" lIns="0" tIns="53340" rIns="0" bIns="0" rtlCol="0">
            <a:spAutoFit/>
          </a:bodyPr>
          <a:lstStyle/>
          <a:p>
            <a:pPr marL="470534">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a:latin typeface="Calibri"/>
              <a:cs typeface="Calibri"/>
            </a:endParaRPr>
          </a:p>
        </p:txBody>
      </p:sp>
      <p:pic>
        <p:nvPicPr>
          <p:cNvPr id="24" name="object 24"/>
          <p:cNvPicPr/>
          <p:nvPr/>
        </p:nvPicPr>
        <p:blipFill>
          <a:blip r:embed="rId5" cstate="print"/>
          <a:stretch>
            <a:fillRect/>
          </a:stretch>
        </p:blipFill>
        <p:spPr>
          <a:xfrm>
            <a:off x="3689096" y="2437269"/>
            <a:ext cx="2144776" cy="323583"/>
          </a:xfrm>
          <a:prstGeom prst="rect">
            <a:avLst/>
          </a:prstGeom>
        </p:spPr>
      </p:pic>
      <p:sp>
        <p:nvSpPr>
          <p:cNvPr id="25" name="object 25"/>
          <p:cNvSpPr txBox="1"/>
          <p:nvPr/>
        </p:nvSpPr>
        <p:spPr>
          <a:xfrm>
            <a:off x="3689096" y="2437269"/>
            <a:ext cx="2145030" cy="323850"/>
          </a:xfrm>
          <a:prstGeom prst="rect">
            <a:avLst/>
          </a:prstGeom>
          <a:ln w="25400">
            <a:solidFill>
              <a:srgbClr val="4F81BC"/>
            </a:solidFill>
          </a:ln>
        </p:spPr>
        <p:txBody>
          <a:bodyPr vert="horz" wrap="square" lIns="0" tIns="52705" rIns="0" bIns="0" rtlCol="0">
            <a:spAutoFit/>
          </a:bodyPr>
          <a:lstStyle/>
          <a:p>
            <a:pPr algn="ctr">
              <a:lnSpc>
                <a:spcPct val="100000"/>
              </a:lnSpc>
              <a:spcBef>
                <a:spcPts val="415"/>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grpSp>
        <p:nvGrpSpPr>
          <p:cNvPr id="26" name="object 26"/>
          <p:cNvGrpSpPr/>
          <p:nvPr/>
        </p:nvGrpSpPr>
        <p:grpSpPr>
          <a:xfrm>
            <a:off x="842975" y="3497960"/>
            <a:ext cx="2351405" cy="598805"/>
            <a:chOff x="842975" y="3497960"/>
            <a:chExt cx="2351405" cy="598805"/>
          </a:xfrm>
        </p:grpSpPr>
        <p:pic>
          <p:nvPicPr>
            <p:cNvPr id="27" name="object 27"/>
            <p:cNvPicPr/>
            <p:nvPr/>
          </p:nvPicPr>
          <p:blipFill>
            <a:blip r:embed="rId6" cstate="print"/>
            <a:stretch>
              <a:fillRect/>
            </a:stretch>
          </p:blipFill>
          <p:spPr>
            <a:xfrm>
              <a:off x="855675" y="3510660"/>
              <a:ext cx="2325420" cy="573024"/>
            </a:xfrm>
            <a:prstGeom prst="rect">
              <a:avLst/>
            </a:prstGeom>
          </p:spPr>
        </p:pic>
        <p:sp>
          <p:nvSpPr>
            <p:cNvPr id="28" name="object 28"/>
            <p:cNvSpPr/>
            <p:nvPr/>
          </p:nvSpPr>
          <p:spPr>
            <a:xfrm>
              <a:off x="855675" y="3510660"/>
              <a:ext cx="2326005" cy="573405"/>
            </a:xfrm>
            <a:custGeom>
              <a:avLst/>
              <a:gdLst/>
              <a:ahLst/>
              <a:cxnLst/>
              <a:rect l="l" t="t" r="r" b="b"/>
              <a:pathLst>
                <a:path w="2326005" h="573404">
                  <a:moveTo>
                    <a:pt x="2044242" y="0"/>
                  </a:moveTo>
                  <a:lnTo>
                    <a:pt x="2044242" y="143255"/>
                  </a:lnTo>
                  <a:lnTo>
                    <a:pt x="0" y="143255"/>
                  </a:lnTo>
                  <a:lnTo>
                    <a:pt x="0" y="429768"/>
                  </a:lnTo>
                  <a:lnTo>
                    <a:pt x="2044242" y="429768"/>
                  </a:lnTo>
                  <a:lnTo>
                    <a:pt x="2044242" y="573024"/>
                  </a:lnTo>
                  <a:lnTo>
                    <a:pt x="2325420" y="286512"/>
                  </a:lnTo>
                  <a:lnTo>
                    <a:pt x="2044242" y="0"/>
                  </a:lnTo>
                  <a:close/>
                </a:path>
              </a:pathLst>
            </a:custGeom>
            <a:ln w="25399">
              <a:solidFill>
                <a:srgbClr val="385D89"/>
              </a:solidFill>
            </a:ln>
          </p:spPr>
          <p:txBody>
            <a:bodyPr wrap="square" lIns="0" tIns="0" rIns="0" bIns="0" rtlCol="0"/>
            <a:lstStyle/>
            <a:p>
              <a:endParaRPr/>
            </a:p>
          </p:txBody>
        </p:sp>
      </p:grpSp>
      <p:sp>
        <p:nvSpPr>
          <p:cNvPr id="29" name="object 29"/>
          <p:cNvSpPr txBox="1"/>
          <p:nvPr/>
        </p:nvSpPr>
        <p:spPr>
          <a:xfrm>
            <a:off x="1313433" y="3688206"/>
            <a:ext cx="127063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Home</a:t>
            </a:r>
            <a:r>
              <a:rPr sz="1200" spc="-15" dirty="0">
                <a:latin typeface="Calibri"/>
                <a:cs typeface="Calibri"/>
              </a:rPr>
              <a:t> </a:t>
            </a:r>
            <a:r>
              <a:rPr sz="1200" spc="-5" dirty="0">
                <a:latin typeface="Calibri"/>
                <a:cs typeface="Calibri"/>
              </a:rPr>
              <a:t>Cooking</a:t>
            </a:r>
            <a:r>
              <a:rPr sz="1200" spc="-20" dirty="0">
                <a:latin typeface="Calibri"/>
                <a:cs typeface="Calibri"/>
              </a:rPr>
              <a:t> </a:t>
            </a:r>
            <a:r>
              <a:rPr sz="1200" spc="-5" dirty="0">
                <a:latin typeface="Calibri"/>
                <a:cs typeface="Calibri"/>
              </a:rPr>
              <a:t>Skills</a:t>
            </a:r>
            <a:endParaRPr sz="1200">
              <a:latin typeface="Calibri"/>
              <a:cs typeface="Calibri"/>
            </a:endParaRPr>
          </a:p>
        </p:txBody>
      </p:sp>
      <p:grpSp>
        <p:nvGrpSpPr>
          <p:cNvPr id="30" name="object 30"/>
          <p:cNvGrpSpPr/>
          <p:nvPr/>
        </p:nvGrpSpPr>
        <p:grpSpPr>
          <a:xfrm>
            <a:off x="842975" y="4334255"/>
            <a:ext cx="2351405" cy="575945"/>
            <a:chOff x="842975" y="4334255"/>
            <a:chExt cx="2351405" cy="575945"/>
          </a:xfrm>
        </p:grpSpPr>
        <p:pic>
          <p:nvPicPr>
            <p:cNvPr id="31" name="object 31"/>
            <p:cNvPicPr/>
            <p:nvPr/>
          </p:nvPicPr>
          <p:blipFill>
            <a:blip r:embed="rId7" cstate="print"/>
            <a:stretch>
              <a:fillRect/>
            </a:stretch>
          </p:blipFill>
          <p:spPr>
            <a:xfrm>
              <a:off x="855675" y="4346955"/>
              <a:ext cx="2325420" cy="550290"/>
            </a:xfrm>
            <a:prstGeom prst="rect">
              <a:avLst/>
            </a:prstGeom>
          </p:spPr>
        </p:pic>
        <p:sp>
          <p:nvSpPr>
            <p:cNvPr id="32" name="object 32"/>
            <p:cNvSpPr/>
            <p:nvPr/>
          </p:nvSpPr>
          <p:spPr>
            <a:xfrm>
              <a:off x="855675" y="4346955"/>
              <a:ext cx="2326005" cy="550545"/>
            </a:xfrm>
            <a:custGeom>
              <a:avLst/>
              <a:gdLst/>
              <a:ahLst/>
              <a:cxnLst/>
              <a:rect l="l" t="t" r="r" b="b"/>
              <a:pathLst>
                <a:path w="2326005" h="550545">
                  <a:moveTo>
                    <a:pt x="2044242" y="0"/>
                  </a:moveTo>
                  <a:lnTo>
                    <a:pt x="2044242" y="137667"/>
                  </a:lnTo>
                  <a:lnTo>
                    <a:pt x="0" y="137667"/>
                  </a:lnTo>
                  <a:lnTo>
                    <a:pt x="0" y="412750"/>
                  </a:lnTo>
                  <a:lnTo>
                    <a:pt x="2044242" y="412750"/>
                  </a:lnTo>
                  <a:lnTo>
                    <a:pt x="2044242" y="550290"/>
                  </a:lnTo>
                  <a:lnTo>
                    <a:pt x="2325420" y="275208"/>
                  </a:lnTo>
                  <a:lnTo>
                    <a:pt x="2044242" y="0"/>
                  </a:lnTo>
                  <a:close/>
                </a:path>
              </a:pathLst>
            </a:custGeom>
            <a:ln w="25400">
              <a:solidFill>
                <a:srgbClr val="385D89"/>
              </a:solidFill>
            </a:ln>
          </p:spPr>
          <p:txBody>
            <a:bodyPr wrap="square" lIns="0" tIns="0" rIns="0" bIns="0" rtlCol="0"/>
            <a:lstStyle/>
            <a:p>
              <a:endParaRPr/>
            </a:p>
          </p:txBody>
        </p:sp>
      </p:grpSp>
      <p:sp>
        <p:nvSpPr>
          <p:cNvPr id="33" name="object 33"/>
          <p:cNvSpPr txBox="1"/>
          <p:nvPr/>
        </p:nvSpPr>
        <p:spPr>
          <a:xfrm>
            <a:off x="1193088" y="4518786"/>
            <a:ext cx="150939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Preparing</a:t>
            </a:r>
            <a:r>
              <a:rPr sz="1200" spc="-25" dirty="0">
                <a:latin typeface="Calibri"/>
                <a:cs typeface="Calibri"/>
              </a:rPr>
              <a:t> </a:t>
            </a:r>
            <a:r>
              <a:rPr sz="1200" spc="-5" dirty="0">
                <a:latin typeface="Calibri"/>
                <a:cs typeface="Calibri"/>
              </a:rPr>
              <a:t>for</a:t>
            </a:r>
            <a:r>
              <a:rPr sz="1200" spc="-15" dirty="0">
                <a:latin typeface="Calibri"/>
                <a:cs typeface="Calibri"/>
              </a:rPr>
              <a:t> </a:t>
            </a:r>
            <a:r>
              <a:rPr sz="1200" dirty="0">
                <a:latin typeface="Calibri"/>
                <a:cs typeface="Calibri"/>
              </a:rPr>
              <a:t>Work</a:t>
            </a:r>
            <a:r>
              <a:rPr sz="1200" spc="-15" dirty="0">
                <a:latin typeface="Calibri"/>
                <a:cs typeface="Calibri"/>
              </a:rPr>
              <a:t> </a:t>
            </a:r>
            <a:r>
              <a:rPr sz="1200" spc="-5" dirty="0">
                <a:latin typeface="Calibri"/>
                <a:cs typeface="Calibri"/>
              </a:rPr>
              <a:t>(DT)</a:t>
            </a:r>
            <a:endParaRPr sz="1200">
              <a:latin typeface="Calibri"/>
              <a:cs typeface="Calibri"/>
            </a:endParaRPr>
          </a:p>
        </p:txBody>
      </p:sp>
      <p:pic>
        <p:nvPicPr>
          <p:cNvPr id="34" name="object 34"/>
          <p:cNvPicPr/>
          <p:nvPr/>
        </p:nvPicPr>
        <p:blipFill>
          <a:blip r:embed="rId8" cstate="print"/>
          <a:stretch>
            <a:fillRect/>
          </a:stretch>
        </p:blipFill>
        <p:spPr>
          <a:xfrm>
            <a:off x="3702430" y="4459693"/>
            <a:ext cx="2144776" cy="294551"/>
          </a:xfrm>
          <a:prstGeom prst="rect">
            <a:avLst/>
          </a:prstGeom>
        </p:spPr>
      </p:pic>
      <p:sp>
        <p:nvSpPr>
          <p:cNvPr id="35" name="object 35"/>
          <p:cNvSpPr txBox="1"/>
          <p:nvPr/>
        </p:nvSpPr>
        <p:spPr>
          <a:xfrm>
            <a:off x="3702430" y="4459693"/>
            <a:ext cx="2145030" cy="294640"/>
          </a:xfrm>
          <a:prstGeom prst="rect">
            <a:avLst/>
          </a:prstGeom>
          <a:ln w="25400">
            <a:solidFill>
              <a:srgbClr val="4F81BC"/>
            </a:solidFill>
          </a:ln>
        </p:spPr>
        <p:txBody>
          <a:bodyPr vert="horz" wrap="square" lIns="0" tIns="53340" rIns="0" bIns="0" rtlCol="0">
            <a:spAutoFit/>
          </a:bodyPr>
          <a:lstStyle/>
          <a:p>
            <a:pPr marL="635" algn="ctr">
              <a:lnSpc>
                <a:spcPct val="100000"/>
              </a:lnSpc>
              <a:spcBef>
                <a:spcPts val="42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36" name="object 36"/>
          <p:cNvPicPr/>
          <p:nvPr/>
        </p:nvPicPr>
        <p:blipFill>
          <a:blip r:embed="rId9" cstate="print"/>
          <a:stretch>
            <a:fillRect/>
          </a:stretch>
        </p:blipFill>
        <p:spPr>
          <a:xfrm>
            <a:off x="3682365" y="3585654"/>
            <a:ext cx="2144776" cy="352615"/>
          </a:xfrm>
          <a:prstGeom prst="rect">
            <a:avLst/>
          </a:prstGeom>
        </p:spPr>
      </p:pic>
      <p:sp>
        <p:nvSpPr>
          <p:cNvPr id="37" name="object 37"/>
          <p:cNvSpPr txBox="1"/>
          <p:nvPr/>
        </p:nvSpPr>
        <p:spPr>
          <a:xfrm>
            <a:off x="3682365" y="3585654"/>
            <a:ext cx="2145030" cy="353060"/>
          </a:xfrm>
          <a:prstGeom prst="rect">
            <a:avLst/>
          </a:prstGeom>
          <a:ln w="25400">
            <a:solidFill>
              <a:srgbClr val="4F81BC"/>
            </a:solidFill>
          </a:ln>
        </p:spPr>
        <p:txBody>
          <a:bodyPr vert="horz" wrap="square" lIns="0" tIns="53975" rIns="0" bIns="0" rtlCol="0">
            <a:spAutoFit/>
          </a:bodyPr>
          <a:lstStyle/>
          <a:p>
            <a:pPr algn="ctr">
              <a:lnSpc>
                <a:spcPct val="100000"/>
              </a:lnSpc>
              <a:spcBef>
                <a:spcPts val="425"/>
              </a:spcBef>
            </a:pPr>
            <a:r>
              <a:rPr sz="1200" spc="-5" dirty="0">
                <a:latin typeface="Calibri"/>
                <a:cs typeface="Calibri"/>
              </a:rPr>
              <a:t>Level</a:t>
            </a:r>
            <a:r>
              <a:rPr sz="1200" spc="-40" dirty="0">
                <a:latin typeface="Calibri"/>
                <a:cs typeface="Calibri"/>
              </a:rPr>
              <a:t> </a:t>
            </a:r>
            <a:r>
              <a:rPr sz="1200" dirty="0">
                <a:latin typeface="Calibri"/>
                <a:cs typeface="Calibri"/>
              </a:rPr>
              <a:t>1</a:t>
            </a:r>
            <a:endParaRPr sz="1200">
              <a:latin typeface="Calibri"/>
              <a:cs typeface="Calibri"/>
            </a:endParaRPr>
          </a:p>
        </p:txBody>
      </p:sp>
      <p:grpSp>
        <p:nvGrpSpPr>
          <p:cNvPr id="38" name="object 38"/>
          <p:cNvGrpSpPr/>
          <p:nvPr/>
        </p:nvGrpSpPr>
        <p:grpSpPr>
          <a:xfrm>
            <a:off x="842365" y="6015608"/>
            <a:ext cx="2351405" cy="644525"/>
            <a:chOff x="842365" y="6015608"/>
            <a:chExt cx="2351405" cy="644525"/>
          </a:xfrm>
        </p:grpSpPr>
        <p:pic>
          <p:nvPicPr>
            <p:cNvPr id="39" name="object 39"/>
            <p:cNvPicPr/>
            <p:nvPr/>
          </p:nvPicPr>
          <p:blipFill>
            <a:blip r:embed="rId10" cstate="print"/>
            <a:stretch>
              <a:fillRect/>
            </a:stretch>
          </p:blipFill>
          <p:spPr>
            <a:xfrm>
              <a:off x="855065" y="6028308"/>
              <a:ext cx="2325395" cy="618744"/>
            </a:xfrm>
            <a:prstGeom prst="rect">
              <a:avLst/>
            </a:prstGeom>
          </p:spPr>
        </p:pic>
        <p:sp>
          <p:nvSpPr>
            <p:cNvPr id="40" name="object 40"/>
            <p:cNvSpPr/>
            <p:nvPr/>
          </p:nvSpPr>
          <p:spPr>
            <a:xfrm>
              <a:off x="855065" y="6028308"/>
              <a:ext cx="2326005" cy="619125"/>
            </a:xfrm>
            <a:custGeom>
              <a:avLst/>
              <a:gdLst/>
              <a:ahLst/>
              <a:cxnLst/>
              <a:rect l="l" t="t" r="r" b="b"/>
              <a:pathLst>
                <a:path w="2326005" h="619125">
                  <a:moveTo>
                    <a:pt x="2044217" y="0"/>
                  </a:moveTo>
                  <a:lnTo>
                    <a:pt x="2044217" y="154686"/>
                  </a:lnTo>
                  <a:lnTo>
                    <a:pt x="0" y="154686"/>
                  </a:lnTo>
                  <a:lnTo>
                    <a:pt x="0" y="464058"/>
                  </a:lnTo>
                  <a:lnTo>
                    <a:pt x="2044217" y="464058"/>
                  </a:lnTo>
                  <a:lnTo>
                    <a:pt x="2044217" y="618744"/>
                  </a:lnTo>
                  <a:lnTo>
                    <a:pt x="2325395" y="309372"/>
                  </a:lnTo>
                  <a:lnTo>
                    <a:pt x="2044217" y="0"/>
                  </a:lnTo>
                  <a:close/>
                </a:path>
              </a:pathLst>
            </a:custGeom>
            <a:ln w="25400">
              <a:solidFill>
                <a:srgbClr val="385D89"/>
              </a:solidFill>
            </a:ln>
          </p:spPr>
          <p:txBody>
            <a:bodyPr wrap="square" lIns="0" tIns="0" rIns="0" bIns="0" rtlCol="0"/>
            <a:lstStyle/>
            <a:p>
              <a:endParaRPr/>
            </a:p>
          </p:txBody>
        </p:sp>
      </p:grpSp>
      <p:sp>
        <p:nvSpPr>
          <p:cNvPr id="41" name="object 41"/>
          <p:cNvSpPr txBox="1"/>
          <p:nvPr/>
        </p:nvSpPr>
        <p:spPr>
          <a:xfrm>
            <a:off x="1612138" y="6218300"/>
            <a:ext cx="67183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Gardening</a:t>
            </a:r>
            <a:endParaRPr sz="1200">
              <a:latin typeface="Calibri"/>
              <a:cs typeface="Calibri"/>
            </a:endParaRPr>
          </a:p>
        </p:txBody>
      </p:sp>
      <p:grpSp>
        <p:nvGrpSpPr>
          <p:cNvPr id="42" name="object 42"/>
          <p:cNvGrpSpPr/>
          <p:nvPr/>
        </p:nvGrpSpPr>
        <p:grpSpPr>
          <a:xfrm>
            <a:off x="853122" y="6783451"/>
            <a:ext cx="2373630" cy="644525"/>
            <a:chOff x="853122" y="6783451"/>
            <a:chExt cx="2373630" cy="644525"/>
          </a:xfrm>
        </p:grpSpPr>
        <p:pic>
          <p:nvPicPr>
            <p:cNvPr id="43" name="object 43"/>
            <p:cNvPicPr/>
            <p:nvPr/>
          </p:nvPicPr>
          <p:blipFill>
            <a:blip r:embed="rId11" cstate="print"/>
            <a:stretch>
              <a:fillRect/>
            </a:stretch>
          </p:blipFill>
          <p:spPr>
            <a:xfrm>
              <a:off x="865822" y="6796151"/>
              <a:ext cx="2348166" cy="618744"/>
            </a:xfrm>
            <a:prstGeom prst="rect">
              <a:avLst/>
            </a:prstGeom>
          </p:spPr>
        </p:pic>
        <p:sp>
          <p:nvSpPr>
            <p:cNvPr id="44" name="object 44"/>
            <p:cNvSpPr/>
            <p:nvPr/>
          </p:nvSpPr>
          <p:spPr>
            <a:xfrm>
              <a:off x="865822" y="6796151"/>
              <a:ext cx="2348230" cy="619125"/>
            </a:xfrm>
            <a:custGeom>
              <a:avLst/>
              <a:gdLst/>
              <a:ahLst/>
              <a:cxnLst/>
              <a:rect l="l" t="t" r="r" b="b"/>
              <a:pathLst>
                <a:path w="2348230" h="619125">
                  <a:moveTo>
                    <a:pt x="2064321" y="0"/>
                  </a:moveTo>
                  <a:lnTo>
                    <a:pt x="2064321" y="154685"/>
                  </a:lnTo>
                  <a:lnTo>
                    <a:pt x="0" y="154685"/>
                  </a:lnTo>
                  <a:lnTo>
                    <a:pt x="0" y="464057"/>
                  </a:lnTo>
                  <a:lnTo>
                    <a:pt x="2064321" y="464057"/>
                  </a:lnTo>
                  <a:lnTo>
                    <a:pt x="2064321" y="618743"/>
                  </a:lnTo>
                  <a:lnTo>
                    <a:pt x="2348166" y="309371"/>
                  </a:lnTo>
                  <a:lnTo>
                    <a:pt x="2064321" y="0"/>
                  </a:lnTo>
                  <a:close/>
                </a:path>
              </a:pathLst>
            </a:custGeom>
            <a:ln w="25400">
              <a:solidFill>
                <a:srgbClr val="385D89"/>
              </a:solidFill>
            </a:ln>
          </p:spPr>
          <p:txBody>
            <a:bodyPr wrap="square" lIns="0" tIns="0" rIns="0" bIns="0" rtlCol="0"/>
            <a:lstStyle/>
            <a:p>
              <a:endParaRPr/>
            </a:p>
          </p:txBody>
        </p:sp>
      </p:grpSp>
      <p:sp>
        <p:nvSpPr>
          <p:cNvPr id="45" name="object 45"/>
          <p:cNvSpPr txBox="1"/>
          <p:nvPr/>
        </p:nvSpPr>
        <p:spPr>
          <a:xfrm>
            <a:off x="1558797" y="6986396"/>
            <a:ext cx="82105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Construction</a:t>
            </a:r>
            <a:endParaRPr sz="1200">
              <a:latin typeface="Calibri"/>
              <a:cs typeface="Calibri"/>
            </a:endParaRPr>
          </a:p>
        </p:txBody>
      </p:sp>
      <p:pic>
        <p:nvPicPr>
          <p:cNvPr id="46" name="object 46"/>
          <p:cNvPicPr/>
          <p:nvPr/>
        </p:nvPicPr>
        <p:blipFill>
          <a:blip r:embed="rId12" cstate="print"/>
          <a:stretch>
            <a:fillRect/>
          </a:stretch>
        </p:blipFill>
        <p:spPr>
          <a:xfrm>
            <a:off x="3709415" y="6114973"/>
            <a:ext cx="2101215" cy="309067"/>
          </a:xfrm>
          <a:prstGeom prst="rect">
            <a:avLst/>
          </a:prstGeom>
        </p:spPr>
      </p:pic>
      <p:sp>
        <p:nvSpPr>
          <p:cNvPr id="47" name="object 47"/>
          <p:cNvSpPr txBox="1"/>
          <p:nvPr/>
        </p:nvSpPr>
        <p:spPr>
          <a:xfrm>
            <a:off x="3709415" y="6114973"/>
            <a:ext cx="2101215" cy="309245"/>
          </a:xfrm>
          <a:prstGeom prst="rect">
            <a:avLst/>
          </a:prstGeom>
          <a:ln w="25400">
            <a:solidFill>
              <a:srgbClr val="4F81BC"/>
            </a:solidFill>
          </a:ln>
        </p:spPr>
        <p:txBody>
          <a:bodyPr vert="horz" wrap="square" lIns="0" tIns="53340" rIns="0" bIns="0" rtlCol="0">
            <a:spAutoFit/>
          </a:bodyPr>
          <a:lstStyle/>
          <a:p>
            <a:pPr marL="442595">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a:latin typeface="Calibri"/>
              <a:cs typeface="Calibri"/>
            </a:endParaRPr>
          </a:p>
        </p:txBody>
      </p:sp>
      <p:pic>
        <p:nvPicPr>
          <p:cNvPr id="48" name="object 48"/>
          <p:cNvPicPr/>
          <p:nvPr/>
        </p:nvPicPr>
        <p:blipFill>
          <a:blip r:embed="rId13" cstate="print"/>
          <a:stretch>
            <a:fillRect/>
          </a:stretch>
        </p:blipFill>
        <p:spPr>
          <a:xfrm>
            <a:off x="3686555" y="6913549"/>
            <a:ext cx="2115820" cy="331927"/>
          </a:xfrm>
          <a:prstGeom prst="rect">
            <a:avLst/>
          </a:prstGeom>
        </p:spPr>
      </p:pic>
      <p:sp>
        <p:nvSpPr>
          <p:cNvPr id="49" name="object 49"/>
          <p:cNvSpPr txBox="1"/>
          <p:nvPr/>
        </p:nvSpPr>
        <p:spPr>
          <a:xfrm>
            <a:off x="3686555" y="6913549"/>
            <a:ext cx="2115820" cy="332105"/>
          </a:xfrm>
          <a:prstGeom prst="rect">
            <a:avLst/>
          </a:prstGeom>
          <a:ln w="25400">
            <a:solidFill>
              <a:srgbClr val="4F81BC"/>
            </a:solidFill>
          </a:ln>
        </p:spPr>
        <p:txBody>
          <a:bodyPr vert="horz" wrap="square" lIns="0" tIns="53340" rIns="0" bIns="0" rtlCol="0">
            <a:spAutoFit/>
          </a:bodyPr>
          <a:lstStyle/>
          <a:p>
            <a:pPr marL="450215">
              <a:lnSpc>
                <a:spcPct val="100000"/>
              </a:lnSpc>
              <a:spcBef>
                <a:spcPts val="420"/>
              </a:spcBef>
            </a:pPr>
            <a:r>
              <a:rPr sz="1200" dirty="0">
                <a:latin typeface="Calibri"/>
                <a:cs typeface="Calibri"/>
              </a:rPr>
              <a:t>Asdan</a:t>
            </a:r>
            <a:r>
              <a:rPr sz="1200" spc="-15" dirty="0">
                <a:latin typeface="Calibri"/>
                <a:cs typeface="Calibri"/>
              </a:rPr>
              <a:t> </a:t>
            </a:r>
            <a:r>
              <a:rPr sz="1200" spc="-5" dirty="0">
                <a:latin typeface="Calibri"/>
                <a:cs typeface="Calibri"/>
              </a:rPr>
              <a:t>Short</a:t>
            </a:r>
            <a:r>
              <a:rPr sz="1200" spc="-15" dirty="0">
                <a:latin typeface="Calibri"/>
                <a:cs typeface="Calibri"/>
              </a:rPr>
              <a:t> </a:t>
            </a:r>
            <a:r>
              <a:rPr sz="1200" spc="-5" dirty="0">
                <a:latin typeface="Calibri"/>
                <a:cs typeface="Calibri"/>
              </a:rPr>
              <a:t>Course</a:t>
            </a:r>
            <a:endParaRPr sz="1200">
              <a:latin typeface="Calibri"/>
              <a:cs typeface="Calibri"/>
            </a:endParaRPr>
          </a:p>
        </p:txBody>
      </p:sp>
      <p:grpSp>
        <p:nvGrpSpPr>
          <p:cNvPr id="50" name="object 50"/>
          <p:cNvGrpSpPr/>
          <p:nvPr/>
        </p:nvGrpSpPr>
        <p:grpSpPr>
          <a:xfrm>
            <a:off x="842365" y="8008365"/>
            <a:ext cx="2351405" cy="621665"/>
            <a:chOff x="842365" y="8008365"/>
            <a:chExt cx="2351405" cy="621665"/>
          </a:xfrm>
        </p:grpSpPr>
        <p:pic>
          <p:nvPicPr>
            <p:cNvPr id="51" name="object 51"/>
            <p:cNvPicPr/>
            <p:nvPr/>
          </p:nvPicPr>
          <p:blipFill>
            <a:blip r:embed="rId14" cstate="print"/>
            <a:stretch>
              <a:fillRect/>
            </a:stretch>
          </p:blipFill>
          <p:spPr>
            <a:xfrm>
              <a:off x="855065" y="8021065"/>
              <a:ext cx="2325395" cy="596011"/>
            </a:xfrm>
            <a:prstGeom prst="rect">
              <a:avLst/>
            </a:prstGeom>
          </p:spPr>
        </p:pic>
        <p:sp>
          <p:nvSpPr>
            <p:cNvPr id="52" name="object 52"/>
            <p:cNvSpPr/>
            <p:nvPr/>
          </p:nvSpPr>
          <p:spPr>
            <a:xfrm>
              <a:off x="855065" y="8021065"/>
              <a:ext cx="2326005" cy="596265"/>
            </a:xfrm>
            <a:custGeom>
              <a:avLst/>
              <a:gdLst/>
              <a:ahLst/>
              <a:cxnLst/>
              <a:rect l="l" t="t" r="r" b="b"/>
              <a:pathLst>
                <a:path w="2326005" h="596265">
                  <a:moveTo>
                    <a:pt x="2044217" y="0"/>
                  </a:moveTo>
                  <a:lnTo>
                    <a:pt x="2044217" y="149098"/>
                  </a:lnTo>
                  <a:lnTo>
                    <a:pt x="0" y="149098"/>
                  </a:lnTo>
                  <a:lnTo>
                    <a:pt x="0" y="447040"/>
                  </a:lnTo>
                  <a:lnTo>
                    <a:pt x="2044217" y="447040"/>
                  </a:lnTo>
                  <a:lnTo>
                    <a:pt x="2044217" y="596011"/>
                  </a:lnTo>
                  <a:lnTo>
                    <a:pt x="2325395" y="298069"/>
                  </a:lnTo>
                  <a:lnTo>
                    <a:pt x="2044217" y="0"/>
                  </a:lnTo>
                  <a:close/>
                </a:path>
              </a:pathLst>
            </a:custGeom>
            <a:ln w="25400">
              <a:solidFill>
                <a:srgbClr val="385D89"/>
              </a:solidFill>
            </a:ln>
          </p:spPr>
          <p:txBody>
            <a:bodyPr wrap="square" lIns="0" tIns="0" rIns="0" bIns="0" rtlCol="0"/>
            <a:lstStyle/>
            <a:p>
              <a:endParaRPr/>
            </a:p>
          </p:txBody>
        </p:sp>
      </p:grpSp>
      <p:sp>
        <p:nvSpPr>
          <p:cNvPr id="53" name="object 53"/>
          <p:cNvSpPr txBox="1"/>
          <p:nvPr/>
        </p:nvSpPr>
        <p:spPr>
          <a:xfrm>
            <a:off x="1023924" y="8205978"/>
            <a:ext cx="1847214" cy="197490"/>
          </a:xfrm>
          <a:prstGeom prst="rect">
            <a:avLst/>
          </a:prstGeom>
        </p:spPr>
        <p:txBody>
          <a:bodyPr vert="horz" wrap="square" lIns="0" tIns="12700" rIns="0" bIns="0" rtlCol="0">
            <a:spAutoFit/>
          </a:bodyPr>
          <a:lstStyle/>
          <a:p>
            <a:pPr marL="12700">
              <a:lnSpc>
                <a:spcPct val="100000"/>
              </a:lnSpc>
              <a:spcBef>
                <a:spcPts val="100"/>
              </a:spcBef>
            </a:pPr>
            <a:r>
              <a:rPr lang="en-GB" sz="1200" spc="-5" dirty="0" smtClean="0">
                <a:latin typeface="Calibri"/>
                <a:cs typeface="Calibri"/>
              </a:rPr>
              <a:t>Independent Travelling</a:t>
            </a:r>
            <a:endParaRPr sz="1200" dirty="0">
              <a:latin typeface="Calibri"/>
              <a:cs typeface="Calibri"/>
            </a:endParaRPr>
          </a:p>
        </p:txBody>
      </p:sp>
      <p:grpSp>
        <p:nvGrpSpPr>
          <p:cNvPr id="54" name="object 54"/>
          <p:cNvGrpSpPr/>
          <p:nvPr/>
        </p:nvGrpSpPr>
        <p:grpSpPr>
          <a:xfrm>
            <a:off x="819492" y="8777604"/>
            <a:ext cx="2351405" cy="667385"/>
            <a:chOff x="819492" y="8777604"/>
            <a:chExt cx="2351405" cy="667385"/>
          </a:xfrm>
        </p:grpSpPr>
        <p:pic>
          <p:nvPicPr>
            <p:cNvPr id="55" name="object 55"/>
            <p:cNvPicPr/>
            <p:nvPr/>
          </p:nvPicPr>
          <p:blipFill>
            <a:blip r:embed="rId15" cstate="print"/>
            <a:stretch>
              <a:fillRect/>
            </a:stretch>
          </p:blipFill>
          <p:spPr>
            <a:xfrm>
              <a:off x="832192" y="8790304"/>
              <a:ext cx="2325408" cy="641642"/>
            </a:xfrm>
            <a:prstGeom prst="rect">
              <a:avLst/>
            </a:prstGeom>
          </p:spPr>
        </p:pic>
        <p:sp>
          <p:nvSpPr>
            <p:cNvPr id="56" name="object 56"/>
            <p:cNvSpPr/>
            <p:nvPr/>
          </p:nvSpPr>
          <p:spPr>
            <a:xfrm>
              <a:off x="832192" y="8790304"/>
              <a:ext cx="2326005" cy="641985"/>
            </a:xfrm>
            <a:custGeom>
              <a:avLst/>
              <a:gdLst/>
              <a:ahLst/>
              <a:cxnLst/>
              <a:rect l="l" t="t" r="r" b="b"/>
              <a:pathLst>
                <a:path w="2326005" h="641984">
                  <a:moveTo>
                    <a:pt x="2044230" y="0"/>
                  </a:moveTo>
                  <a:lnTo>
                    <a:pt x="2044230" y="160400"/>
                  </a:lnTo>
                  <a:lnTo>
                    <a:pt x="0" y="160400"/>
                  </a:lnTo>
                  <a:lnTo>
                    <a:pt x="0" y="481202"/>
                  </a:lnTo>
                  <a:lnTo>
                    <a:pt x="2044230" y="481202"/>
                  </a:lnTo>
                  <a:lnTo>
                    <a:pt x="2044230" y="641642"/>
                  </a:lnTo>
                  <a:lnTo>
                    <a:pt x="2325408" y="320801"/>
                  </a:lnTo>
                  <a:lnTo>
                    <a:pt x="2044230" y="0"/>
                  </a:lnTo>
                  <a:close/>
                </a:path>
              </a:pathLst>
            </a:custGeom>
            <a:ln w="25400">
              <a:solidFill>
                <a:srgbClr val="385D89"/>
              </a:solidFill>
            </a:ln>
          </p:spPr>
          <p:txBody>
            <a:bodyPr wrap="square" lIns="0" tIns="0" rIns="0" bIns="0" rtlCol="0"/>
            <a:lstStyle/>
            <a:p>
              <a:endParaRPr/>
            </a:p>
          </p:txBody>
        </p:sp>
      </p:grpSp>
      <p:sp>
        <p:nvSpPr>
          <p:cNvPr id="57" name="object 57"/>
          <p:cNvSpPr txBox="1"/>
          <p:nvPr/>
        </p:nvSpPr>
        <p:spPr>
          <a:xfrm>
            <a:off x="1318005" y="8986265"/>
            <a:ext cx="121348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Calibri"/>
                <a:cs typeface="Calibri"/>
              </a:rPr>
              <a:t>Independent</a:t>
            </a:r>
            <a:r>
              <a:rPr sz="1200" spc="-30" dirty="0">
                <a:latin typeface="Calibri"/>
                <a:cs typeface="Calibri"/>
              </a:rPr>
              <a:t> </a:t>
            </a:r>
            <a:r>
              <a:rPr sz="1200" spc="-5" dirty="0">
                <a:latin typeface="Calibri"/>
                <a:cs typeface="Calibri"/>
              </a:rPr>
              <a:t>Living</a:t>
            </a:r>
            <a:endParaRPr sz="1200">
              <a:latin typeface="Calibri"/>
              <a:cs typeface="Calibri"/>
            </a:endParaRPr>
          </a:p>
        </p:txBody>
      </p:sp>
      <p:pic>
        <p:nvPicPr>
          <p:cNvPr id="58" name="object 58"/>
          <p:cNvPicPr/>
          <p:nvPr/>
        </p:nvPicPr>
        <p:blipFill>
          <a:blip r:embed="rId16" cstate="print"/>
          <a:stretch>
            <a:fillRect/>
          </a:stretch>
        </p:blipFill>
        <p:spPr>
          <a:xfrm>
            <a:off x="3742816" y="8934678"/>
            <a:ext cx="2086737" cy="360959"/>
          </a:xfrm>
          <a:prstGeom prst="rect">
            <a:avLst/>
          </a:prstGeom>
        </p:spPr>
      </p:pic>
      <p:sp>
        <p:nvSpPr>
          <p:cNvPr id="59" name="object 59"/>
          <p:cNvSpPr txBox="1"/>
          <p:nvPr/>
        </p:nvSpPr>
        <p:spPr>
          <a:xfrm>
            <a:off x="3742816" y="8934678"/>
            <a:ext cx="2087245" cy="361315"/>
          </a:xfrm>
          <a:prstGeom prst="rect">
            <a:avLst/>
          </a:prstGeom>
          <a:ln w="25400">
            <a:solidFill>
              <a:srgbClr val="4F81BC"/>
            </a:solidFill>
          </a:ln>
        </p:spPr>
        <p:txBody>
          <a:bodyPr vert="horz" wrap="square" lIns="0" tIns="53340" rIns="0" bIns="0" rtlCol="0">
            <a:spAutoFit/>
          </a:bodyPr>
          <a:lstStyle/>
          <a:p>
            <a:pPr marL="2540" algn="ctr">
              <a:lnSpc>
                <a:spcPct val="100000"/>
              </a:lnSpc>
              <a:spcBef>
                <a:spcPts val="42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a:latin typeface="Calibri"/>
              <a:cs typeface="Calibri"/>
            </a:endParaRPr>
          </a:p>
        </p:txBody>
      </p:sp>
      <p:pic>
        <p:nvPicPr>
          <p:cNvPr id="60" name="object 60"/>
          <p:cNvPicPr/>
          <p:nvPr/>
        </p:nvPicPr>
        <p:blipFill>
          <a:blip r:embed="rId17" cstate="print"/>
          <a:stretch>
            <a:fillRect/>
          </a:stretch>
        </p:blipFill>
        <p:spPr>
          <a:xfrm>
            <a:off x="3699255" y="8165642"/>
            <a:ext cx="2130298" cy="309067"/>
          </a:xfrm>
          <a:prstGeom prst="rect">
            <a:avLst/>
          </a:prstGeom>
        </p:spPr>
      </p:pic>
      <p:sp>
        <p:nvSpPr>
          <p:cNvPr id="61" name="object 61"/>
          <p:cNvSpPr txBox="1"/>
          <p:nvPr/>
        </p:nvSpPr>
        <p:spPr>
          <a:xfrm>
            <a:off x="3699255" y="8165642"/>
            <a:ext cx="2130425" cy="309245"/>
          </a:xfrm>
          <a:prstGeom prst="rect">
            <a:avLst/>
          </a:prstGeom>
          <a:ln w="25400">
            <a:solidFill>
              <a:srgbClr val="4F81BC"/>
            </a:solidFill>
          </a:ln>
        </p:spPr>
        <p:txBody>
          <a:bodyPr vert="horz" wrap="square" lIns="0" tIns="54610" rIns="0" bIns="0" rtlCol="0">
            <a:spAutoFit/>
          </a:bodyPr>
          <a:lstStyle/>
          <a:p>
            <a:pPr algn="ctr">
              <a:lnSpc>
                <a:spcPct val="100000"/>
              </a:lnSpc>
              <a:spcBef>
                <a:spcPts val="430"/>
              </a:spcBef>
            </a:pPr>
            <a:r>
              <a:rPr sz="1200" spc="-5" dirty="0">
                <a:latin typeface="Calibri"/>
                <a:cs typeface="Calibri"/>
              </a:rPr>
              <a:t>Level</a:t>
            </a:r>
            <a:r>
              <a:rPr sz="1200" spc="-40" dirty="0">
                <a:latin typeface="Calibri"/>
                <a:cs typeface="Calibri"/>
              </a:rPr>
              <a:t> </a:t>
            </a:r>
            <a:r>
              <a:rPr sz="1200" dirty="0">
                <a:latin typeface="Calibri"/>
                <a:cs typeface="Calibri"/>
              </a:rPr>
              <a:t>1</a:t>
            </a:r>
            <a:endParaRPr sz="120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3577" y="425818"/>
            <a:ext cx="6719570" cy="9845675"/>
            <a:chOff x="433577" y="425818"/>
            <a:chExt cx="6719570" cy="9845675"/>
          </a:xfrm>
        </p:grpSpPr>
        <p:sp>
          <p:nvSpPr>
            <p:cNvPr id="3" name="object 3"/>
            <p:cNvSpPr/>
            <p:nvPr/>
          </p:nvSpPr>
          <p:spPr>
            <a:xfrm>
              <a:off x="465327" y="457568"/>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27" y="457568"/>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65606"/>
              <a:ext cx="6347460" cy="9366250"/>
            </a:xfrm>
            <a:custGeom>
              <a:avLst/>
              <a:gdLst/>
              <a:ahLst/>
              <a:cxnLst/>
              <a:rect l="l" t="t" r="r" b="b"/>
              <a:pathLst>
                <a:path w="6347459" h="9366250">
                  <a:moveTo>
                    <a:pt x="6347053" y="0"/>
                  </a:moveTo>
                  <a:lnTo>
                    <a:pt x="0" y="0"/>
                  </a:lnTo>
                  <a:lnTo>
                    <a:pt x="0" y="9365818"/>
                  </a:lnTo>
                  <a:lnTo>
                    <a:pt x="5553684" y="9365818"/>
                  </a:lnTo>
                  <a:lnTo>
                    <a:pt x="6347053" y="8195056"/>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60662"/>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8"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65606"/>
              <a:ext cx="6347460" cy="9366250"/>
            </a:xfrm>
            <a:custGeom>
              <a:avLst/>
              <a:gdLst/>
              <a:ahLst/>
              <a:cxnLst/>
              <a:rect l="l" t="t" r="r" b="b"/>
              <a:pathLst>
                <a:path w="6347459" h="9366250">
                  <a:moveTo>
                    <a:pt x="0" y="0"/>
                  </a:moveTo>
                  <a:lnTo>
                    <a:pt x="0" y="9365818"/>
                  </a:lnTo>
                  <a:lnTo>
                    <a:pt x="5553684" y="9365818"/>
                  </a:lnTo>
                  <a:lnTo>
                    <a:pt x="6347053" y="8195056"/>
                  </a:lnTo>
                  <a:lnTo>
                    <a:pt x="6347053" y="0"/>
                  </a:lnTo>
                  <a:lnTo>
                    <a:pt x="0" y="0"/>
                  </a:lnTo>
                  <a:close/>
                </a:path>
                <a:path w="6347459" h="9366250">
                  <a:moveTo>
                    <a:pt x="5553684" y="9365818"/>
                  </a:moveTo>
                  <a:lnTo>
                    <a:pt x="5759043" y="8234933"/>
                  </a:lnTo>
                  <a:lnTo>
                    <a:pt x="5776662" y="8268443"/>
                  </a:lnTo>
                  <a:lnTo>
                    <a:pt x="5797716" y="8297093"/>
                  </a:lnTo>
                  <a:lnTo>
                    <a:pt x="5849801" y="8339530"/>
                  </a:lnTo>
                  <a:lnTo>
                    <a:pt x="5914652" y="8361677"/>
                  </a:lnTo>
                  <a:lnTo>
                    <a:pt x="5951661" y="8364966"/>
                  </a:lnTo>
                  <a:lnTo>
                    <a:pt x="5991618" y="8362969"/>
                  </a:lnTo>
                  <a:lnTo>
                    <a:pt x="6034442" y="8355616"/>
                  </a:lnTo>
                  <a:lnTo>
                    <a:pt x="6080052" y="8342836"/>
                  </a:lnTo>
                  <a:lnTo>
                    <a:pt x="6128367" y="8324559"/>
                  </a:lnTo>
                  <a:lnTo>
                    <a:pt x="6179305" y="8300713"/>
                  </a:lnTo>
                  <a:lnTo>
                    <a:pt x="6232787" y="8271228"/>
                  </a:lnTo>
                  <a:lnTo>
                    <a:pt x="6288730" y="8236032"/>
                  </a:lnTo>
                  <a:lnTo>
                    <a:pt x="6347053" y="819505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513331" y="792479"/>
              <a:ext cx="4172712" cy="589787"/>
            </a:xfrm>
            <a:prstGeom prst="rect">
              <a:avLst/>
            </a:prstGeom>
          </p:spPr>
        </p:pic>
        <p:sp>
          <p:nvSpPr>
            <p:cNvPr id="9" name="object 9"/>
            <p:cNvSpPr/>
            <p:nvPr/>
          </p:nvSpPr>
          <p:spPr>
            <a:xfrm>
              <a:off x="1470660" y="749426"/>
              <a:ext cx="4108450" cy="525145"/>
            </a:xfrm>
            <a:custGeom>
              <a:avLst/>
              <a:gdLst/>
              <a:ahLst/>
              <a:cxnLst/>
              <a:rect l="l" t="t" r="r" b="b"/>
              <a:pathLst>
                <a:path w="4108450" h="525144">
                  <a:moveTo>
                    <a:pt x="4020439" y="0"/>
                  </a:moveTo>
                  <a:lnTo>
                    <a:pt x="87503" y="0"/>
                  </a:lnTo>
                  <a:lnTo>
                    <a:pt x="53470" y="6885"/>
                  </a:lnTo>
                  <a:lnTo>
                    <a:pt x="25653" y="25653"/>
                  </a:lnTo>
                  <a:lnTo>
                    <a:pt x="6885" y="53470"/>
                  </a:lnTo>
                  <a:lnTo>
                    <a:pt x="0" y="87502"/>
                  </a:lnTo>
                  <a:lnTo>
                    <a:pt x="0" y="437260"/>
                  </a:lnTo>
                  <a:lnTo>
                    <a:pt x="6885" y="471346"/>
                  </a:lnTo>
                  <a:lnTo>
                    <a:pt x="25653" y="499157"/>
                  </a:lnTo>
                  <a:lnTo>
                    <a:pt x="53470" y="517896"/>
                  </a:lnTo>
                  <a:lnTo>
                    <a:pt x="87503" y="524763"/>
                  </a:lnTo>
                  <a:lnTo>
                    <a:pt x="4020439" y="524763"/>
                  </a:lnTo>
                  <a:lnTo>
                    <a:pt x="4054524" y="517896"/>
                  </a:lnTo>
                  <a:lnTo>
                    <a:pt x="4082335" y="499157"/>
                  </a:lnTo>
                  <a:lnTo>
                    <a:pt x="4101074" y="471346"/>
                  </a:lnTo>
                  <a:lnTo>
                    <a:pt x="4107941" y="437260"/>
                  </a:lnTo>
                  <a:lnTo>
                    <a:pt x="4107941" y="87502"/>
                  </a:lnTo>
                  <a:lnTo>
                    <a:pt x="4101074" y="53470"/>
                  </a:lnTo>
                  <a:lnTo>
                    <a:pt x="4082335" y="25653"/>
                  </a:lnTo>
                  <a:lnTo>
                    <a:pt x="4054524" y="688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470660" y="749426"/>
              <a:ext cx="4108450" cy="525145"/>
            </a:xfrm>
            <a:custGeom>
              <a:avLst/>
              <a:gdLst/>
              <a:ahLst/>
              <a:cxnLst/>
              <a:rect l="l" t="t" r="r" b="b"/>
              <a:pathLst>
                <a:path w="4108450" h="525144">
                  <a:moveTo>
                    <a:pt x="87503" y="0"/>
                  </a:moveTo>
                  <a:lnTo>
                    <a:pt x="53470" y="6885"/>
                  </a:lnTo>
                  <a:lnTo>
                    <a:pt x="25653" y="25653"/>
                  </a:lnTo>
                  <a:lnTo>
                    <a:pt x="6885" y="53470"/>
                  </a:lnTo>
                  <a:lnTo>
                    <a:pt x="0" y="87502"/>
                  </a:lnTo>
                  <a:lnTo>
                    <a:pt x="0" y="437260"/>
                  </a:lnTo>
                  <a:lnTo>
                    <a:pt x="6885" y="471346"/>
                  </a:lnTo>
                  <a:lnTo>
                    <a:pt x="25653" y="499157"/>
                  </a:lnTo>
                  <a:lnTo>
                    <a:pt x="53470" y="517896"/>
                  </a:lnTo>
                  <a:lnTo>
                    <a:pt x="87503" y="524763"/>
                  </a:lnTo>
                  <a:lnTo>
                    <a:pt x="4020439" y="524763"/>
                  </a:lnTo>
                  <a:lnTo>
                    <a:pt x="4054524" y="517896"/>
                  </a:lnTo>
                  <a:lnTo>
                    <a:pt x="4082335" y="499157"/>
                  </a:lnTo>
                  <a:lnTo>
                    <a:pt x="4101074" y="471346"/>
                  </a:lnTo>
                  <a:lnTo>
                    <a:pt x="4107941" y="437260"/>
                  </a:lnTo>
                  <a:lnTo>
                    <a:pt x="4107941" y="87502"/>
                  </a:lnTo>
                  <a:lnTo>
                    <a:pt x="4101074" y="53470"/>
                  </a:lnTo>
                  <a:lnTo>
                    <a:pt x="4082335" y="25653"/>
                  </a:lnTo>
                  <a:lnTo>
                    <a:pt x="4054524" y="688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192907" y="822147"/>
            <a:ext cx="662305"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1E1B5D"/>
                </a:solidFill>
                <a:latin typeface="Calibri"/>
                <a:cs typeface="Calibri"/>
              </a:rPr>
              <a:t>ENGLISH</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301509156"/>
              </p:ext>
            </p:extLst>
          </p:nvPr>
        </p:nvGraphicFramePr>
        <p:xfrm>
          <a:off x="819632" y="1548002"/>
          <a:ext cx="5988049" cy="8183245"/>
        </p:xfrm>
        <a:graphic>
          <a:graphicData uri="http://schemas.openxmlformats.org/drawingml/2006/table">
            <a:tbl>
              <a:tblPr firstRow="1" bandRow="1">
                <a:tableStyleId>{2D5ABB26-0587-4C30-8999-92F81FD0307C}</a:tableStyleId>
              </a:tblPr>
              <a:tblGrid>
                <a:gridCol w="1061085">
                  <a:extLst>
                    <a:ext uri="{9D8B030D-6E8A-4147-A177-3AD203B41FA5}">
                      <a16:colId xmlns:a16="http://schemas.microsoft.com/office/drawing/2014/main" val="20000"/>
                    </a:ext>
                  </a:extLst>
                </a:gridCol>
                <a:gridCol w="2851150">
                  <a:extLst>
                    <a:ext uri="{9D8B030D-6E8A-4147-A177-3AD203B41FA5}">
                      <a16:colId xmlns:a16="http://schemas.microsoft.com/office/drawing/2014/main" val="20001"/>
                    </a:ext>
                  </a:extLst>
                </a:gridCol>
                <a:gridCol w="2075814">
                  <a:extLst>
                    <a:ext uri="{9D8B030D-6E8A-4147-A177-3AD203B41FA5}">
                      <a16:colId xmlns:a16="http://schemas.microsoft.com/office/drawing/2014/main" val="20002"/>
                    </a:ext>
                  </a:extLst>
                </a:gridCol>
              </a:tblGrid>
              <a:tr h="469265">
                <a:tc>
                  <a:txBody>
                    <a:bodyPr/>
                    <a:lstStyle/>
                    <a:p>
                      <a:pPr marL="128905">
                        <a:lnSpc>
                          <a:spcPct val="100000"/>
                        </a:lnSpc>
                        <a:spcBef>
                          <a:spcPts val="1015"/>
                        </a:spcBef>
                      </a:pPr>
                      <a:r>
                        <a:rPr sz="1300" spc="-5" dirty="0">
                          <a:latin typeface="Calibri"/>
                          <a:cs typeface="Calibri"/>
                        </a:rPr>
                        <a:t>Exam</a:t>
                      </a:r>
                      <a:r>
                        <a:rPr sz="1300" spc="-40" dirty="0">
                          <a:latin typeface="Calibri"/>
                          <a:cs typeface="Calibri"/>
                        </a:rPr>
                        <a:t> </a:t>
                      </a:r>
                      <a:r>
                        <a:rPr sz="1300" spc="-5" dirty="0">
                          <a:latin typeface="Calibri"/>
                          <a:cs typeface="Calibri"/>
                        </a:rPr>
                        <a:t>Board</a:t>
                      </a:r>
                      <a:endParaRPr sz="1300" dirty="0">
                        <a:latin typeface="Calibri"/>
                        <a:cs typeface="Calibri"/>
                      </a:endParaRPr>
                    </a:p>
                  </a:txBody>
                  <a:tcPr marL="0" marR="0" marT="128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1015"/>
                        </a:spcBef>
                      </a:pPr>
                      <a:r>
                        <a:rPr sz="1300" spc="-10" dirty="0">
                          <a:latin typeface="Calibri"/>
                          <a:cs typeface="Calibri"/>
                        </a:rPr>
                        <a:t>AQA</a:t>
                      </a:r>
                      <a:endParaRPr sz="1300">
                        <a:latin typeface="Calibri"/>
                        <a:cs typeface="Calibri"/>
                      </a:endParaRPr>
                    </a:p>
                  </a:txBody>
                  <a:tcPr marL="0" marR="0" marT="128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0"/>
                  </a:ext>
                </a:extLst>
              </a:tr>
              <a:tr h="1920875">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5"/>
                        </a:spcBef>
                      </a:pPr>
                      <a:endParaRPr sz="1900">
                        <a:latin typeface="Times New Roman"/>
                        <a:cs typeface="Times New Roman"/>
                      </a:endParaRPr>
                    </a:p>
                    <a:p>
                      <a:pPr marL="110489">
                        <a:lnSpc>
                          <a:spcPct val="100000"/>
                        </a:lnSpc>
                      </a:pPr>
                      <a:r>
                        <a:rPr sz="1300" spc="-5" dirty="0">
                          <a:latin typeface="Calibri"/>
                          <a:cs typeface="Calibri"/>
                        </a:rPr>
                        <a:t>Introduction</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66700">
                        <a:lnSpc>
                          <a:spcPct val="101499"/>
                        </a:lnSpc>
                        <a:spcBef>
                          <a:spcPts val="345"/>
                        </a:spcBef>
                      </a:pPr>
                      <a:r>
                        <a:rPr sz="1300" spc="-5" dirty="0">
                          <a:latin typeface="Calibri"/>
                          <a:cs typeface="Calibri"/>
                        </a:rPr>
                        <a:t>English</a:t>
                      </a:r>
                      <a:r>
                        <a:rPr sz="1300" spc="-10" dirty="0">
                          <a:latin typeface="Calibri"/>
                          <a:cs typeface="Calibri"/>
                        </a:rPr>
                        <a:t> </a:t>
                      </a:r>
                      <a:r>
                        <a:rPr sz="1300" spc="-5" dirty="0">
                          <a:latin typeface="Calibri"/>
                          <a:cs typeface="Calibri"/>
                        </a:rPr>
                        <a:t>is</a:t>
                      </a:r>
                      <a:r>
                        <a:rPr sz="1300" dirty="0">
                          <a:latin typeface="Calibri"/>
                          <a:cs typeface="Calibri"/>
                        </a:rPr>
                        <a:t> </a:t>
                      </a:r>
                      <a:r>
                        <a:rPr sz="1300" spc="-5" dirty="0">
                          <a:latin typeface="Calibri"/>
                          <a:cs typeface="Calibri"/>
                        </a:rPr>
                        <a:t>a compulsory</a:t>
                      </a:r>
                      <a:r>
                        <a:rPr sz="1300" spc="10" dirty="0">
                          <a:latin typeface="Calibri"/>
                          <a:cs typeface="Calibri"/>
                        </a:rPr>
                        <a:t> </a:t>
                      </a:r>
                      <a:r>
                        <a:rPr sz="1300" spc="-5" dirty="0">
                          <a:latin typeface="Calibri"/>
                          <a:cs typeface="Calibri"/>
                        </a:rPr>
                        <a:t>core</a:t>
                      </a:r>
                      <a:r>
                        <a:rPr sz="1300" dirty="0">
                          <a:latin typeface="Calibri"/>
                          <a:cs typeface="Calibri"/>
                        </a:rPr>
                        <a:t> </a:t>
                      </a:r>
                      <a:r>
                        <a:rPr sz="1300" spc="-5" dirty="0">
                          <a:latin typeface="Calibri"/>
                          <a:cs typeface="Calibri"/>
                        </a:rPr>
                        <a:t>subject for</a:t>
                      </a:r>
                      <a:r>
                        <a:rPr sz="1300" spc="10" dirty="0">
                          <a:latin typeface="Calibri"/>
                          <a:cs typeface="Calibri"/>
                        </a:rPr>
                        <a:t> </a:t>
                      </a:r>
                      <a:r>
                        <a:rPr sz="1300" spc="-5" dirty="0">
                          <a:latin typeface="Calibri"/>
                          <a:cs typeface="Calibri"/>
                        </a:rPr>
                        <a:t>all</a:t>
                      </a:r>
                      <a:r>
                        <a:rPr sz="1300" dirty="0">
                          <a:latin typeface="Calibri"/>
                          <a:cs typeface="Calibri"/>
                        </a:rPr>
                        <a:t> </a:t>
                      </a:r>
                      <a:r>
                        <a:rPr sz="1300" spc="-5" dirty="0">
                          <a:latin typeface="Calibri"/>
                          <a:cs typeface="Calibri"/>
                        </a:rPr>
                        <a:t>students.</a:t>
                      </a:r>
                      <a:r>
                        <a:rPr sz="1300" spc="10" dirty="0">
                          <a:latin typeface="Calibri"/>
                          <a:cs typeface="Calibri"/>
                        </a:rPr>
                        <a:t> </a:t>
                      </a:r>
                      <a:r>
                        <a:rPr sz="1300" spc="-5" dirty="0">
                          <a:latin typeface="Calibri"/>
                          <a:cs typeface="Calibri"/>
                        </a:rPr>
                        <a:t>Students</a:t>
                      </a:r>
                      <a:r>
                        <a:rPr sz="1300" spc="5" dirty="0">
                          <a:latin typeface="Calibri"/>
                          <a:cs typeface="Calibri"/>
                        </a:rPr>
                        <a:t> </a:t>
                      </a:r>
                      <a:r>
                        <a:rPr sz="1300" spc="-5" dirty="0">
                          <a:latin typeface="Calibri"/>
                          <a:cs typeface="Calibri"/>
                        </a:rPr>
                        <a:t>will </a:t>
                      </a:r>
                      <a:r>
                        <a:rPr sz="1300" dirty="0">
                          <a:latin typeface="Calibri"/>
                          <a:cs typeface="Calibri"/>
                        </a:rPr>
                        <a:t> </a:t>
                      </a:r>
                      <a:r>
                        <a:rPr sz="1300" spc="-5" dirty="0">
                          <a:latin typeface="Calibri"/>
                          <a:cs typeface="Calibri"/>
                        </a:rPr>
                        <a:t>study either</a:t>
                      </a:r>
                      <a:r>
                        <a:rPr sz="1300" spc="5" dirty="0">
                          <a:latin typeface="Calibri"/>
                          <a:cs typeface="Calibri"/>
                        </a:rPr>
                        <a:t> </a:t>
                      </a:r>
                      <a:r>
                        <a:rPr sz="1300" spc="-5" dirty="0">
                          <a:latin typeface="Calibri"/>
                          <a:cs typeface="Calibri"/>
                        </a:rPr>
                        <a:t>English</a:t>
                      </a:r>
                      <a:r>
                        <a:rPr sz="1300" spc="5" dirty="0">
                          <a:latin typeface="Calibri"/>
                          <a:cs typeface="Calibri"/>
                        </a:rPr>
                        <a:t> </a:t>
                      </a:r>
                      <a:r>
                        <a:rPr sz="1300" spc="-5" dirty="0">
                          <a:latin typeface="Calibri"/>
                          <a:cs typeface="Calibri"/>
                        </a:rPr>
                        <a:t>Language</a:t>
                      </a:r>
                      <a:r>
                        <a:rPr sz="1300" dirty="0">
                          <a:latin typeface="Calibri"/>
                          <a:cs typeface="Calibri"/>
                        </a:rPr>
                        <a:t> </a:t>
                      </a:r>
                      <a:r>
                        <a:rPr sz="1300" spc="-5" dirty="0">
                          <a:latin typeface="Calibri"/>
                          <a:cs typeface="Calibri"/>
                        </a:rPr>
                        <a:t>at GCSE</a:t>
                      </a:r>
                      <a:r>
                        <a:rPr sz="1300" dirty="0">
                          <a:latin typeface="Calibri"/>
                          <a:cs typeface="Calibri"/>
                        </a:rPr>
                        <a:t> </a:t>
                      </a:r>
                      <a:r>
                        <a:rPr sz="1300" spc="-5" dirty="0">
                          <a:latin typeface="Calibri"/>
                          <a:cs typeface="Calibri"/>
                        </a:rPr>
                        <a:t>level </a:t>
                      </a:r>
                      <a:r>
                        <a:rPr sz="1300" dirty="0">
                          <a:latin typeface="Calibri"/>
                          <a:cs typeface="Calibri"/>
                        </a:rPr>
                        <a:t>or </a:t>
                      </a:r>
                      <a:r>
                        <a:rPr sz="1300" spc="-5" dirty="0">
                          <a:latin typeface="Calibri"/>
                          <a:cs typeface="Calibri"/>
                        </a:rPr>
                        <a:t>English at Entry</a:t>
                      </a:r>
                      <a:r>
                        <a:rPr sz="1300" spc="10" dirty="0">
                          <a:latin typeface="Calibri"/>
                          <a:cs typeface="Calibri"/>
                        </a:rPr>
                        <a:t> </a:t>
                      </a:r>
                      <a:r>
                        <a:rPr sz="1300" spc="-5" dirty="0">
                          <a:latin typeface="Calibri"/>
                          <a:cs typeface="Calibri"/>
                        </a:rPr>
                        <a:t>Level.</a:t>
                      </a:r>
                      <a:endParaRPr sz="1300" dirty="0">
                        <a:latin typeface="Calibri"/>
                        <a:cs typeface="Calibri"/>
                      </a:endParaRPr>
                    </a:p>
                    <a:p>
                      <a:pPr marL="73660" marR="140335">
                        <a:lnSpc>
                          <a:spcPct val="101499"/>
                        </a:lnSpc>
                        <a:spcBef>
                          <a:spcPts val="10"/>
                        </a:spcBef>
                      </a:pPr>
                      <a:r>
                        <a:rPr sz="1300" spc="-5" dirty="0">
                          <a:latin typeface="Calibri"/>
                          <a:cs typeface="Calibri"/>
                        </a:rPr>
                        <a:t>Pupils may</a:t>
                      </a:r>
                      <a:r>
                        <a:rPr sz="1300" dirty="0">
                          <a:latin typeface="Calibri"/>
                          <a:cs typeface="Calibri"/>
                        </a:rPr>
                        <a:t> also</a:t>
                      </a:r>
                      <a:r>
                        <a:rPr sz="1300" spc="5" dirty="0">
                          <a:latin typeface="Calibri"/>
                          <a:cs typeface="Calibri"/>
                        </a:rPr>
                        <a:t> </a:t>
                      </a:r>
                      <a:r>
                        <a:rPr sz="1300" spc="-5" dirty="0">
                          <a:latin typeface="Calibri"/>
                          <a:cs typeface="Calibri"/>
                        </a:rPr>
                        <a:t>study </a:t>
                      </a:r>
                      <a:r>
                        <a:rPr sz="1300" dirty="0">
                          <a:latin typeface="Calibri"/>
                          <a:cs typeface="Calibri"/>
                        </a:rPr>
                        <a:t>for </a:t>
                      </a:r>
                      <a:r>
                        <a:rPr sz="1300" spc="-5" dirty="0">
                          <a:latin typeface="Calibri"/>
                          <a:cs typeface="Calibri"/>
                        </a:rPr>
                        <a:t>the</a:t>
                      </a:r>
                      <a:r>
                        <a:rPr sz="1300" dirty="0">
                          <a:latin typeface="Calibri"/>
                          <a:cs typeface="Calibri"/>
                        </a:rPr>
                        <a:t> </a:t>
                      </a:r>
                      <a:r>
                        <a:rPr sz="1300" spc="-5" dirty="0">
                          <a:latin typeface="Calibri"/>
                          <a:cs typeface="Calibri"/>
                        </a:rPr>
                        <a:t>appropriate</a:t>
                      </a:r>
                      <a:r>
                        <a:rPr sz="1300" dirty="0">
                          <a:latin typeface="Calibri"/>
                          <a:cs typeface="Calibri"/>
                        </a:rPr>
                        <a:t> </a:t>
                      </a:r>
                      <a:r>
                        <a:rPr sz="1300" spc="-5" dirty="0">
                          <a:latin typeface="Calibri"/>
                          <a:cs typeface="Calibri"/>
                        </a:rPr>
                        <a:t>qualification in</a:t>
                      </a:r>
                      <a:r>
                        <a:rPr sz="1300" dirty="0">
                          <a:latin typeface="Calibri"/>
                          <a:cs typeface="Calibri"/>
                        </a:rPr>
                        <a:t> </a:t>
                      </a:r>
                      <a:r>
                        <a:rPr sz="1300" spc="-5" dirty="0">
                          <a:latin typeface="Calibri"/>
                          <a:cs typeface="Calibri"/>
                        </a:rPr>
                        <a:t>English </a:t>
                      </a:r>
                      <a:r>
                        <a:rPr sz="1300" dirty="0">
                          <a:latin typeface="Calibri"/>
                          <a:cs typeface="Calibri"/>
                        </a:rPr>
                        <a:t>Func- </a:t>
                      </a:r>
                      <a:r>
                        <a:rPr sz="1300" spc="-280" dirty="0">
                          <a:latin typeface="Calibri"/>
                          <a:cs typeface="Calibri"/>
                        </a:rPr>
                        <a:t> </a:t>
                      </a:r>
                      <a:r>
                        <a:rPr sz="1300" spc="-10" dirty="0">
                          <a:latin typeface="Calibri"/>
                          <a:cs typeface="Calibri"/>
                        </a:rPr>
                        <a:t>tional</a:t>
                      </a:r>
                      <a:r>
                        <a:rPr sz="1300" spc="-5" dirty="0">
                          <a:latin typeface="Calibri"/>
                          <a:cs typeface="Calibri"/>
                        </a:rPr>
                        <a:t> Skills at</a:t>
                      </a:r>
                      <a:r>
                        <a:rPr sz="1300" spc="5" dirty="0">
                          <a:latin typeface="Calibri"/>
                          <a:cs typeface="Calibri"/>
                        </a:rPr>
                        <a:t> </a:t>
                      </a:r>
                      <a:r>
                        <a:rPr sz="1300" spc="-5" dirty="0">
                          <a:latin typeface="Calibri"/>
                          <a:cs typeface="Calibri"/>
                        </a:rPr>
                        <a:t>Level 1</a:t>
                      </a:r>
                      <a:r>
                        <a:rPr sz="1300" spc="5" dirty="0">
                          <a:latin typeface="Calibri"/>
                          <a:cs typeface="Calibri"/>
                        </a:rPr>
                        <a:t> </a:t>
                      </a:r>
                      <a:r>
                        <a:rPr sz="1300" dirty="0">
                          <a:latin typeface="Calibri"/>
                          <a:cs typeface="Calibri"/>
                        </a:rPr>
                        <a:t>or </a:t>
                      </a:r>
                      <a:r>
                        <a:rPr sz="1300" spc="-5" dirty="0">
                          <a:latin typeface="Calibri"/>
                          <a:cs typeface="Calibri"/>
                        </a:rPr>
                        <a:t>2.</a:t>
                      </a:r>
                      <a:endParaRPr sz="1300" dirty="0">
                        <a:latin typeface="Calibri"/>
                        <a:cs typeface="Calibri"/>
                      </a:endParaRPr>
                    </a:p>
                    <a:p>
                      <a:pPr marL="73660" marR="207645">
                        <a:lnSpc>
                          <a:spcPct val="101499"/>
                        </a:lnSpc>
                      </a:pPr>
                      <a:r>
                        <a:rPr sz="1300" spc="-5" dirty="0">
                          <a:latin typeface="Calibri"/>
                          <a:cs typeface="Calibri"/>
                        </a:rPr>
                        <a:t>In</a:t>
                      </a:r>
                      <a:r>
                        <a:rPr sz="1300" dirty="0">
                          <a:latin typeface="Calibri"/>
                          <a:cs typeface="Calibri"/>
                        </a:rPr>
                        <a:t> </a:t>
                      </a:r>
                      <a:r>
                        <a:rPr sz="1300" spc="-5" dirty="0">
                          <a:latin typeface="Calibri"/>
                          <a:cs typeface="Calibri"/>
                        </a:rPr>
                        <a:t>Key</a:t>
                      </a:r>
                      <a:r>
                        <a:rPr sz="1300" spc="5" dirty="0">
                          <a:latin typeface="Calibri"/>
                          <a:cs typeface="Calibri"/>
                        </a:rPr>
                        <a:t> </a:t>
                      </a:r>
                      <a:r>
                        <a:rPr sz="1300" dirty="0">
                          <a:latin typeface="Calibri"/>
                          <a:cs typeface="Calibri"/>
                        </a:rPr>
                        <a:t>Stage </a:t>
                      </a:r>
                      <a:r>
                        <a:rPr sz="1300" spc="-5" dirty="0">
                          <a:latin typeface="Calibri"/>
                          <a:cs typeface="Calibri"/>
                        </a:rPr>
                        <a:t>4</a:t>
                      </a:r>
                      <a:r>
                        <a:rPr sz="1300" dirty="0">
                          <a:latin typeface="Calibri"/>
                          <a:cs typeface="Calibri"/>
                        </a:rPr>
                        <a:t> </a:t>
                      </a:r>
                      <a:r>
                        <a:rPr sz="1300" spc="-5" dirty="0">
                          <a:latin typeface="Calibri"/>
                          <a:cs typeface="Calibri"/>
                        </a:rPr>
                        <a:t>English</a:t>
                      </a:r>
                      <a:r>
                        <a:rPr sz="1300" spc="10" dirty="0">
                          <a:latin typeface="Calibri"/>
                          <a:cs typeface="Calibri"/>
                        </a:rPr>
                        <a:t> </a:t>
                      </a:r>
                      <a:r>
                        <a:rPr sz="1300" spc="-5" dirty="0">
                          <a:latin typeface="Calibri"/>
                          <a:cs typeface="Calibri"/>
                        </a:rPr>
                        <a:t>is</a:t>
                      </a:r>
                      <a:r>
                        <a:rPr sz="1300" dirty="0">
                          <a:latin typeface="Calibri"/>
                          <a:cs typeface="Calibri"/>
                        </a:rPr>
                        <a:t> </a:t>
                      </a:r>
                      <a:r>
                        <a:rPr sz="1300" spc="-5" dirty="0">
                          <a:latin typeface="Calibri"/>
                          <a:cs typeface="Calibri"/>
                        </a:rPr>
                        <a:t>delivered</a:t>
                      </a:r>
                      <a:r>
                        <a:rPr sz="1300" dirty="0">
                          <a:latin typeface="Calibri"/>
                          <a:cs typeface="Calibri"/>
                        </a:rPr>
                        <a:t> </a:t>
                      </a:r>
                      <a:r>
                        <a:rPr sz="1300" spc="-5" dirty="0">
                          <a:latin typeface="Calibri"/>
                          <a:cs typeface="Calibri"/>
                        </a:rPr>
                        <a:t>by</a:t>
                      </a:r>
                      <a:r>
                        <a:rPr sz="1300" dirty="0">
                          <a:latin typeface="Calibri"/>
                          <a:cs typeface="Calibri"/>
                        </a:rPr>
                        <a:t> </a:t>
                      </a:r>
                      <a:r>
                        <a:rPr sz="1300" spc="-5" dirty="0">
                          <a:latin typeface="Calibri"/>
                          <a:cs typeface="Calibri"/>
                        </a:rPr>
                        <a:t>specialist English teachers.</a:t>
                      </a:r>
                      <a:r>
                        <a:rPr sz="1300" spc="5" dirty="0">
                          <a:latin typeface="Calibri"/>
                          <a:cs typeface="Calibri"/>
                        </a:rPr>
                        <a:t> </a:t>
                      </a:r>
                      <a:r>
                        <a:rPr sz="1300" spc="-10" dirty="0">
                          <a:latin typeface="Calibri"/>
                          <a:cs typeface="Calibri"/>
                        </a:rPr>
                        <a:t>The </a:t>
                      </a:r>
                      <a:r>
                        <a:rPr sz="1300" spc="-5" dirty="0">
                          <a:latin typeface="Calibri"/>
                          <a:cs typeface="Calibri"/>
                        </a:rPr>
                        <a:t> course requires</a:t>
                      </a:r>
                      <a:r>
                        <a:rPr sz="1300" dirty="0">
                          <a:latin typeface="Calibri"/>
                          <a:cs typeface="Calibri"/>
                        </a:rPr>
                        <a:t> </a:t>
                      </a:r>
                      <a:r>
                        <a:rPr sz="1300" spc="-5" dirty="0">
                          <a:latin typeface="Calibri"/>
                          <a:cs typeface="Calibri"/>
                        </a:rPr>
                        <a:t>the</a:t>
                      </a:r>
                      <a:r>
                        <a:rPr sz="1300" spc="5" dirty="0">
                          <a:latin typeface="Calibri"/>
                          <a:cs typeface="Calibri"/>
                        </a:rPr>
                        <a:t> </a:t>
                      </a:r>
                      <a:r>
                        <a:rPr sz="1300" spc="-5" dirty="0">
                          <a:latin typeface="Calibri"/>
                          <a:cs typeface="Calibri"/>
                        </a:rPr>
                        <a:t>pupils,</a:t>
                      </a:r>
                      <a:r>
                        <a:rPr sz="1300" dirty="0">
                          <a:latin typeface="Calibri"/>
                          <a:cs typeface="Calibri"/>
                        </a:rPr>
                        <a:t> </a:t>
                      </a:r>
                      <a:r>
                        <a:rPr sz="1300" spc="-5" dirty="0">
                          <a:latin typeface="Calibri"/>
                          <a:cs typeface="Calibri"/>
                        </a:rPr>
                        <a:t>through</a:t>
                      </a:r>
                      <a:r>
                        <a:rPr sz="1300" spc="5" dirty="0">
                          <a:latin typeface="Calibri"/>
                          <a:cs typeface="Calibri"/>
                        </a:rPr>
                        <a:t> </a:t>
                      </a:r>
                      <a:r>
                        <a:rPr sz="1300" spc="-5" dirty="0">
                          <a:latin typeface="Calibri"/>
                          <a:cs typeface="Calibri"/>
                        </a:rPr>
                        <a:t>the</a:t>
                      </a:r>
                      <a:r>
                        <a:rPr sz="1300" spc="10" dirty="0">
                          <a:latin typeface="Calibri"/>
                          <a:cs typeface="Calibri"/>
                        </a:rPr>
                        <a:t> </a:t>
                      </a:r>
                      <a:r>
                        <a:rPr sz="1300" spc="-5" dirty="0">
                          <a:latin typeface="Calibri"/>
                          <a:cs typeface="Calibri"/>
                        </a:rPr>
                        <a:t>range</a:t>
                      </a:r>
                      <a:r>
                        <a:rPr sz="1300" spc="10" dirty="0">
                          <a:latin typeface="Calibri"/>
                          <a:cs typeface="Calibri"/>
                        </a:rPr>
                        <a:t> </a:t>
                      </a:r>
                      <a:r>
                        <a:rPr sz="1300" spc="-5" dirty="0">
                          <a:latin typeface="Calibri"/>
                          <a:cs typeface="Calibri"/>
                        </a:rPr>
                        <a:t>of literature</a:t>
                      </a:r>
                      <a:r>
                        <a:rPr sz="1300" spc="15" dirty="0">
                          <a:latin typeface="Calibri"/>
                          <a:cs typeface="Calibri"/>
                        </a:rPr>
                        <a:t> </a:t>
                      </a:r>
                      <a:r>
                        <a:rPr sz="1300" spc="-5" dirty="0">
                          <a:latin typeface="Calibri"/>
                          <a:cs typeface="Calibri"/>
                        </a:rPr>
                        <a:t>studied,</a:t>
                      </a:r>
                      <a:r>
                        <a:rPr sz="1300" dirty="0">
                          <a:latin typeface="Calibri"/>
                          <a:cs typeface="Calibri"/>
                        </a:rPr>
                        <a:t> to</a:t>
                      </a:r>
                    </a:p>
                    <a:p>
                      <a:pPr marL="73660" marR="132080">
                        <a:lnSpc>
                          <a:spcPct val="101600"/>
                        </a:lnSpc>
                        <a:spcBef>
                          <a:spcPts val="10"/>
                        </a:spcBef>
                      </a:pPr>
                      <a:r>
                        <a:rPr sz="1300" spc="-5" dirty="0">
                          <a:latin typeface="Calibri"/>
                          <a:cs typeface="Calibri"/>
                        </a:rPr>
                        <a:t>consider the</a:t>
                      </a:r>
                      <a:r>
                        <a:rPr sz="1300" spc="-10" dirty="0">
                          <a:latin typeface="Calibri"/>
                          <a:cs typeface="Calibri"/>
                        </a:rPr>
                        <a:t> </a:t>
                      </a:r>
                      <a:r>
                        <a:rPr sz="1300" spc="-5" dirty="0">
                          <a:latin typeface="Calibri"/>
                          <a:cs typeface="Calibri"/>
                        </a:rPr>
                        <a:t>point of </a:t>
                      </a:r>
                      <a:r>
                        <a:rPr sz="1300" dirty="0">
                          <a:latin typeface="Calibri"/>
                          <a:cs typeface="Calibri"/>
                        </a:rPr>
                        <a:t>view</a:t>
                      </a:r>
                      <a:r>
                        <a:rPr sz="1300" spc="-10" dirty="0">
                          <a:latin typeface="Calibri"/>
                          <a:cs typeface="Calibri"/>
                        </a:rPr>
                        <a:t> </a:t>
                      </a:r>
                      <a:r>
                        <a:rPr sz="1300" spc="-5" dirty="0">
                          <a:latin typeface="Calibri"/>
                          <a:cs typeface="Calibri"/>
                        </a:rPr>
                        <a:t>of</a:t>
                      </a:r>
                      <a:r>
                        <a:rPr sz="1300" dirty="0">
                          <a:latin typeface="Calibri"/>
                          <a:cs typeface="Calibri"/>
                        </a:rPr>
                        <a:t> </a:t>
                      </a:r>
                      <a:r>
                        <a:rPr sz="1300" spc="-5" dirty="0">
                          <a:latin typeface="Calibri"/>
                          <a:cs typeface="Calibri"/>
                        </a:rPr>
                        <a:t>others</a:t>
                      </a:r>
                      <a:r>
                        <a:rPr sz="1300" spc="-10" dirty="0">
                          <a:latin typeface="Calibri"/>
                          <a:cs typeface="Calibri"/>
                        </a:rPr>
                        <a:t> </a:t>
                      </a:r>
                      <a:r>
                        <a:rPr sz="1300" spc="-5" dirty="0">
                          <a:latin typeface="Calibri"/>
                          <a:cs typeface="Calibri"/>
                        </a:rPr>
                        <a:t>in</a:t>
                      </a:r>
                      <a:r>
                        <a:rPr sz="1300" spc="5" dirty="0">
                          <a:latin typeface="Calibri"/>
                          <a:cs typeface="Calibri"/>
                        </a:rPr>
                        <a:t> </a:t>
                      </a:r>
                      <a:r>
                        <a:rPr sz="1300" spc="-5" dirty="0">
                          <a:latin typeface="Calibri"/>
                          <a:cs typeface="Calibri"/>
                        </a:rPr>
                        <a:t>both</a:t>
                      </a:r>
                      <a:r>
                        <a:rPr sz="1300" spc="10" dirty="0">
                          <a:latin typeface="Calibri"/>
                          <a:cs typeface="Calibri"/>
                        </a:rPr>
                        <a:t> </a:t>
                      </a:r>
                      <a:r>
                        <a:rPr sz="1300" spc="-10" dirty="0">
                          <a:latin typeface="Calibri"/>
                          <a:cs typeface="Calibri"/>
                        </a:rPr>
                        <a:t>written</a:t>
                      </a:r>
                      <a:r>
                        <a:rPr sz="1300" dirty="0">
                          <a:latin typeface="Calibri"/>
                          <a:cs typeface="Calibri"/>
                        </a:rPr>
                        <a:t> </a:t>
                      </a:r>
                      <a:r>
                        <a:rPr sz="1300" spc="-5" dirty="0">
                          <a:latin typeface="Calibri"/>
                          <a:cs typeface="Calibri"/>
                        </a:rPr>
                        <a:t>and spoken</a:t>
                      </a:r>
                      <a:r>
                        <a:rPr sz="1300" dirty="0">
                          <a:latin typeface="Calibri"/>
                          <a:cs typeface="Calibri"/>
                        </a:rPr>
                        <a:t> </a:t>
                      </a:r>
                      <a:r>
                        <a:rPr sz="1300" spc="-5" dirty="0">
                          <a:latin typeface="Calibri"/>
                          <a:cs typeface="Calibri"/>
                        </a:rPr>
                        <a:t>forms. </a:t>
                      </a:r>
                      <a:r>
                        <a:rPr sz="1300" spc="-280" dirty="0">
                          <a:latin typeface="Calibri"/>
                          <a:cs typeface="Calibri"/>
                        </a:rPr>
                        <a:t> </a:t>
                      </a:r>
                      <a:r>
                        <a:rPr sz="1300" spc="-5" dirty="0">
                          <a:latin typeface="Calibri"/>
                          <a:cs typeface="Calibri"/>
                        </a:rPr>
                        <a:t>Pupils</a:t>
                      </a:r>
                      <a:r>
                        <a:rPr sz="1300" dirty="0">
                          <a:latin typeface="Calibri"/>
                          <a:cs typeface="Calibri"/>
                        </a:rPr>
                        <a:t> </a:t>
                      </a:r>
                      <a:r>
                        <a:rPr sz="1300" spc="-5" dirty="0">
                          <a:latin typeface="Calibri"/>
                          <a:cs typeface="Calibri"/>
                        </a:rPr>
                        <a:t>study</a:t>
                      </a:r>
                      <a:r>
                        <a:rPr sz="1300" dirty="0">
                          <a:latin typeface="Calibri"/>
                          <a:cs typeface="Calibri"/>
                        </a:rPr>
                        <a:t> </a:t>
                      </a:r>
                      <a:r>
                        <a:rPr sz="1300" spc="-5" dirty="0">
                          <a:latin typeface="Calibri"/>
                          <a:cs typeface="Calibri"/>
                        </a:rPr>
                        <a:t>a</a:t>
                      </a:r>
                      <a:r>
                        <a:rPr sz="1300" spc="10" dirty="0">
                          <a:latin typeface="Calibri"/>
                          <a:cs typeface="Calibri"/>
                        </a:rPr>
                        <a:t> </a:t>
                      </a:r>
                      <a:r>
                        <a:rPr sz="1300" spc="-5" dirty="0">
                          <a:latin typeface="Calibri"/>
                          <a:cs typeface="Calibri"/>
                        </a:rPr>
                        <a:t>range</a:t>
                      </a:r>
                      <a:r>
                        <a:rPr sz="1300" spc="5" dirty="0">
                          <a:latin typeface="Calibri"/>
                          <a:cs typeface="Calibri"/>
                        </a:rPr>
                        <a:t> </a:t>
                      </a:r>
                      <a:r>
                        <a:rPr sz="1300" spc="-5" dirty="0">
                          <a:latin typeface="Calibri"/>
                          <a:cs typeface="Calibri"/>
                        </a:rPr>
                        <a:t>of</a:t>
                      </a:r>
                      <a:r>
                        <a:rPr sz="1300" spc="15" dirty="0">
                          <a:latin typeface="Calibri"/>
                          <a:cs typeface="Calibri"/>
                        </a:rPr>
                        <a:t> </a:t>
                      </a:r>
                      <a:r>
                        <a:rPr sz="1300" spc="-10" dirty="0">
                          <a:latin typeface="Calibri"/>
                          <a:cs typeface="Calibri"/>
                        </a:rPr>
                        <a:t>non-fiction</a:t>
                      </a:r>
                      <a:r>
                        <a:rPr sz="1300" spc="5" dirty="0">
                          <a:latin typeface="Calibri"/>
                          <a:cs typeface="Calibri"/>
                        </a:rPr>
                        <a:t> </a:t>
                      </a:r>
                      <a:r>
                        <a:rPr sz="1300" spc="-5" dirty="0">
                          <a:latin typeface="Calibri"/>
                          <a:cs typeface="Calibri"/>
                        </a:rPr>
                        <a:t>and</a:t>
                      </a:r>
                      <a:r>
                        <a:rPr sz="1300" spc="10" dirty="0">
                          <a:latin typeface="Calibri"/>
                          <a:cs typeface="Calibri"/>
                        </a:rPr>
                        <a:t> </a:t>
                      </a:r>
                      <a:r>
                        <a:rPr sz="1300" spc="-10" dirty="0">
                          <a:latin typeface="Calibri"/>
                          <a:cs typeface="Calibri"/>
                        </a:rPr>
                        <a:t>fiction</a:t>
                      </a:r>
                      <a:r>
                        <a:rPr sz="1300" spc="20" dirty="0">
                          <a:latin typeface="Calibri"/>
                          <a:cs typeface="Calibri"/>
                        </a:rPr>
                        <a:t> </a:t>
                      </a:r>
                      <a:r>
                        <a:rPr sz="1300" spc="-5" dirty="0">
                          <a:latin typeface="Calibri"/>
                          <a:cs typeface="Calibri"/>
                        </a:rPr>
                        <a:t>texts.</a:t>
                      </a:r>
                      <a:r>
                        <a:rPr sz="1300" spc="5" dirty="0">
                          <a:latin typeface="Calibri"/>
                          <a:cs typeface="Calibri"/>
                        </a:rPr>
                        <a:t> </a:t>
                      </a:r>
                      <a:r>
                        <a:rPr sz="1300" spc="-5" dirty="0">
                          <a:latin typeface="Calibri"/>
                          <a:cs typeface="Calibri"/>
                        </a:rPr>
                        <a:t>Spoken</a:t>
                      </a:r>
                      <a:r>
                        <a:rPr sz="1300" spc="15" dirty="0">
                          <a:latin typeface="Calibri"/>
                          <a:cs typeface="Calibri"/>
                        </a:rPr>
                        <a:t> </a:t>
                      </a:r>
                      <a:r>
                        <a:rPr sz="1300" spc="-5" dirty="0">
                          <a:latin typeface="Calibri"/>
                          <a:cs typeface="Calibri"/>
                        </a:rPr>
                        <a:t>Language </a:t>
                      </a:r>
                      <a:r>
                        <a:rPr sz="1300" dirty="0">
                          <a:latin typeface="Calibri"/>
                          <a:cs typeface="Calibri"/>
                        </a:rPr>
                        <a:t> </a:t>
                      </a:r>
                      <a:r>
                        <a:rPr sz="1300" spc="-5" dirty="0">
                          <a:latin typeface="Calibri"/>
                          <a:cs typeface="Calibri"/>
                        </a:rPr>
                        <a:t>skills</a:t>
                      </a:r>
                      <a:r>
                        <a:rPr sz="1300" spc="-15" dirty="0">
                          <a:latin typeface="Calibri"/>
                          <a:cs typeface="Calibri"/>
                        </a:rPr>
                        <a:t> </a:t>
                      </a:r>
                      <a:r>
                        <a:rPr sz="1300" spc="-5" dirty="0">
                          <a:latin typeface="Calibri"/>
                          <a:cs typeface="Calibri"/>
                        </a:rPr>
                        <a:t>are</a:t>
                      </a:r>
                      <a:r>
                        <a:rPr sz="1300" dirty="0">
                          <a:latin typeface="Calibri"/>
                          <a:cs typeface="Calibri"/>
                        </a:rPr>
                        <a:t> </a:t>
                      </a:r>
                      <a:r>
                        <a:rPr sz="1300" spc="-5" dirty="0">
                          <a:latin typeface="Calibri"/>
                          <a:cs typeface="Calibri"/>
                        </a:rPr>
                        <a:t>assessed</a:t>
                      </a:r>
                      <a:r>
                        <a:rPr sz="1300" spc="10" dirty="0">
                          <a:latin typeface="Calibri"/>
                          <a:cs typeface="Calibri"/>
                        </a:rPr>
                        <a:t> </a:t>
                      </a:r>
                      <a:r>
                        <a:rPr sz="1300" spc="-5" dirty="0">
                          <a:latin typeface="Calibri"/>
                          <a:cs typeface="Calibri"/>
                        </a:rPr>
                        <a:t>as</a:t>
                      </a:r>
                      <a:r>
                        <a:rPr sz="1300" spc="5" dirty="0">
                          <a:latin typeface="Calibri"/>
                          <a:cs typeface="Calibri"/>
                        </a:rPr>
                        <a:t> </a:t>
                      </a:r>
                      <a:r>
                        <a:rPr sz="1300" spc="-5" dirty="0">
                          <a:latin typeface="Calibri"/>
                          <a:cs typeface="Calibri"/>
                        </a:rPr>
                        <a:t>a</a:t>
                      </a:r>
                      <a:r>
                        <a:rPr sz="1300" spc="5" dirty="0">
                          <a:latin typeface="Calibri"/>
                          <a:cs typeface="Calibri"/>
                        </a:rPr>
                        <a:t> </a:t>
                      </a:r>
                      <a:r>
                        <a:rPr sz="1300" spc="-5" dirty="0">
                          <a:latin typeface="Calibri"/>
                          <a:cs typeface="Calibri"/>
                        </a:rPr>
                        <a:t>compulsory aspect</a:t>
                      </a:r>
                      <a:r>
                        <a:rPr sz="1300" spc="5" dirty="0">
                          <a:latin typeface="Calibri"/>
                          <a:cs typeface="Calibri"/>
                        </a:rPr>
                        <a:t> </a:t>
                      </a:r>
                      <a:r>
                        <a:rPr sz="1300" spc="-5" dirty="0">
                          <a:latin typeface="Calibri"/>
                          <a:cs typeface="Calibri"/>
                        </a:rPr>
                        <a:t>of</a:t>
                      </a:r>
                      <a:r>
                        <a:rPr sz="1300" spc="5" dirty="0">
                          <a:latin typeface="Calibri"/>
                          <a:cs typeface="Calibri"/>
                        </a:rPr>
                        <a:t> </a:t>
                      </a:r>
                      <a:r>
                        <a:rPr sz="1300" spc="-5" dirty="0">
                          <a:latin typeface="Calibri"/>
                          <a:cs typeface="Calibri"/>
                        </a:rPr>
                        <a:t>the course.</a:t>
                      </a:r>
                      <a:endParaRPr sz="1300" dirty="0">
                        <a:latin typeface="Calibri"/>
                        <a:cs typeface="Calibri"/>
                      </a:endParaRPr>
                    </a:p>
                  </a:txBody>
                  <a:tcPr marL="0" marR="0" marT="438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1"/>
                  </a:ext>
                </a:extLst>
              </a:tr>
              <a:tr h="617220">
                <a:tc rowSpan="2">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55"/>
                        </a:spcBef>
                      </a:pPr>
                      <a:endParaRPr sz="1150">
                        <a:latin typeface="Times New Roman"/>
                        <a:cs typeface="Times New Roman"/>
                      </a:endParaRPr>
                    </a:p>
                    <a:p>
                      <a:pPr marL="197485" marR="120014" indent="-74930">
                        <a:lnSpc>
                          <a:spcPct val="101499"/>
                        </a:lnSpc>
                      </a:pPr>
                      <a:r>
                        <a:rPr sz="1300" spc="-10" dirty="0">
                          <a:latin typeface="Calibri"/>
                          <a:cs typeface="Calibri"/>
                        </a:rPr>
                        <a:t>Summary</a:t>
                      </a:r>
                      <a:r>
                        <a:rPr sz="1300" spc="-60" dirty="0">
                          <a:latin typeface="Calibri"/>
                          <a:cs typeface="Calibri"/>
                        </a:rPr>
                        <a:t> </a:t>
                      </a:r>
                      <a:r>
                        <a:rPr sz="1300" spc="-10" dirty="0">
                          <a:latin typeface="Calibri"/>
                          <a:cs typeface="Calibri"/>
                        </a:rPr>
                        <a:t>of </a:t>
                      </a:r>
                      <a:r>
                        <a:rPr sz="1300" spc="-280" dirty="0">
                          <a:latin typeface="Calibri"/>
                          <a:cs typeface="Calibri"/>
                        </a:rPr>
                        <a:t> </a:t>
                      </a:r>
                      <a:r>
                        <a:rPr sz="1300" spc="-5" dirty="0">
                          <a:latin typeface="Calibri"/>
                          <a:cs typeface="Calibri"/>
                        </a:rPr>
                        <a:t>the topics </a:t>
                      </a:r>
                      <a:r>
                        <a:rPr sz="1300" dirty="0">
                          <a:latin typeface="Calibri"/>
                          <a:cs typeface="Calibri"/>
                        </a:rPr>
                        <a:t> </a:t>
                      </a:r>
                      <a:r>
                        <a:rPr sz="1300" spc="-5" dirty="0">
                          <a:latin typeface="Calibri"/>
                          <a:cs typeface="Calibri"/>
                        </a:rPr>
                        <a:t>you</a:t>
                      </a:r>
                      <a:r>
                        <a:rPr sz="1300" spc="-15" dirty="0">
                          <a:latin typeface="Calibri"/>
                          <a:cs typeface="Calibri"/>
                        </a:rPr>
                        <a:t> </a:t>
                      </a:r>
                      <a:r>
                        <a:rPr sz="1300" spc="-5" dirty="0">
                          <a:latin typeface="Calibri"/>
                          <a:cs typeface="Calibri"/>
                        </a:rPr>
                        <a:t>will</a:t>
                      </a:r>
                      <a:endParaRPr sz="1300">
                        <a:latin typeface="Calibri"/>
                        <a:cs typeface="Calibri"/>
                      </a:endParaRPr>
                    </a:p>
                    <a:p>
                      <a:pPr marL="344170">
                        <a:lnSpc>
                          <a:spcPct val="100000"/>
                        </a:lnSpc>
                        <a:spcBef>
                          <a:spcPts val="25"/>
                        </a:spcBef>
                      </a:pPr>
                      <a:r>
                        <a:rPr sz="1300" spc="-5" dirty="0">
                          <a:latin typeface="Calibri"/>
                          <a:cs typeface="Calibri"/>
                        </a:rPr>
                        <a:t>cover</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99085">
                        <a:lnSpc>
                          <a:spcPts val="1580"/>
                        </a:lnSpc>
                        <a:spcBef>
                          <a:spcPts val="20"/>
                        </a:spcBef>
                      </a:pPr>
                      <a:r>
                        <a:rPr sz="1300" b="1" spc="-5" dirty="0">
                          <a:latin typeface="Calibri"/>
                          <a:cs typeface="Calibri"/>
                        </a:rPr>
                        <a:t>Functional </a:t>
                      </a:r>
                      <a:r>
                        <a:rPr sz="1300" b="1" dirty="0">
                          <a:latin typeface="Calibri"/>
                          <a:cs typeface="Calibri"/>
                        </a:rPr>
                        <a:t>Skills</a:t>
                      </a:r>
                      <a:r>
                        <a:rPr sz="1300" dirty="0">
                          <a:latin typeface="Calibri"/>
                          <a:cs typeface="Calibri"/>
                        </a:rPr>
                        <a:t>:</a:t>
                      </a:r>
                      <a:r>
                        <a:rPr sz="1300" spc="10" dirty="0">
                          <a:latin typeface="Calibri"/>
                          <a:cs typeface="Calibri"/>
                        </a:rPr>
                        <a:t> </a:t>
                      </a:r>
                      <a:r>
                        <a:rPr sz="1300" spc="5" dirty="0">
                          <a:latin typeface="Calibri"/>
                          <a:cs typeface="Calibri"/>
                        </a:rPr>
                        <a:t>Students</a:t>
                      </a:r>
                      <a:r>
                        <a:rPr sz="1300" spc="20" dirty="0">
                          <a:latin typeface="Calibri"/>
                          <a:cs typeface="Calibri"/>
                        </a:rPr>
                        <a:t> </a:t>
                      </a:r>
                      <a:r>
                        <a:rPr sz="1300" spc="15" dirty="0">
                          <a:latin typeface="Calibri"/>
                          <a:cs typeface="Calibri"/>
                        </a:rPr>
                        <a:t>will</a:t>
                      </a:r>
                      <a:r>
                        <a:rPr sz="1300" spc="20" dirty="0">
                          <a:latin typeface="Calibri"/>
                          <a:cs typeface="Calibri"/>
                        </a:rPr>
                        <a:t> </a:t>
                      </a:r>
                      <a:r>
                        <a:rPr sz="1300" spc="5" dirty="0">
                          <a:latin typeface="Calibri"/>
                          <a:cs typeface="Calibri"/>
                        </a:rPr>
                        <a:t>complete</a:t>
                      </a:r>
                      <a:r>
                        <a:rPr sz="1300" spc="10" dirty="0">
                          <a:latin typeface="Calibri"/>
                          <a:cs typeface="Calibri"/>
                        </a:rPr>
                        <a:t> </a:t>
                      </a:r>
                      <a:r>
                        <a:rPr sz="1300" spc="-5" dirty="0">
                          <a:latin typeface="Calibri"/>
                          <a:cs typeface="Calibri"/>
                        </a:rPr>
                        <a:t>a</a:t>
                      </a:r>
                      <a:r>
                        <a:rPr sz="1300" spc="15" dirty="0">
                          <a:latin typeface="Calibri"/>
                          <a:cs typeface="Calibri"/>
                        </a:rPr>
                        <a:t> </a:t>
                      </a:r>
                      <a:r>
                        <a:rPr sz="1300" spc="10" dirty="0">
                          <a:latin typeface="Calibri"/>
                          <a:cs typeface="Calibri"/>
                        </a:rPr>
                        <a:t>variety</a:t>
                      </a:r>
                      <a:r>
                        <a:rPr sz="1300" spc="30" dirty="0">
                          <a:latin typeface="Calibri"/>
                          <a:cs typeface="Calibri"/>
                        </a:rPr>
                        <a:t> </a:t>
                      </a:r>
                      <a:r>
                        <a:rPr sz="1300" dirty="0">
                          <a:latin typeface="Calibri"/>
                          <a:cs typeface="Calibri"/>
                        </a:rPr>
                        <a:t>of</a:t>
                      </a:r>
                      <a:r>
                        <a:rPr sz="1300" spc="20" dirty="0">
                          <a:latin typeface="Calibri"/>
                          <a:cs typeface="Calibri"/>
                        </a:rPr>
                        <a:t> </a:t>
                      </a:r>
                      <a:r>
                        <a:rPr sz="1300" spc="5" dirty="0">
                          <a:latin typeface="Calibri"/>
                          <a:cs typeface="Calibri"/>
                        </a:rPr>
                        <a:t>transactional </a:t>
                      </a:r>
                      <a:r>
                        <a:rPr sz="1300" spc="10" dirty="0">
                          <a:latin typeface="Calibri"/>
                          <a:cs typeface="Calibri"/>
                        </a:rPr>
                        <a:t> </a:t>
                      </a:r>
                      <a:r>
                        <a:rPr sz="1300" spc="-5" dirty="0">
                          <a:latin typeface="Calibri"/>
                          <a:cs typeface="Calibri"/>
                        </a:rPr>
                        <a:t>Reading,</a:t>
                      </a:r>
                      <a:r>
                        <a:rPr sz="1300" dirty="0">
                          <a:latin typeface="Calibri"/>
                          <a:cs typeface="Calibri"/>
                        </a:rPr>
                        <a:t> </a:t>
                      </a:r>
                      <a:r>
                        <a:rPr sz="1300" spc="-10" dirty="0">
                          <a:latin typeface="Calibri"/>
                          <a:cs typeface="Calibri"/>
                        </a:rPr>
                        <a:t>Writing,</a:t>
                      </a:r>
                      <a:r>
                        <a:rPr sz="1300" dirty="0">
                          <a:latin typeface="Calibri"/>
                          <a:cs typeface="Calibri"/>
                        </a:rPr>
                        <a:t> </a:t>
                      </a:r>
                      <a:r>
                        <a:rPr sz="1300" spc="-5" dirty="0">
                          <a:latin typeface="Calibri"/>
                          <a:cs typeface="Calibri"/>
                        </a:rPr>
                        <a:t>and</a:t>
                      </a:r>
                      <a:r>
                        <a:rPr sz="1300" spc="15" dirty="0">
                          <a:latin typeface="Calibri"/>
                          <a:cs typeface="Calibri"/>
                        </a:rPr>
                        <a:t> </a:t>
                      </a:r>
                      <a:r>
                        <a:rPr sz="1300" spc="-5" dirty="0">
                          <a:latin typeface="Calibri"/>
                          <a:cs typeface="Calibri"/>
                        </a:rPr>
                        <a:t>Speaking</a:t>
                      </a:r>
                      <a:r>
                        <a:rPr sz="1300" dirty="0">
                          <a:latin typeface="Calibri"/>
                          <a:cs typeface="Calibri"/>
                        </a:rPr>
                        <a:t> </a:t>
                      </a:r>
                      <a:r>
                        <a:rPr sz="1300" spc="-5" dirty="0">
                          <a:latin typeface="Calibri"/>
                          <a:cs typeface="Calibri"/>
                        </a:rPr>
                        <a:t>and</a:t>
                      </a:r>
                      <a:r>
                        <a:rPr sz="1300" spc="5" dirty="0">
                          <a:latin typeface="Calibri"/>
                          <a:cs typeface="Calibri"/>
                        </a:rPr>
                        <a:t> </a:t>
                      </a:r>
                      <a:r>
                        <a:rPr sz="1300" spc="-5" dirty="0">
                          <a:latin typeface="Calibri"/>
                          <a:cs typeface="Calibri"/>
                        </a:rPr>
                        <a:t>Listening</a:t>
                      </a:r>
                      <a:r>
                        <a:rPr sz="1300" spc="10" dirty="0">
                          <a:latin typeface="Calibri"/>
                          <a:cs typeface="Calibri"/>
                        </a:rPr>
                        <a:t> </a:t>
                      </a:r>
                      <a:r>
                        <a:rPr sz="1300" spc="-5" dirty="0">
                          <a:latin typeface="Calibri"/>
                          <a:cs typeface="Calibri"/>
                        </a:rPr>
                        <a:t>tasks</a:t>
                      </a:r>
                      <a:r>
                        <a:rPr sz="1300" dirty="0">
                          <a:latin typeface="Calibri"/>
                          <a:cs typeface="Calibri"/>
                        </a:rPr>
                        <a:t> to</a:t>
                      </a:r>
                      <a:r>
                        <a:rPr sz="1300" spc="-5" dirty="0">
                          <a:latin typeface="Calibri"/>
                          <a:cs typeface="Calibri"/>
                        </a:rPr>
                        <a:t> promote</a:t>
                      </a:r>
                      <a:r>
                        <a:rPr sz="1300" spc="10" dirty="0">
                          <a:latin typeface="Calibri"/>
                          <a:cs typeface="Calibri"/>
                        </a:rPr>
                        <a:t> </a:t>
                      </a:r>
                      <a:r>
                        <a:rPr sz="1300" spc="-5" dirty="0">
                          <a:latin typeface="Calibri"/>
                          <a:cs typeface="Calibri"/>
                        </a:rPr>
                        <a:t>their </a:t>
                      </a:r>
                      <a:r>
                        <a:rPr sz="1300" spc="-275" dirty="0">
                          <a:latin typeface="Calibri"/>
                          <a:cs typeface="Calibri"/>
                        </a:rPr>
                        <a:t> </a:t>
                      </a:r>
                      <a:r>
                        <a:rPr sz="1300" spc="-5" dirty="0">
                          <a:latin typeface="Calibri"/>
                          <a:cs typeface="Calibri"/>
                        </a:rPr>
                        <a:t>skills</a:t>
                      </a:r>
                      <a:r>
                        <a:rPr sz="1300" spc="-15" dirty="0">
                          <a:latin typeface="Calibri"/>
                          <a:cs typeface="Calibri"/>
                        </a:rPr>
                        <a:t> </a:t>
                      </a:r>
                      <a:r>
                        <a:rPr sz="1300" spc="-5" dirty="0">
                          <a:latin typeface="Calibri"/>
                          <a:cs typeface="Calibri"/>
                        </a:rPr>
                        <a:t>in everyday life.</a:t>
                      </a:r>
                      <a:endParaRPr sz="13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2"/>
                  </a:ext>
                </a:extLst>
              </a:tr>
              <a:tr h="2834005">
                <a:tc vMerge="1">
                  <a:txBody>
                    <a:bodyPr/>
                    <a:lstStyle/>
                    <a:p>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1E1B5D"/>
                    </a:solidFill>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73660">
                        <a:lnSpc>
                          <a:spcPct val="100000"/>
                        </a:lnSpc>
                        <a:spcBef>
                          <a:spcPts val="985"/>
                        </a:spcBef>
                      </a:pPr>
                      <a:r>
                        <a:rPr sz="1300" b="1" spc="-10" dirty="0">
                          <a:latin typeface="Calibri"/>
                          <a:cs typeface="Calibri"/>
                        </a:rPr>
                        <a:t>GCSE</a:t>
                      </a:r>
                      <a:r>
                        <a:rPr sz="1300" b="1" spc="-40" dirty="0">
                          <a:latin typeface="Calibri"/>
                          <a:cs typeface="Calibri"/>
                        </a:rPr>
                        <a:t> </a:t>
                      </a:r>
                      <a:r>
                        <a:rPr sz="1300" b="1" spc="-5" dirty="0">
                          <a:latin typeface="Calibri"/>
                          <a:cs typeface="Calibri"/>
                        </a:rPr>
                        <a:t>Language:</a:t>
                      </a:r>
                      <a:endParaRPr sz="1300" dirty="0">
                        <a:latin typeface="Calibri"/>
                        <a:cs typeface="Calibri"/>
                      </a:endParaRPr>
                    </a:p>
                    <a:p>
                      <a:pPr marL="320675">
                        <a:lnSpc>
                          <a:spcPct val="100000"/>
                        </a:lnSpc>
                        <a:spcBef>
                          <a:spcPts val="20"/>
                        </a:spcBef>
                      </a:pPr>
                      <a:r>
                        <a:rPr sz="1300" spc="-10" dirty="0">
                          <a:latin typeface="Calibri"/>
                          <a:cs typeface="Calibri"/>
                        </a:rPr>
                        <a:t>20</a:t>
                      </a:r>
                      <a:r>
                        <a:rPr sz="1275" spc="-15" baseline="39215" dirty="0">
                          <a:latin typeface="Calibri"/>
                          <a:cs typeface="Calibri"/>
                        </a:rPr>
                        <a:t>th</a:t>
                      </a:r>
                      <a:r>
                        <a:rPr sz="1275" spc="135" baseline="39215" dirty="0">
                          <a:latin typeface="Calibri"/>
                          <a:cs typeface="Calibri"/>
                        </a:rPr>
                        <a:t> </a:t>
                      </a:r>
                      <a:r>
                        <a:rPr sz="1300" spc="-5" dirty="0">
                          <a:latin typeface="Calibri"/>
                          <a:cs typeface="Calibri"/>
                        </a:rPr>
                        <a:t>Century Literature</a:t>
                      </a:r>
                      <a:endParaRPr sz="1300" dirty="0">
                        <a:latin typeface="Calibri"/>
                        <a:cs typeface="Calibri"/>
                      </a:endParaRPr>
                    </a:p>
                    <a:p>
                      <a:pPr marL="320675" marR="154305">
                        <a:lnSpc>
                          <a:spcPts val="1590"/>
                        </a:lnSpc>
                        <a:spcBef>
                          <a:spcPts val="55"/>
                        </a:spcBef>
                      </a:pPr>
                      <a:r>
                        <a:rPr sz="1300" spc="-5" dirty="0">
                          <a:latin typeface="Calibri"/>
                          <a:cs typeface="Calibri"/>
                        </a:rPr>
                        <a:t>Reading and Creative Prose </a:t>
                      </a:r>
                      <a:r>
                        <a:rPr sz="1300" spc="-10" dirty="0">
                          <a:latin typeface="Calibri"/>
                          <a:cs typeface="Calibri"/>
                        </a:rPr>
                        <a:t>Writing </a:t>
                      </a:r>
                      <a:r>
                        <a:rPr sz="1300" spc="-280" dirty="0">
                          <a:latin typeface="Calibri"/>
                          <a:cs typeface="Calibri"/>
                        </a:rPr>
                        <a:t> </a:t>
                      </a:r>
                      <a:r>
                        <a:rPr sz="1300" spc="-10" dirty="0">
                          <a:latin typeface="Calibri"/>
                          <a:cs typeface="Calibri"/>
                        </a:rPr>
                        <a:t>19</a:t>
                      </a:r>
                      <a:r>
                        <a:rPr sz="1275" spc="-15" baseline="39215" dirty="0">
                          <a:latin typeface="Calibri"/>
                          <a:cs typeface="Calibri"/>
                        </a:rPr>
                        <a:t>th</a:t>
                      </a:r>
                      <a:r>
                        <a:rPr sz="1275" spc="142" baseline="39215" dirty="0">
                          <a:latin typeface="Calibri"/>
                          <a:cs typeface="Calibri"/>
                        </a:rPr>
                        <a:t> </a:t>
                      </a:r>
                      <a:r>
                        <a:rPr sz="1300" spc="-5" dirty="0">
                          <a:latin typeface="Calibri"/>
                          <a:cs typeface="Calibri"/>
                        </a:rPr>
                        <a:t>and </a:t>
                      </a:r>
                      <a:r>
                        <a:rPr sz="1300" dirty="0">
                          <a:latin typeface="Calibri"/>
                          <a:cs typeface="Calibri"/>
                        </a:rPr>
                        <a:t>21</a:t>
                      </a:r>
                      <a:r>
                        <a:rPr sz="1275" baseline="39215" dirty="0">
                          <a:latin typeface="Calibri"/>
                          <a:cs typeface="Calibri"/>
                        </a:rPr>
                        <a:t>st</a:t>
                      </a:r>
                      <a:r>
                        <a:rPr sz="1275" spc="142" baseline="39215" dirty="0">
                          <a:latin typeface="Calibri"/>
                          <a:cs typeface="Calibri"/>
                        </a:rPr>
                        <a:t> </a:t>
                      </a:r>
                      <a:r>
                        <a:rPr sz="1300" spc="-5" dirty="0">
                          <a:latin typeface="Calibri"/>
                          <a:cs typeface="Calibri"/>
                        </a:rPr>
                        <a:t>Century </a:t>
                      </a:r>
                      <a:r>
                        <a:rPr sz="1300" spc="-10" dirty="0">
                          <a:latin typeface="Calibri"/>
                          <a:cs typeface="Calibri"/>
                        </a:rPr>
                        <a:t>Nonfiction</a:t>
                      </a:r>
                      <a:endParaRPr sz="1300" dirty="0">
                        <a:latin typeface="Calibri"/>
                        <a:cs typeface="Calibri"/>
                      </a:endParaRPr>
                    </a:p>
                    <a:p>
                      <a:pPr marL="320675">
                        <a:lnSpc>
                          <a:spcPts val="1535"/>
                        </a:lnSpc>
                      </a:pPr>
                      <a:r>
                        <a:rPr sz="1300" spc="-5" dirty="0">
                          <a:latin typeface="Calibri"/>
                          <a:cs typeface="Calibri"/>
                        </a:rPr>
                        <a:t>reading</a:t>
                      </a:r>
                      <a:endParaRPr sz="1300" dirty="0">
                        <a:latin typeface="Calibri"/>
                        <a:cs typeface="Calibri"/>
                      </a:endParaRPr>
                    </a:p>
                    <a:p>
                      <a:pPr marL="320675" marR="99060">
                        <a:lnSpc>
                          <a:spcPct val="101499"/>
                        </a:lnSpc>
                      </a:pPr>
                      <a:r>
                        <a:rPr sz="1300" spc="-5" dirty="0">
                          <a:latin typeface="Calibri"/>
                          <a:cs typeface="Calibri"/>
                        </a:rPr>
                        <a:t>Transactional/Persuasive </a:t>
                      </a:r>
                      <a:r>
                        <a:rPr sz="1300" spc="-10" dirty="0">
                          <a:latin typeface="Calibri"/>
                          <a:cs typeface="Calibri"/>
                        </a:rPr>
                        <a:t>Writing </a:t>
                      </a:r>
                      <a:r>
                        <a:rPr sz="1300" spc="-5" dirty="0">
                          <a:latin typeface="Calibri"/>
                          <a:cs typeface="Calibri"/>
                        </a:rPr>
                        <a:t> Spoken Component (Formal Presen- </a:t>
                      </a:r>
                      <a:r>
                        <a:rPr sz="1300" spc="-280" dirty="0">
                          <a:latin typeface="Calibri"/>
                          <a:cs typeface="Calibri"/>
                        </a:rPr>
                        <a:t> </a:t>
                      </a:r>
                      <a:r>
                        <a:rPr sz="1300" spc="-5" dirty="0">
                          <a:latin typeface="Calibri"/>
                          <a:cs typeface="Calibri"/>
                        </a:rPr>
                        <a:t>tation)</a:t>
                      </a:r>
                      <a:endParaRPr sz="13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a:txBody>
                    <a:bodyPr/>
                    <a:lstStyle/>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74295" marR="299085">
                        <a:lnSpc>
                          <a:spcPct val="101499"/>
                        </a:lnSpc>
                        <a:spcBef>
                          <a:spcPts val="1050"/>
                        </a:spcBef>
                      </a:pPr>
                      <a:r>
                        <a:rPr sz="1300" b="1" spc="-10" dirty="0">
                          <a:latin typeface="Calibri"/>
                          <a:cs typeface="Calibri"/>
                        </a:rPr>
                        <a:t>Step </a:t>
                      </a:r>
                      <a:r>
                        <a:rPr sz="1300" b="1" spc="-5" dirty="0">
                          <a:latin typeface="Calibri"/>
                          <a:cs typeface="Calibri"/>
                        </a:rPr>
                        <a:t>Up to English (Entry </a:t>
                      </a:r>
                      <a:r>
                        <a:rPr sz="1300" b="1" spc="-280" dirty="0">
                          <a:latin typeface="Calibri"/>
                          <a:cs typeface="Calibri"/>
                        </a:rPr>
                        <a:t> </a:t>
                      </a:r>
                      <a:r>
                        <a:rPr sz="1300" b="1" spc="-5" dirty="0">
                          <a:latin typeface="Calibri"/>
                          <a:cs typeface="Calibri"/>
                        </a:rPr>
                        <a:t>Level)</a:t>
                      </a:r>
                      <a:r>
                        <a:rPr sz="1300" spc="-5" dirty="0">
                          <a:latin typeface="Calibri"/>
                          <a:cs typeface="Calibri"/>
                        </a:rPr>
                        <a:t>:</a:t>
                      </a:r>
                      <a:endParaRPr sz="1300" dirty="0">
                        <a:latin typeface="Calibri"/>
                        <a:cs typeface="Calibri"/>
                      </a:endParaRPr>
                    </a:p>
                    <a:p>
                      <a:pPr marL="74295">
                        <a:lnSpc>
                          <a:spcPct val="100000"/>
                        </a:lnSpc>
                        <a:spcBef>
                          <a:spcPts val="25"/>
                        </a:spcBef>
                      </a:pPr>
                      <a:r>
                        <a:rPr sz="1300" spc="-5" dirty="0">
                          <a:latin typeface="Calibri"/>
                          <a:cs typeface="Calibri"/>
                        </a:rPr>
                        <a:t>Students</a:t>
                      </a:r>
                      <a:r>
                        <a:rPr sz="1300" spc="-25" dirty="0">
                          <a:latin typeface="Calibri"/>
                          <a:cs typeface="Calibri"/>
                        </a:rPr>
                        <a:t> </a:t>
                      </a:r>
                      <a:r>
                        <a:rPr sz="1300" spc="-5" dirty="0">
                          <a:latin typeface="Calibri"/>
                          <a:cs typeface="Calibri"/>
                        </a:rPr>
                        <a:t>will</a:t>
                      </a:r>
                      <a:r>
                        <a:rPr sz="1300" spc="-15" dirty="0">
                          <a:latin typeface="Calibri"/>
                          <a:cs typeface="Calibri"/>
                        </a:rPr>
                        <a:t> </a:t>
                      </a:r>
                      <a:r>
                        <a:rPr sz="1300" spc="-5" dirty="0">
                          <a:latin typeface="Calibri"/>
                          <a:cs typeface="Calibri"/>
                        </a:rPr>
                        <a:t>produce a</a:t>
                      </a:r>
                      <a:endParaRPr sz="1300" dirty="0">
                        <a:latin typeface="Calibri"/>
                        <a:cs typeface="Calibri"/>
                      </a:endParaRPr>
                    </a:p>
                    <a:p>
                      <a:pPr marL="74295" marR="196215">
                        <a:lnSpc>
                          <a:spcPct val="101499"/>
                        </a:lnSpc>
                        <a:spcBef>
                          <a:spcPts val="10"/>
                        </a:spcBef>
                      </a:pPr>
                      <a:r>
                        <a:rPr sz="1300" spc="-5" dirty="0">
                          <a:latin typeface="Calibri"/>
                          <a:cs typeface="Calibri"/>
                        </a:rPr>
                        <a:t>Coursework </a:t>
                      </a:r>
                      <a:r>
                        <a:rPr sz="1300" spc="-10" dirty="0">
                          <a:latin typeface="Calibri"/>
                          <a:cs typeface="Calibri"/>
                        </a:rPr>
                        <a:t>Portfolio </a:t>
                      </a:r>
                      <a:r>
                        <a:rPr sz="1300" spc="-5" dirty="0">
                          <a:latin typeface="Calibri"/>
                          <a:cs typeface="Calibri"/>
                        </a:rPr>
                        <a:t>com- </a:t>
                      </a:r>
                      <a:r>
                        <a:rPr sz="1300" spc="-280" dirty="0">
                          <a:latin typeface="Calibri"/>
                          <a:cs typeface="Calibri"/>
                        </a:rPr>
                        <a:t> </a:t>
                      </a:r>
                      <a:r>
                        <a:rPr sz="1300" spc="-5" dirty="0">
                          <a:latin typeface="Calibri"/>
                          <a:cs typeface="Calibri"/>
                        </a:rPr>
                        <a:t>prising 3 topic based Non </a:t>
                      </a:r>
                      <a:r>
                        <a:rPr sz="1300" dirty="0">
                          <a:latin typeface="Calibri"/>
                          <a:cs typeface="Calibri"/>
                        </a:rPr>
                        <a:t> </a:t>
                      </a:r>
                      <a:r>
                        <a:rPr sz="1300" spc="-5" dirty="0">
                          <a:latin typeface="Calibri"/>
                          <a:cs typeface="Calibri"/>
                        </a:rPr>
                        <a:t>Exam</a:t>
                      </a:r>
                      <a:r>
                        <a:rPr sz="1300" spc="-15" dirty="0">
                          <a:latin typeface="Calibri"/>
                          <a:cs typeface="Calibri"/>
                        </a:rPr>
                        <a:t> </a:t>
                      </a:r>
                      <a:r>
                        <a:rPr sz="1300" spc="-5" dirty="0">
                          <a:latin typeface="Calibri"/>
                          <a:cs typeface="Calibri"/>
                        </a:rPr>
                        <a:t>Assessments.</a:t>
                      </a:r>
                      <a:endParaRPr sz="1300" dirty="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extLst>
                  <a:ext uri="{0D108BD9-81ED-4DB2-BD59-A6C34878D82A}">
                    <a16:rowId xmlns:a16="http://schemas.microsoft.com/office/drawing/2014/main" val="10003"/>
                  </a:ext>
                </a:extLst>
              </a:tr>
              <a:tr h="1270635">
                <a:tc>
                  <a:txBody>
                    <a:bodyPr/>
                    <a:lstStyle/>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000">
                        <a:latin typeface="Times New Roman"/>
                        <a:cs typeface="Times New Roman"/>
                      </a:endParaRPr>
                    </a:p>
                    <a:p>
                      <a:pPr marL="133350">
                        <a:lnSpc>
                          <a:spcPct val="100000"/>
                        </a:lnSpc>
                      </a:pPr>
                      <a:r>
                        <a:rPr sz="1300" spc="-5" dirty="0">
                          <a:latin typeface="Calibri"/>
                          <a:cs typeface="Calibri"/>
                        </a:rPr>
                        <a:t>Assessment</a:t>
                      </a:r>
                      <a:endParaRPr sz="13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990"/>
                        </a:spcBef>
                      </a:pPr>
                      <a:r>
                        <a:rPr sz="1300" spc="-5" dirty="0">
                          <a:latin typeface="Calibri"/>
                          <a:cs typeface="Calibri"/>
                        </a:rPr>
                        <a:t>GCSE English Language: 2</a:t>
                      </a:r>
                      <a:r>
                        <a:rPr sz="1300" dirty="0">
                          <a:latin typeface="Calibri"/>
                          <a:cs typeface="Calibri"/>
                        </a:rPr>
                        <a:t> </a:t>
                      </a:r>
                      <a:r>
                        <a:rPr sz="1300" spc="-5" dirty="0">
                          <a:latin typeface="Calibri"/>
                          <a:cs typeface="Calibri"/>
                        </a:rPr>
                        <a:t>exams</a:t>
                      </a:r>
                      <a:r>
                        <a:rPr sz="1300" spc="-10" dirty="0">
                          <a:latin typeface="Calibri"/>
                          <a:cs typeface="Calibri"/>
                        </a:rPr>
                        <a:t> </a:t>
                      </a:r>
                      <a:r>
                        <a:rPr sz="1300" spc="-5" dirty="0">
                          <a:latin typeface="Calibri"/>
                          <a:cs typeface="Calibri"/>
                        </a:rPr>
                        <a:t>in</a:t>
                      </a:r>
                      <a:r>
                        <a:rPr sz="1300" dirty="0">
                          <a:latin typeface="Calibri"/>
                          <a:cs typeface="Calibri"/>
                        </a:rPr>
                        <a:t> </a:t>
                      </a:r>
                      <a:r>
                        <a:rPr sz="1300" spc="-5" dirty="0">
                          <a:latin typeface="Calibri"/>
                          <a:cs typeface="Calibri"/>
                        </a:rPr>
                        <a:t>Summer</a:t>
                      </a:r>
                      <a:r>
                        <a:rPr sz="1300" spc="5" dirty="0">
                          <a:latin typeface="Calibri"/>
                          <a:cs typeface="Calibri"/>
                        </a:rPr>
                        <a:t> </a:t>
                      </a:r>
                      <a:r>
                        <a:rPr sz="1300" dirty="0">
                          <a:latin typeface="Calibri"/>
                          <a:cs typeface="Calibri"/>
                        </a:rPr>
                        <a:t>term</a:t>
                      </a:r>
                      <a:r>
                        <a:rPr sz="1300" spc="-5" dirty="0">
                          <a:latin typeface="Calibri"/>
                          <a:cs typeface="Calibri"/>
                        </a:rPr>
                        <a:t> of Year</a:t>
                      </a:r>
                      <a:r>
                        <a:rPr sz="1300" dirty="0">
                          <a:latin typeface="Calibri"/>
                          <a:cs typeface="Calibri"/>
                        </a:rPr>
                        <a:t> 11.</a:t>
                      </a:r>
                    </a:p>
                    <a:p>
                      <a:pPr marL="73660">
                        <a:lnSpc>
                          <a:spcPct val="100000"/>
                        </a:lnSpc>
                        <a:spcBef>
                          <a:spcPts val="25"/>
                        </a:spcBef>
                      </a:pPr>
                      <a:r>
                        <a:rPr sz="1300" spc="-5" dirty="0">
                          <a:latin typeface="Calibri"/>
                          <a:cs typeface="Calibri"/>
                        </a:rPr>
                        <a:t>Functional Skills : 1</a:t>
                      </a:r>
                      <a:r>
                        <a:rPr sz="1300" spc="10" dirty="0">
                          <a:latin typeface="Calibri"/>
                          <a:cs typeface="Calibri"/>
                        </a:rPr>
                        <a:t> </a:t>
                      </a:r>
                      <a:r>
                        <a:rPr sz="1300" spc="-5" dirty="0">
                          <a:latin typeface="Calibri"/>
                          <a:cs typeface="Calibri"/>
                        </a:rPr>
                        <a:t>or</a:t>
                      </a:r>
                      <a:r>
                        <a:rPr sz="1300" spc="5" dirty="0">
                          <a:latin typeface="Calibri"/>
                          <a:cs typeface="Calibri"/>
                        </a:rPr>
                        <a:t> </a:t>
                      </a:r>
                      <a:r>
                        <a:rPr sz="1300" spc="-5" dirty="0">
                          <a:latin typeface="Calibri"/>
                          <a:cs typeface="Calibri"/>
                        </a:rPr>
                        <a:t>2</a:t>
                      </a:r>
                      <a:r>
                        <a:rPr sz="1300" dirty="0">
                          <a:latin typeface="Calibri"/>
                          <a:cs typeface="Calibri"/>
                        </a:rPr>
                        <a:t> </a:t>
                      </a:r>
                      <a:r>
                        <a:rPr sz="1300" spc="-5" dirty="0">
                          <a:latin typeface="Calibri"/>
                          <a:cs typeface="Calibri"/>
                        </a:rPr>
                        <a:t>Exams</a:t>
                      </a:r>
                      <a:r>
                        <a:rPr sz="1300" spc="5" dirty="0">
                          <a:latin typeface="Calibri"/>
                          <a:cs typeface="Calibri"/>
                        </a:rPr>
                        <a:t> </a:t>
                      </a:r>
                      <a:r>
                        <a:rPr sz="1300" spc="-5" dirty="0">
                          <a:latin typeface="Calibri"/>
                          <a:cs typeface="Calibri"/>
                        </a:rPr>
                        <a:t>in Summer</a:t>
                      </a:r>
                      <a:r>
                        <a:rPr sz="1300" dirty="0">
                          <a:latin typeface="Calibri"/>
                          <a:cs typeface="Calibri"/>
                        </a:rPr>
                        <a:t> term</a:t>
                      </a:r>
                      <a:r>
                        <a:rPr sz="1300" spc="-10" dirty="0">
                          <a:latin typeface="Calibri"/>
                          <a:cs typeface="Calibri"/>
                        </a:rPr>
                        <a:t> </a:t>
                      </a:r>
                      <a:r>
                        <a:rPr sz="1300" spc="-5" dirty="0">
                          <a:latin typeface="Calibri"/>
                          <a:cs typeface="Calibri"/>
                        </a:rPr>
                        <a:t>of</a:t>
                      </a:r>
                      <a:r>
                        <a:rPr sz="1300" spc="10" dirty="0">
                          <a:latin typeface="Calibri"/>
                          <a:cs typeface="Calibri"/>
                        </a:rPr>
                        <a:t> </a:t>
                      </a:r>
                      <a:r>
                        <a:rPr sz="1300" spc="-5" dirty="0">
                          <a:latin typeface="Calibri"/>
                          <a:cs typeface="Calibri"/>
                        </a:rPr>
                        <a:t>Year</a:t>
                      </a:r>
                      <a:r>
                        <a:rPr sz="1300" dirty="0">
                          <a:latin typeface="Calibri"/>
                          <a:cs typeface="Calibri"/>
                        </a:rPr>
                        <a:t> </a:t>
                      </a:r>
                      <a:r>
                        <a:rPr sz="1300" spc="-5" dirty="0">
                          <a:latin typeface="Calibri"/>
                          <a:cs typeface="Calibri"/>
                        </a:rPr>
                        <a:t>11</a:t>
                      </a:r>
                      <a:r>
                        <a:rPr sz="1300" dirty="0">
                          <a:latin typeface="Calibri"/>
                          <a:cs typeface="Calibri"/>
                        </a:rPr>
                        <a:t> </a:t>
                      </a:r>
                      <a:r>
                        <a:rPr sz="1300" spc="-5" dirty="0">
                          <a:latin typeface="Calibri"/>
                          <a:cs typeface="Calibri"/>
                        </a:rPr>
                        <a:t>plus Speak-</a:t>
                      </a:r>
                      <a:endParaRPr sz="1300" dirty="0">
                        <a:latin typeface="Calibri"/>
                        <a:cs typeface="Calibri"/>
                      </a:endParaRPr>
                    </a:p>
                    <a:p>
                      <a:pPr marL="73660">
                        <a:lnSpc>
                          <a:spcPct val="100000"/>
                        </a:lnSpc>
                        <a:spcBef>
                          <a:spcPts val="35"/>
                        </a:spcBef>
                      </a:pPr>
                      <a:r>
                        <a:rPr sz="1300" spc="-5" dirty="0">
                          <a:latin typeface="Calibri"/>
                          <a:cs typeface="Calibri"/>
                        </a:rPr>
                        <a:t>ing and Listening</a:t>
                      </a:r>
                      <a:r>
                        <a:rPr sz="1300" dirty="0">
                          <a:latin typeface="Calibri"/>
                          <a:cs typeface="Calibri"/>
                        </a:rPr>
                        <a:t> </a:t>
                      </a:r>
                      <a:r>
                        <a:rPr sz="1300" spc="-5" dirty="0">
                          <a:latin typeface="Calibri"/>
                          <a:cs typeface="Calibri"/>
                        </a:rPr>
                        <a:t>Controlled Assessment</a:t>
                      </a:r>
                      <a:r>
                        <a:rPr sz="1300" spc="5" dirty="0">
                          <a:latin typeface="Calibri"/>
                          <a:cs typeface="Calibri"/>
                        </a:rPr>
                        <a:t> </a:t>
                      </a:r>
                      <a:r>
                        <a:rPr sz="1300" spc="-5" dirty="0">
                          <a:latin typeface="Calibri"/>
                          <a:cs typeface="Calibri"/>
                        </a:rPr>
                        <a:t>tasks</a:t>
                      </a:r>
                      <a:endParaRPr sz="1300" dirty="0">
                        <a:latin typeface="Calibri"/>
                        <a:cs typeface="Calibri"/>
                      </a:endParaRPr>
                    </a:p>
                    <a:p>
                      <a:pPr marL="73660" marR="233045">
                        <a:lnSpc>
                          <a:spcPct val="101499"/>
                        </a:lnSpc>
                        <a:spcBef>
                          <a:spcPts val="5"/>
                        </a:spcBef>
                      </a:pPr>
                      <a:r>
                        <a:rPr sz="1300" spc="-5" dirty="0">
                          <a:latin typeface="Calibri"/>
                          <a:cs typeface="Calibri"/>
                        </a:rPr>
                        <a:t>English Entry</a:t>
                      </a:r>
                      <a:r>
                        <a:rPr sz="1300" dirty="0">
                          <a:latin typeface="Calibri"/>
                          <a:cs typeface="Calibri"/>
                        </a:rPr>
                        <a:t> </a:t>
                      </a:r>
                      <a:r>
                        <a:rPr sz="1300" spc="-5" dirty="0">
                          <a:latin typeface="Calibri"/>
                          <a:cs typeface="Calibri"/>
                        </a:rPr>
                        <a:t>Level:</a:t>
                      </a:r>
                      <a:r>
                        <a:rPr sz="1300" dirty="0">
                          <a:latin typeface="Calibri"/>
                          <a:cs typeface="Calibri"/>
                        </a:rPr>
                        <a:t> Non</a:t>
                      </a:r>
                      <a:r>
                        <a:rPr sz="1300" spc="5" dirty="0">
                          <a:latin typeface="Calibri"/>
                          <a:cs typeface="Calibri"/>
                        </a:rPr>
                        <a:t> </a:t>
                      </a:r>
                      <a:r>
                        <a:rPr sz="1300" spc="-5" dirty="0">
                          <a:latin typeface="Calibri"/>
                          <a:cs typeface="Calibri"/>
                        </a:rPr>
                        <a:t>Exam</a:t>
                      </a:r>
                      <a:r>
                        <a:rPr sz="1300" spc="5" dirty="0">
                          <a:latin typeface="Calibri"/>
                          <a:cs typeface="Calibri"/>
                        </a:rPr>
                        <a:t> </a:t>
                      </a:r>
                      <a:r>
                        <a:rPr sz="1300" spc="-5" dirty="0">
                          <a:latin typeface="Calibri"/>
                          <a:cs typeface="Calibri"/>
                        </a:rPr>
                        <a:t>Assessment</a:t>
                      </a:r>
                      <a:r>
                        <a:rPr sz="1300" spc="10" dirty="0">
                          <a:latin typeface="Calibri"/>
                          <a:cs typeface="Calibri"/>
                        </a:rPr>
                        <a:t> </a:t>
                      </a:r>
                      <a:r>
                        <a:rPr sz="1300" spc="-5" dirty="0">
                          <a:latin typeface="Calibri"/>
                          <a:cs typeface="Calibri"/>
                        </a:rPr>
                        <a:t>tasks</a:t>
                      </a:r>
                      <a:r>
                        <a:rPr sz="1300" dirty="0">
                          <a:latin typeface="Calibri"/>
                          <a:cs typeface="Calibri"/>
                        </a:rPr>
                        <a:t> </a:t>
                      </a:r>
                      <a:r>
                        <a:rPr sz="1300" spc="-5" dirty="0">
                          <a:latin typeface="Calibri"/>
                          <a:cs typeface="Calibri"/>
                        </a:rPr>
                        <a:t>carried</a:t>
                      </a:r>
                      <a:r>
                        <a:rPr sz="1300" dirty="0">
                          <a:latin typeface="Calibri"/>
                          <a:cs typeface="Calibri"/>
                        </a:rPr>
                        <a:t> </a:t>
                      </a:r>
                      <a:r>
                        <a:rPr sz="1300" spc="-10" dirty="0">
                          <a:latin typeface="Calibri"/>
                          <a:cs typeface="Calibri"/>
                        </a:rPr>
                        <a:t>out</a:t>
                      </a:r>
                      <a:r>
                        <a:rPr sz="1300" spc="5" dirty="0">
                          <a:latin typeface="Calibri"/>
                          <a:cs typeface="Calibri"/>
                        </a:rPr>
                        <a:t> </a:t>
                      </a:r>
                      <a:r>
                        <a:rPr sz="1300" spc="-5" dirty="0">
                          <a:latin typeface="Calibri"/>
                          <a:cs typeface="Calibri"/>
                        </a:rPr>
                        <a:t>through- </a:t>
                      </a:r>
                      <a:r>
                        <a:rPr sz="1300" spc="-280" dirty="0">
                          <a:latin typeface="Calibri"/>
                          <a:cs typeface="Calibri"/>
                        </a:rPr>
                        <a:t> </a:t>
                      </a:r>
                      <a:r>
                        <a:rPr sz="1300" spc="-5" dirty="0">
                          <a:latin typeface="Calibri"/>
                          <a:cs typeface="Calibri"/>
                        </a:rPr>
                        <a:t>out</a:t>
                      </a:r>
                      <a:r>
                        <a:rPr sz="1300" spc="5" dirty="0">
                          <a:latin typeface="Calibri"/>
                          <a:cs typeface="Calibri"/>
                        </a:rPr>
                        <a:t> </a:t>
                      </a:r>
                      <a:r>
                        <a:rPr sz="1300" spc="-5" dirty="0">
                          <a:latin typeface="Calibri"/>
                          <a:cs typeface="Calibri"/>
                        </a:rPr>
                        <a:t>the year.</a:t>
                      </a:r>
                      <a:r>
                        <a:rPr sz="1300" dirty="0">
                          <a:latin typeface="Calibri"/>
                          <a:cs typeface="Calibri"/>
                        </a:rPr>
                        <a:t> </a:t>
                      </a:r>
                      <a:r>
                        <a:rPr sz="1300" spc="-10" dirty="0">
                          <a:latin typeface="Calibri"/>
                          <a:cs typeface="Calibri"/>
                        </a:rPr>
                        <a:t>Portfolio</a:t>
                      </a:r>
                      <a:r>
                        <a:rPr sz="1300" spc="5" dirty="0">
                          <a:latin typeface="Calibri"/>
                          <a:cs typeface="Calibri"/>
                        </a:rPr>
                        <a:t> </a:t>
                      </a:r>
                      <a:r>
                        <a:rPr sz="1300" spc="-10" dirty="0">
                          <a:latin typeface="Calibri"/>
                          <a:cs typeface="Calibri"/>
                        </a:rPr>
                        <a:t>submitted</a:t>
                      </a:r>
                      <a:r>
                        <a:rPr sz="1300" spc="-5" dirty="0">
                          <a:latin typeface="Calibri"/>
                          <a:cs typeface="Calibri"/>
                        </a:rPr>
                        <a:t> in</a:t>
                      </a:r>
                      <a:r>
                        <a:rPr sz="1300" dirty="0">
                          <a:latin typeface="Calibri"/>
                          <a:cs typeface="Calibri"/>
                        </a:rPr>
                        <a:t> </a:t>
                      </a:r>
                      <a:r>
                        <a:rPr sz="1300" spc="-5" dirty="0">
                          <a:latin typeface="Calibri"/>
                          <a:cs typeface="Calibri"/>
                        </a:rPr>
                        <a:t>the</a:t>
                      </a:r>
                      <a:r>
                        <a:rPr sz="1300" spc="5" dirty="0">
                          <a:latin typeface="Calibri"/>
                          <a:cs typeface="Calibri"/>
                        </a:rPr>
                        <a:t> </a:t>
                      </a:r>
                      <a:r>
                        <a:rPr sz="1300" spc="-5" dirty="0">
                          <a:latin typeface="Calibri"/>
                          <a:cs typeface="Calibri"/>
                        </a:rPr>
                        <a:t>Summer term</a:t>
                      </a:r>
                      <a:r>
                        <a:rPr sz="1300" dirty="0">
                          <a:latin typeface="Calibri"/>
                          <a:cs typeface="Calibri"/>
                        </a:rPr>
                        <a:t> </a:t>
                      </a:r>
                      <a:r>
                        <a:rPr sz="1300" spc="-5" dirty="0">
                          <a:latin typeface="Calibri"/>
                          <a:cs typeface="Calibri"/>
                        </a:rPr>
                        <a:t>of</a:t>
                      </a:r>
                      <a:r>
                        <a:rPr sz="1300" dirty="0">
                          <a:latin typeface="Calibri"/>
                          <a:cs typeface="Calibri"/>
                        </a:rPr>
                        <a:t> </a:t>
                      </a:r>
                      <a:r>
                        <a:rPr sz="1300" spc="-5" dirty="0">
                          <a:latin typeface="Calibri"/>
                          <a:cs typeface="Calibri"/>
                        </a:rPr>
                        <a:t>Year </a:t>
                      </a:r>
                      <a:r>
                        <a:rPr sz="1300" dirty="0">
                          <a:latin typeface="Calibri"/>
                          <a:cs typeface="Calibri"/>
                        </a:rPr>
                        <a:t>11.</a:t>
                      </a:r>
                    </a:p>
                  </a:txBody>
                  <a:tcPr marL="0" marR="0" marT="1257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4"/>
                  </a:ext>
                </a:extLst>
              </a:tr>
              <a:tr h="455295">
                <a:tc>
                  <a:txBody>
                    <a:bodyPr/>
                    <a:lstStyle/>
                    <a:p>
                      <a:pPr marL="290830" marR="69850" indent="-216535">
                        <a:lnSpc>
                          <a:spcPct val="101499"/>
                        </a:lnSpc>
                        <a:spcBef>
                          <a:spcPts val="145"/>
                        </a:spcBef>
                      </a:pPr>
                      <a:r>
                        <a:rPr sz="1300" spc="-5" dirty="0">
                          <a:latin typeface="Calibri"/>
                          <a:cs typeface="Calibri"/>
                        </a:rPr>
                        <a:t>Further</a:t>
                      </a:r>
                      <a:r>
                        <a:rPr sz="1300" spc="-60" dirty="0">
                          <a:latin typeface="Calibri"/>
                          <a:cs typeface="Calibri"/>
                        </a:rPr>
                        <a:t> </a:t>
                      </a:r>
                      <a:r>
                        <a:rPr sz="1300" spc="-5" dirty="0">
                          <a:latin typeface="Calibri"/>
                          <a:cs typeface="Calibri"/>
                        </a:rPr>
                        <a:t>infor- </a:t>
                      </a:r>
                      <a:r>
                        <a:rPr sz="1300" spc="-280" dirty="0">
                          <a:latin typeface="Calibri"/>
                          <a:cs typeface="Calibri"/>
                        </a:rPr>
                        <a:t> </a:t>
                      </a:r>
                      <a:r>
                        <a:rPr sz="1300" spc="-5" dirty="0">
                          <a:latin typeface="Calibri"/>
                          <a:cs typeface="Calibri"/>
                        </a:rPr>
                        <a:t>mation</a:t>
                      </a:r>
                      <a:endParaRPr sz="130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marR="297180">
                        <a:lnSpc>
                          <a:spcPct val="101499"/>
                        </a:lnSpc>
                        <a:spcBef>
                          <a:spcPts val="145"/>
                        </a:spcBef>
                      </a:pPr>
                      <a:r>
                        <a:rPr sz="1300" spc="-5" dirty="0">
                          <a:latin typeface="Calibri"/>
                          <a:cs typeface="Calibri"/>
                        </a:rPr>
                        <a:t>If you</a:t>
                      </a:r>
                      <a:r>
                        <a:rPr sz="1300" dirty="0">
                          <a:latin typeface="Calibri"/>
                          <a:cs typeface="Calibri"/>
                        </a:rPr>
                        <a:t> </a:t>
                      </a:r>
                      <a:r>
                        <a:rPr sz="1300" spc="-5" dirty="0">
                          <a:latin typeface="Calibri"/>
                          <a:cs typeface="Calibri"/>
                        </a:rPr>
                        <a:t>have</a:t>
                      </a:r>
                      <a:r>
                        <a:rPr sz="1300" spc="10" dirty="0">
                          <a:latin typeface="Calibri"/>
                          <a:cs typeface="Calibri"/>
                        </a:rPr>
                        <a:t> </a:t>
                      </a:r>
                      <a:r>
                        <a:rPr sz="1300" spc="-5" dirty="0">
                          <a:latin typeface="Calibri"/>
                          <a:cs typeface="Calibri"/>
                        </a:rPr>
                        <a:t>any</a:t>
                      </a:r>
                      <a:r>
                        <a:rPr sz="1300" spc="5" dirty="0">
                          <a:latin typeface="Calibri"/>
                          <a:cs typeface="Calibri"/>
                        </a:rPr>
                        <a:t> </a:t>
                      </a:r>
                      <a:r>
                        <a:rPr sz="1300" spc="-5" dirty="0">
                          <a:latin typeface="Calibri"/>
                          <a:cs typeface="Calibri"/>
                        </a:rPr>
                        <a:t>queries</a:t>
                      </a:r>
                      <a:r>
                        <a:rPr sz="1300" spc="5" dirty="0">
                          <a:latin typeface="Calibri"/>
                          <a:cs typeface="Calibri"/>
                        </a:rPr>
                        <a:t> </a:t>
                      </a:r>
                      <a:r>
                        <a:rPr sz="1300" spc="-5" dirty="0">
                          <a:latin typeface="Calibri"/>
                          <a:cs typeface="Calibri"/>
                        </a:rPr>
                        <a:t>concerning</a:t>
                      </a:r>
                      <a:r>
                        <a:rPr sz="1300" dirty="0">
                          <a:latin typeface="Calibri"/>
                          <a:cs typeface="Calibri"/>
                        </a:rPr>
                        <a:t> </a:t>
                      </a:r>
                      <a:r>
                        <a:rPr sz="1300" spc="-5" dirty="0">
                          <a:latin typeface="Calibri"/>
                          <a:cs typeface="Calibri"/>
                        </a:rPr>
                        <a:t>this</a:t>
                      </a:r>
                      <a:r>
                        <a:rPr sz="1300" dirty="0">
                          <a:latin typeface="Calibri"/>
                          <a:cs typeface="Calibri"/>
                        </a:rPr>
                        <a:t> </a:t>
                      </a:r>
                      <a:r>
                        <a:rPr sz="1300" spc="-5" dirty="0">
                          <a:latin typeface="Calibri"/>
                          <a:cs typeface="Calibri"/>
                        </a:rPr>
                        <a:t>subject</a:t>
                      </a:r>
                      <a:r>
                        <a:rPr sz="1300" dirty="0">
                          <a:latin typeface="Calibri"/>
                          <a:cs typeface="Calibri"/>
                        </a:rPr>
                        <a:t> </a:t>
                      </a:r>
                      <a:r>
                        <a:rPr sz="1300" spc="-5" dirty="0">
                          <a:latin typeface="Calibri"/>
                          <a:cs typeface="Calibri"/>
                        </a:rPr>
                        <a:t>or</a:t>
                      </a:r>
                      <a:r>
                        <a:rPr sz="1300" dirty="0">
                          <a:latin typeface="Calibri"/>
                          <a:cs typeface="Calibri"/>
                        </a:rPr>
                        <a:t> </a:t>
                      </a:r>
                      <a:r>
                        <a:rPr sz="1300" spc="-5" dirty="0">
                          <a:latin typeface="Calibri"/>
                          <a:cs typeface="Calibri"/>
                        </a:rPr>
                        <a:t>the</a:t>
                      </a:r>
                      <a:r>
                        <a:rPr sz="1300" spc="10" dirty="0">
                          <a:latin typeface="Calibri"/>
                          <a:cs typeface="Calibri"/>
                        </a:rPr>
                        <a:t> </a:t>
                      </a:r>
                      <a:r>
                        <a:rPr sz="1300" spc="-5" dirty="0">
                          <a:latin typeface="Calibri"/>
                          <a:cs typeface="Calibri"/>
                        </a:rPr>
                        <a:t>qualifications, </a:t>
                      </a:r>
                      <a:r>
                        <a:rPr sz="1300" spc="-275" dirty="0">
                          <a:latin typeface="Calibri"/>
                          <a:cs typeface="Calibri"/>
                        </a:rPr>
                        <a:t> </a:t>
                      </a:r>
                      <a:r>
                        <a:rPr sz="1300" spc="-5" dirty="0">
                          <a:latin typeface="Calibri"/>
                          <a:cs typeface="Calibri"/>
                        </a:rPr>
                        <a:t>please</a:t>
                      </a:r>
                      <a:r>
                        <a:rPr sz="1300" spc="-15" dirty="0">
                          <a:latin typeface="Calibri"/>
                          <a:cs typeface="Calibri"/>
                        </a:rPr>
                        <a:t> </a:t>
                      </a:r>
                      <a:r>
                        <a:rPr sz="1300" spc="-5" dirty="0">
                          <a:latin typeface="Calibri"/>
                          <a:cs typeface="Calibri"/>
                        </a:rPr>
                        <a:t>contact</a:t>
                      </a:r>
                      <a:r>
                        <a:rPr sz="1300" spc="5" dirty="0">
                          <a:latin typeface="Calibri"/>
                          <a:cs typeface="Calibri"/>
                        </a:rPr>
                        <a:t> </a:t>
                      </a:r>
                      <a:r>
                        <a:rPr sz="1300" spc="-5" dirty="0">
                          <a:latin typeface="Calibri"/>
                          <a:cs typeface="Calibri"/>
                        </a:rPr>
                        <a:t>Mrs</a:t>
                      </a:r>
                      <a:r>
                        <a:rPr sz="1300" spc="5" dirty="0">
                          <a:latin typeface="Calibri"/>
                          <a:cs typeface="Calibri"/>
                        </a:rPr>
                        <a:t> </a:t>
                      </a:r>
                      <a:r>
                        <a:rPr sz="1300" spc="-5" dirty="0">
                          <a:latin typeface="Calibri"/>
                          <a:cs typeface="Calibri"/>
                        </a:rPr>
                        <a:t>Lynsey</a:t>
                      </a:r>
                      <a:r>
                        <a:rPr sz="1300" spc="-10" dirty="0">
                          <a:latin typeface="Calibri"/>
                          <a:cs typeface="Calibri"/>
                        </a:rPr>
                        <a:t> </a:t>
                      </a:r>
                      <a:r>
                        <a:rPr sz="1300" spc="-5" dirty="0">
                          <a:latin typeface="Calibri"/>
                          <a:cs typeface="Calibri"/>
                        </a:rPr>
                        <a:t>Leigh</a:t>
                      </a:r>
                      <a:r>
                        <a:rPr sz="1300" spc="5" dirty="0">
                          <a:latin typeface="Calibri"/>
                          <a:cs typeface="Calibri"/>
                        </a:rPr>
                        <a:t> </a:t>
                      </a:r>
                      <a:r>
                        <a:rPr sz="1300" spc="-5" dirty="0">
                          <a:latin typeface="Calibri"/>
                          <a:cs typeface="Calibri"/>
                        </a:rPr>
                        <a:t>or</a:t>
                      </a:r>
                      <a:r>
                        <a:rPr sz="1300" spc="5" dirty="0">
                          <a:latin typeface="Calibri"/>
                          <a:cs typeface="Calibri"/>
                        </a:rPr>
                        <a:t> </a:t>
                      </a:r>
                      <a:r>
                        <a:rPr sz="1300" spc="-5" dirty="0">
                          <a:latin typeface="Calibri"/>
                          <a:cs typeface="Calibri"/>
                        </a:rPr>
                        <a:t>Miss</a:t>
                      </a:r>
                      <a:r>
                        <a:rPr sz="1300" dirty="0">
                          <a:latin typeface="Calibri"/>
                          <a:cs typeface="Calibri"/>
                        </a:rPr>
                        <a:t> Lauren</a:t>
                      </a:r>
                      <a:r>
                        <a:rPr sz="1300" spc="-5" dirty="0">
                          <a:latin typeface="Calibri"/>
                          <a:cs typeface="Calibri"/>
                        </a:rPr>
                        <a:t> Gregory</a:t>
                      </a:r>
                      <a:endParaRPr sz="1300" dirty="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5"/>
                  </a:ext>
                </a:extLst>
              </a:tr>
              <a:tr h="615950">
                <a:tc>
                  <a:txBody>
                    <a:bodyPr/>
                    <a:lstStyle/>
                    <a:p>
                      <a:pPr marL="74295">
                        <a:lnSpc>
                          <a:spcPct val="100000"/>
                        </a:lnSpc>
                        <a:spcBef>
                          <a:spcPts val="10"/>
                        </a:spcBef>
                      </a:pPr>
                      <a:r>
                        <a:rPr sz="1300" spc="-10" dirty="0">
                          <a:latin typeface="Calibri"/>
                          <a:cs typeface="Calibri"/>
                        </a:rPr>
                        <a:t>Useful</a:t>
                      </a:r>
                      <a:endParaRPr sz="1300">
                        <a:latin typeface="Calibri"/>
                        <a:cs typeface="Calibri"/>
                      </a:endParaRPr>
                    </a:p>
                    <a:p>
                      <a:pPr marL="74295">
                        <a:lnSpc>
                          <a:spcPct val="100000"/>
                        </a:lnSpc>
                        <a:spcBef>
                          <a:spcPts val="25"/>
                        </a:spcBef>
                      </a:pPr>
                      <a:r>
                        <a:rPr sz="1300" spc="-5" dirty="0">
                          <a:latin typeface="Calibri"/>
                          <a:cs typeface="Calibri"/>
                        </a:rPr>
                        <a:t>websites</a:t>
                      </a:r>
                      <a:endParaRPr sz="13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gridSpan="2">
                  <a:txBody>
                    <a:bodyPr/>
                    <a:lstStyle/>
                    <a:p>
                      <a:pPr marL="73660">
                        <a:lnSpc>
                          <a:spcPct val="100000"/>
                        </a:lnSpc>
                        <a:spcBef>
                          <a:spcPts val="10"/>
                        </a:spcBef>
                      </a:pPr>
                      <a:r>
                        <a:rPr sz="1300" spc="-5" dirty="0">
                          <a:latin typeface="Calibri"/>
                          <a:cs typeface="Calibri"/>
                          <a:hlinkClick r:id="rId3"/>
                        </a:rPr>
                        <a:t>http://www.ashleyschool.com/subject/english.php</a:t>
                      </a:r>
                      <a:endParaRPr sz="13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chemeClr val="bg1"/>
                    </a:solidFill>
                  </a:tcPr>
                </a:tc>
                <a:tc hMerge="1">
                  <a:txBody>
                    <a:bodyPr/>
                    <a:lstStyle/>
                    <a:p>
                      <a:endParaRPr/>
                    </a:p>
                  </a:txBody>
                  <a:tcPr marL="0" marR="0"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058" y="417944"/>
            <a:ext cx="6719570" cy="9845675"/>
            <a:chOff x="418058" y="417944"/>
            <a:chExt cx="6719570" cy="9845675"/>
          </a:xfrm>
        </p:grpSpPr>
        <p:sp>
          <p:nvSpPr>
            <p:cNvPr id="3" name="object 3"/>
            <p:cNvSpPr/>
            <p:nvPr/>
          </p:nvSpPr>
          <p:spPr>
            <a:xfrm>
              <a:off x="449808" y="44969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49808" y="44969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04278" y="657732"/>
              <a:ext cx="6347460" cy="9366250"/>
            </a:xfrm>
            <a:custGeom>
              <a:avLst/>
              <a:gdLst/>
              <a:ahLst/>
              <a:cxnLst/>
              <a:rect l="l" t="t" r="r" b="b"/>
              <a:pathLst>
                <a:path w="6347459" h="9366250">
                  <a:moveTo>
                    <a:pt x="6347066" y="0"/>
                  </a:moveTo>
                  <a:lnTo>
                    <a:pt x="0" y="0"/>
                  </a:lnTo>
                  <a:lnTo>
                    <a:pt x="0" y="9365830"/>
                  </a:lnTo>
                  <a:lnTo>
                    <a:pt x="5553697" y="9365830"/>
                  </a:lnTo>
                  <a:lnTo>
                    <a:pt x="6347066" y="8195056"/>
                  </a:lnTo>
                  <a:lnTo>
                    <a:pt x="6347066" y="0"/>
                  </a:lnTo>
                  <a:close/>
                </a:path>
              </a:pathLst>
            </a:custGeom>
            <a:solidFill>
              <a:srgbClr val="FFFFFF"/>
            </a:solidFill>
          </p:spPr>
          <p:txBody>
            <a:bodyPr wrap="square" lIns="0" tIns="0" rIns="0" bIns="0" rtlCol="0"/>
            <a:lstStyle/>
            <a:p>
              <a:endParaRPr/>
            </a:p>
          </p:txBody>
        </p:sp>
        <p:sp>
          <p:nvSpPr>
            <p:cNvPr id="6" name="object 6"/>
            <p:cNvSpPr/>
            <p:nvPr/>
          </p:nvSpPr>
          <p:spPr>
            <a:xfrm>
              <a:off x="6157976" y="8852788"/>
              <a:ext cx="793750" cy="1170940"/>
            </a:xfrm>
            <a:custGeom>
              <a:avLst/>
              <a:gdLst/>
              <a:ahLst/>
              <a:cxnLst/>
              <a:rect l="l" t="t" r="r" b="b"/>
              <a:pathLst>
                <a:path w="793750" h="1170940">
                  <a:moveTo>
                    <a:pt x="793369" y="0"/>
                  </a:moveTo>
                  <a:lnTo>
                    <a:pt x="735045" y="40976"/>
                  </a:lnTo>
                  <a:lnTo>
                    <a:pt x="679102" y="76172"/>
                  </a:lnTo>
                  <a:lnTo>
                    <a:pt x="625621" y="105657"/>
                  </a:lnTo>
                  <a:lnTo>
                    <a:pt x="574682" y="129503"/>
                  </a:lnTo>
                  <a:lnTo>
                    <a:pt x="526367" y="147780"/>
                  </a:lnTo>
                  <a:lnTo>
                    <a:pt x="480757" y="160560"/>
                  </a:lnTo>
                  <a:lnTo>
                    <a:pt x="437933" y="167913"/>
                  </a:lnTo>
                  <a:lnTo>
                    <a:pt x="397976" y="169910"/>
                  </a:lnTo>
                  <a:lnTo>
                    <a:pt x="360967" y="166621"/>
                  </a:lnTo>
                  <a:lnTo>
                    <a:pt x="296117" y="144474"/>
                  </a:lnTo>
                  <a:lnTo>
                    <a:pt x="244031" y="102037"/>
                  </a:lnTo>
                  <a:lnTo>
                    <a:pt x="205359" y="39878"/>
                  </a:lnTo>
                  <a:lnTo>
                    <a:pt x="0" y="1170774"/>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04278" y="657732"/>
              <a:ext cx="6347460" cy="9366250"/>
            </a:xfrm>
            <a:custGeom>
              <a:avLst/>
              <a:gdLst/>
              <a:ahLst/>
              <a:cxnLst/>
              <a:rect l="l" t="t" r="r" b="b"/>
              <a:pathLst>
                <a:path w="6347459" h="9366250">
                  <a:moveTo>
                    <a:pt x="0" y="0"/>
                  </a:moveTo>
                  <a:lnTo>
                    <a:pt x="0" y="9365830"/>
                  </a:lnTo>
                  <a:lnTo>
                    <a:pt x="5553697" y="9365830"/>
                  </a:lnTo>
                  <a:lnTo>
                    <a:pt x="6347066" y="8195056"/>
                  </a:lnTo>
                  <a:lnTo>
                    <a:pt x="6347066" y="0"/>
                  </a:lnTo>
                  <a:lnTo>
                    <a:pt x="0" y="0"/>
                  </a:lnTo>
                  <a:close/>
                </a:path>
                <a:path w="6347459" h="9366250">
                  <a:moveTo>
                    <a:pt x="5553697" y="9365830"/>
                  </a:moveTo>
                  <a:lnTo>
                    <a:pt x="5759056" y="8234933"/>
                  </a:lnTo>
                  <a:lnTo>
                    <a:pt x="5776675" y="8268443"/>
                  </a:lnTo>
                  <a:lnTo>
                    <a:pt x="5797728" y="8297093"/>
                  </a:lnTo>
                  <a:lnTo>
                    <a:pt x="5849814" y="8339530"/>
                  </a:lnTo>
                  <a:lnTo>
                    <a:pt x="5914664" y="8361677"/>
                  </a:lnTo>
                  <a:lnTo>
                    <a:pt x="5951674" y="8364966"/>
                  </a:lnTo>
                  <a:lnTo>
                    <a:pt x="5991631" y="8362969"/>
                  </a:lnTo>
                  <a:lnTo>
                    <a:pt x="6034455" y="8355616"/>
                  </a:lnTo>
                  <a:lnTo>
                    <a:pt x="6080065" y="8342836"/>
                  </a:lnTo>
                  <a:lnTo>
                    <a:pt x="6128380" y="8324559"/>
                  </a:lnTo>
                  <a:lnTo>
                    <a:pt x="6179318" y="8300713"/>
                  </a:lnTo>
                  <a:lnTo>
                    <a:pt x="6232799" y="8271228"/>
                  </a:lnTo>
                  <a:lnTo>
                    <a:pt x="6288742" y="8236032"/>
                  </a:lnTo>
                  <a:lnTo>
                    <a:pt x="6347066" y="8195056"/>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764791" y="864107"/>
              <a:ext cx="4172711" cy="589788"/>
            </a:xfrm>
            <a:prstGeom prst="rect">
              <a:avLst/>
            </a:prstGeom>
          </p:spPr>
        </p:pic>
        <p:sp>
          <p:nvSpPr>
            <p:cNvPr id="9" name="object 9"/>
            <p:cNvSpPr/>
            <p:nvPr/>
          </p:nvSpPr>
          <p:spPr>
            <a:xfrm>
              <a:off x="1722374" y="821181"/>
              <a:ext cx="4108450" cy="525145"/>
            </a:xfrm>
            <a:custGeom>
              <a:avLst/>
              <a:gdLst/>
              <a:ahLst/>
              <a:cxnLst/>
              <a:rect l="l" t="t" r="r" b="b"/>
              <a:pathLst>
                <a:path w="4108450" h="525144">
                  <a:moveTo>
                    <a:pt x="4020439" y="0"/>
                  </a:moveTo>
                  <a:lnTo>
                    <a:pt x="87502" y="0"/>
                  </a:lnTo>
                  <a:lnTo>
                    <a:pt x="53470" y="6885"/>
                  </a:lnTo>
                  <a:lnTo>
                    <a:pt x="25653" y="25653"/>
                  </a:lnTo>
                  <a:lnTo>
                    <a:pt x="6885" y="53470"/>
                  </a:lnTo>
                  <a:lnTo>
                    <a:pt x="0" y="87502"/>
                  </a:lnTo>
                  <a:lnTo>
                    <a:pt x="0" y="437260"/>
                  </a:lnTo>
                  <a:lnTo>
                    <a:pt x="6885" y="471346"/>
                  </a:lnTo>
                  <a:lnTo>
                    <a:pt x="25654" y="499157"/>
                  </a:lnTo>
                  <a:lnTo>
                    <a:pt x="53470" y="517896"/>
                  </a:lnTo>
                  <a:lnTo>
                    <a:pt x="87502" y="524763"/>
                  </a:lnTo>
                  <a:lnTo>
                    <a:pt x="4020439" y="524763"/>
                  </a:lnTo>
                  <a:lnTo>
                    <a:pt x="4054471" y="517896"/>
                  </a:lnTo>
                  <a:lnTo>
                    <a:pt x="4082288" y="499157"/>
                  </a:lnTo>
                  <a:lnTo>
                    <a:pt x="4101056" y="471346"/>
                  </a:lnTo>
                  <a:lnTo>
                    <a:pt x="4107941" y="437260"/>
                  </a:lnTo>
                  <a:lnTo>
                    <a:pt x="4107941" y="87502"/>
                  </a:lnTo>
                  <a:lnTo>
                    <a:pt x="4101056" y="53470"/>
                  </a:lnTo>
                  <a:lnTo>
                    <a:pt x="4082288" y="25653"/>
                  </a:lnTo>
                  <a:lnTo>
                    <a:pt x="4054471" y="6885"/>
                  </a:lnTo>
                  <a:lnTo>
                    <a:pt x="4020439" y="0"/>
                  </a:lnTo>
                  <a:close/>
                </a:path>
              </a:pathLst>
            </a:custGeom>
            <a:solidFill>
              <a:srgbClr val="FFFF66"/>
            </a:solidFill>
          </p:spPr>
          <p:txBody>
            <a:bodyPr wrap="square" lIns="0" tIns="0" rIns="0" bIns="0" rtlCol="0"/>
            <a:lstStyle/>
            <a:p>
              <a:endParaRPr/>
            </a:p>
          </p:txBody>
        </p:sp>
        <p:sp>
          <p:nvSpPr>
            <p:cNvPr id="10" name="object 10"/>
            <p:cNvSpPr/>
            <p:nvPr/>
          </p:nvSpPr>
          <p:spPr>
            <a:xfrm>
              <a:off x="1722374" y="821181"/>
              <a:ext cx="4108450" cy="525145"/>
            </a:xfrm>
            <a:custGeom>
              <a:avLst/>
              <a:gdLst/>
              <a:ahLst/>
              <a:cxnLst/>
              <a:rect l="l" t="t" r="r" b="b"/>
              <a:pathLst>
                <a:path w="4108450" h="525144">
                  <a:moveTo>
                    <a:pt x="87502" y="0"/>
                  </a:moveTo>
                  <a:lnTo>
                    <a:pt x="53470" y="6885"/>
                  </a:lnTo>
                  <a:lnTo>
                    <a:pt x="25653" y="25653"/>
                  </a:lnTo>
                  <a:lnTo>
                    <a:pt x="6885" y="53470"/>
                  </a:lnTo>
                  <a:lnTo>
                    <a:pt x="0" y="87502"/>
                  </a:lnTo>
                  <a:lnTo>
                    <a:pt x="0" y="437260"/>
                  </a:lnTo>
                  <a:lnTo>
                    <a:pt x="6885" y="471346"/>
                  </a:lnTo>
                  <a:lnTo>
                    <a:pt x="25654" y="499157"/>
                  </a:lnTo>
                  <a:lnTo>
                    <a:pt x="53470" y="517896"/>
                  </a:lnTo>
                  <a:lnTo>
                    <a:pt x="87502" y="524763"/>
                  </a:lnTo>
                  <a:lnTo>
                    <a:pt x="4020439" y="524763"/>
                  </a:lnTo>
                  <a:lnTo>
                    <a:pt x="4054471" y="517896"/>
                  </a:lnTo>
                  <a:lnTo>
                    <a:pt x="4082288" y="499157"/>
                  </a:lnTo>
                  <a:lnTo>
                    <a:pt x="4101056" y="471346"/>
                  </a:lnTo>
                  <a:lnTo>
                    <a:pt x="4107941" y="437260"/>
                  </a:lnTo>
                  <a:lnTo>
                    <a:pt x="4107941" y="87502"/>
                  </a:lnTo>
                  <a:lnTo>
                    <a:pt x="4101056" y="53470"/>
                  </a:lnTo>
                  <a:lnTo>
                    <a:pt x="4082288" y="25653"/>
                  </a:lnTo>
                  <a:lnTo>
                    <a:pt x="4054471" y="6885"/>
                  </a:lnTo>
                  <a:lnTo>
                    <a:pt x="4020439" y="0"/>
                  </a:lnTo>
                  <a:lnTo>
                    <a:pt x="87502"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496183" y="893775"/>
            <a:ext cx="561340" cy="240029"/>
          </a:xfrm>
          <a:prstGeom prst="rect">
            <a:avLst/>
          </a:prstGeom>
        </p:spPr>
        <p:txBody>
          <a:bodyPr vert="horz" wrap="square" lIns="0" tIns="13335" rIns="0" bIns="0" rtlCol="0">
            <a:spAutoFit/>
          </a:bodyPr>
          <a:lstStyle/>
          <a:p>
            <a:pPr marL="12700">
              <a:lnSpc>
                <a:spcPct val="100000"/>
              </a:lnSpc>
              <a:spcBef>
                <a:spcPts val="105"/>
              </a:spcBef>
            </a:pPr>
            <a:r>
              <a:rPr sz="1400" b="1" spc="-5" dirty="0">
                <a:solidFill>
                  <a:srgbClr val="1E1B5D"/>
                </a:solidFill>
                <a:latin typeface="Calibri"/>
                <a:cs typeface="Calibri"/>
              </a:rPr>
              <a:t>M</a:t>
            </a:r>
            <a:r>
              <a:rPr sz="1400" b="1" spc="-110" dirty="0">
                <a:solidFill>
                  <a:srgbClr val="1E1B5D"/>
                </a:solidFill>
                <a:latin typeface="Calibri"/>
                <a:cs typeface="Calibri"/>
              </a:rPr>
              <a:t>A</a:t>
            </a:r>
            <a:r>
              <a:rPr sz="1400" b="1" spc="-5" dirty="0">
                <a:solidFill>
                  <a:srgbClr val="1E1B5D"/>
                </a:solidFill>
                <a:latin typeface="Calibri"/>
                <a:cs typeface="Calibri"/>
              </a:rPr>
              <a:t>THS</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117229309"/>
              </p:ext>
            </p:extLst>
          </p:nvPr>
        </p:nvGraphicFramePr>
        <p:xfrm>
          <a:off x="815987" y="1552193"/>
          <a:ext cx="5948044" cy="8256270"/>
        </p:xfrm>
        <a:graphic>
          <a:graphicData uri="http://schemas.openxmlformats.org/drawingml/2006/table">
            <a:tbl>
              <a:tblPr firstRow="1" bandRow="1">
                <a:tableStyleId>{2D5ABB26-0587-4C30-8999-92F81FD0307C}</a:tableStyleId>
              </a:tblPr>
              <a:tblGrid>
                <a:gridCol w="1130935">
                  <a:extLst>
                    <a:ext uri="{9D8B030D-6E8A-4147-A177-3AD203B41FA5}">
                      <a16:colId xmlns:a16="http://schemas.microsoft.com/office/drawing/2014/main" val="20000"/>
                    </a:ext>
                  </a:extLst>
                </a:gridCol>
                <a:gridCol w="2272029">
                  <a:extLst>
                    <a:ext uri="{9D8B030D-6E8A-4147-A177-3AD203B41FA5}">
                      <a16:colId xmlns:a16="http://schemas.microsoft.com/office/drawing/2014/main" val="20001"/>
                    </a:ext>
                  </a:extLst>
                </a:gridCol>
                <a:gridCol w="2545080">
                  <a:extLst>
                    <a:ext uri="{9D8B030D-6E8A-4147-A177-3AD203B41FA5}">
                      <a16:colId xmlns:a16="http://schemas.microsoft.com/office/drawing/2014/main" val="20002"/>
                    </a:ext>
                  </a:extLst>
                </a:gridCol>
              </a:tblGrid>
              <a:tr h="327025">
                <a:tc>
                  <a:txBody>
                    <a:bodyPr/>
                    <a:lstStyle/>
                    <a:p>
                      <a:pPr algn="ctr">
                        <a:lnSpc>
                          <a:spcPct val="100000"/>
                        </a:lnSpc>
                        <a:spcBef>
                          <a:spcPts val="375"/>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375"/>
                        </a:spcBef>
                      </a:pPr>
                      <a:r>
                        <a:rPr sz="1400" spc="-5" dirty="0">
                          <a:latin typeface="Calibri"/>
                          <a:cs typeface="Calibri"/>
                        </a:rPr>
                        <a:t>AQA </a:t>
                      </a:r>
                      <a:r>
                        <a:rPr sz="1400" spc="-15" dirty="0">
                          <a:latin typeface="Calibri"/>
                          <a:cs typeface="Calibri"/>
                        </a:rPr>
                        <a:t>for</a:t>
                      </a:r>
                      <a:r>
                        <a:rPr sz="1400" spc="-5" dirty="0">
                          <a:latin typeface="Calibri"/>
                          <a:cs typeface="Calibri"/>
                        </a:rPr>
                        <a:t> </a:t>
                      </a:r>
                      <a:r>
                        <a:rPr sz="1400" b="1" i="1" dirty="0">
                          <a:latin typeface="Calibri"/>
                          <a:cs typeface="Calibri"/>
                        </a:rPr>
                        <a:t>GCSE</a:t>
                      </a:r>
                      <a:r>
                        <a:rPr sz="1400" dirty="0">
                          <a:latin typeface="Calibri"/>
                          <a:cs typeface="Calibri"/>
                        </a:rPr>
                        <a:t>,</a:t>
                      </a:r>
                      <a:r>
                        <a:rPr sz="1400" spc="-15" dirty="0">
                          <a:latin typeface="Calibri"/>
                          <a:cs typeface="Calibri"/>
                        </a:rPr>
                        <a:t> </a:t>
                      </a:r>
                      <a:r>
                        <a:rPr sz="1400" spc="-20" dirty="0">
                          <a:latin typeface="Calibri"/>
                          <a:cs typeface="Calibri"/>
                        </a:rPr>
                        <a:t>WJEC</a:t>
                      </a:r>
                      <a:r>
                        <a:rPr sz="1400" spc="-15" dirty="0">
                          <a:latin typeface="Calibri"/>
                          <a:cs typeface="Calibri"/>
                        </a:rPr>
                        <a:t> for</a:t>
                      </a:r>
                      <a:r>
                        <a:rPr sz="1400" dirty="0">
                          <a:latin typeface="Calibri"/>
                          <a:cs typeface="Calibri"/>
                        </a:rPr>
                        <a:t> </a:t>
                      </a:r>
                      <a:r>
                        <a:rPr sz="1400" b="1" i="1" spc="-10" dirty="0">
                          <a:latin typeface="Calibri"/>
                          <a:cs typeface="Calibri"/>
                        </a:rPr>
                        <a:t>Entry</a:t>
                      </a:r>
                      <a:r>
                        <a:rPr sz="1400" b="1" i="1" spc="-35" dirty="0">
                          <a:latin typeface="Calibri"/>
                          <a:cs typeface="Calibri"/>
                        </a:rPr>
                        <a:t> </a:t>
                      </a:r>
                      <a:r>
                        <a:rPr sz="1400" b="1" i="1" spc="-45" dirty="0">
                          <a:latin typeface="Calibri"/>
                          <a:cs typeface="Calibri"/>
                        </a:rPr>
                        <a:t>Pathways</a:t>
                      </a:r>
                      <a:r>
                        <a:rPr sz="1400" spc="-45" dirty="0">
                          <a:latin typeface="Calibri"/>
                          <a:cs typeface="Calibri"/>
                        </a:rPr>
                        <a:t>.</a:t>
                      </a:r>
                      <a:endParaRPr sz="1400">
                        <a:latin typeface="Calibri"/>
                        <a:cs typeface="Calibri"/>
                      </a:endParaRPr>
                    </a:p>
                  </a:txBody>
                  <a:tcPr marL="0" marR="0" marT="4762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159766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5"/>
                        </a:spcBef>
                      </a:pPr>
                      <a:endParaRPr sz="1850">
                        <a:latin typeface="Times New Roman"/>
                        <a:cs typeface="Times New Roman"/>
                      </a:endParaRPr>
                    </a:p>
                    <a:p>
                      <a:pPr algn="ctr">
                        <a:lnSpc>
                          <a:spcPct val="100000"/>
                        </a:lnSpc>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216535" algn="just">
                        <a:lnSpc>
                          <a:spcPct val="101800"/>
                        </a:lnSpc>
                        <a:spcBef>
                          <a:spcPts val="1080"/>
                        </a:spcBef>
                      </a:pPr>
                      <a:r>
                        <a:rPr sz="1400" spc="-10" dirty="0">
                          <a:latin typeface="Calibri"/>
                          <a:cs typeface="Calibri"/>
                        </a:rPr>
                        <a:t>Mathematics </a:t>
                      </a:r>
                      <a:r>
                        <a:rPr sz="1400" dirty="0">
                          <a:latin typeface="Calibri"/>
                          <a:cs typeface="Calibri"/>
                        </a:rPr>
                        <a:t>is a </a:t>
                      </a:r>
                      <a:r>
                        <a:rPr sz="1400" spc="-5" dirty="0">
                          <a:latin typeface="Calibri"/>
                          <a:cs typeface="Calibri"/>
                        </a:rPr>
                        <a:t>compulsory </a:t>
                      </a:r>
                      <a:r>
                        <a:rPr sz="1400" spc="-10" dirty="0">
                          <a:latin typeface="Calibri"/>
                          <a:cs typeface="Calibri"/>
                        </a:rPr>
                        <a:t>core </a:t>
                      </a:r>
                      <a:r>
                        <a:rPr sz="1400" spc="-5" dirty="0">
                          <a:latin typeface="Calibri"/>
                          <a:cs typeface="Calibri"/>
                        </a:rPr>
                        <a:t>subject </a:t>
                      </a:r>
                      <a:r>
                        <a:rPr sz="1400" spc="-10" dirty="0">
                          <a:latin typeface="Calibri"/>
                          <a:cs typeface="Calibri"/>
                        </a:rPr>
                        <a:t>for </a:t>
                      </a:r>
                      <a:r>
                        <a:rPr sz="1400" dirty="0">
                          <a:latin typeface="Calibri"/>
                          <a:cs typeface="Calibri"/>
                        </a:rPr>
                        <a:t>all </a:t>
                      </a:r>
                      <a:r>
                        <a:rPr sz="1400" spc="-5" dirty="0">
                          <a:latin typeface="Calibri"/>
                          <a:cs typeface="Calibri"/>
                        </a:rPr>
                        <a:t>students.</a:t>
                      </a:r>
                      <a:r>
                        <a:rPr sz="1400" dirty="0">
                          <a:latin typeface="Calibri"/>
                          <a:cs typeface="Calibri"/>
                        </a:rPr>
                        <a:t> </a:t>
                      </a:r>
                      <a:r>
                        <a:rPr sz="1400" spc="-5" dirty="0">
                          <a:latin typeface="Calibri"/>
                          <a:cs typeface="Calibri"/>
                        </a:rPr>
                        <a:t>It </a:t>
                      </a:r>
                      <a:r>
                        <a:rPr sz="1400" dirty="0">
                          <a:latin typeface="Calibri"/>
                          <a:cs typeface="Calibri"/>
                        </a:rPr>
                        <a:t>is </a:t>
                      </a:r>
                      <a:r>
                        <a:rPr sz="1400" spc="-305" dirty="0">
                          <a:latin typeface="Calibri"/>
                          <a:cs typeface="Calibri"/>
                        </a:rPr>
                        <a:t> </a:t>
                      </a:r>
                      <a:r>
                        <a:rPr sz="1400" spc="-10" dirty="0">
                          <a:latin typeface="Calibri"/>
                          <a:cs typeface="Calibri"/>
                        </a:rPr>
                        <a:t>diverse, </a:t>
                      </a:r>
                      <a:r>
                        <a:rPr sz="1400" spc="-5" dirty="0">
                          <a:latin typeface="Calibri"/>
                          <a:cs typeface="Calibri"/>
                        </a:rPr>
                        <a:t>engaging and essential </a:t>
                      </a:r>
                      <a:r>
                        <a:rPr sz="1400" dirty="0">
                          <a:latin typeface="Calibri"/>
                          <a:cs typeface="Calibri"/>
                        </a:rPr>
                        <a:t>in </a:t>
                      </a:r>
                      <a:r>
                        <a:rPr sz="1400" spc="-5" dirty="0">
                          <a:latin typeface="Calibri"/>
                          <a:cs typeface="Calibri"/>
                        </a:rPr>
                        <a:t>equipping our students </a:t>
                      </a:r>
                      <a:r>
                        <a:rPr sz="1400" dirty="0">
                          <a:latin typeface="Calibri"/>
                          <a:cs typeface="Calibri"/>
                        </a:rPr>
                        <a:t>with </a:t>
                      </a:r>
                      <a:r>
                        <a:rPr sz="1400" spc="5" dirty="0">
                          <a:latin typeface="Calibri"/>
                          <a:cs typeface="Calibri"/>
                        </a:rPr>
                        <a:t> </a:t>
                      </a:r>
                      <a:r>
                        <a:rPr sz="1400" spc="-5" dirty="0">
                          <a:latin typeface="Calibri"/>
                          <a:cs typeface="Calibri"/>
                        </a:rPr>
                        <a:t>the</a:t>
                      </a:r>
                      <a:r>
                        <a:rPr sz="1400" spc="-15" dirty="0">
                          <a:latin typeface="Calibri"/>
                          <a:cs typeface="Calibri"/>
                        </a:rPr>
                        <a:t> </a:t>
                      </a:r>
                      <a:r>
                        <a:rPr sz="1400" spc="-5" dirty="0">
                          <a:latin typeface="Calibri"/>
                          <a:cs typeface="Calibri"/>
                        </a:rPr>
                        <a:t>right</a:t>
                      </a:r>
                      <a:r>
                        <a:rPr sz="1400" spc="-10" dirty="0">
                          <a:latin typeface="Calibri"/>
                          <a:cs typeface="Calibri"/>
                        </a:rPr>
                        <a:t> </a:t>
                      </a:r>
                      <a:r>
                        <a:rPr sz="1400" spc="-5" dirty="0">
                          <a:latin typeface="Calibri"/>
                          <a:cs typeface="Calibri"/>
                        </a:rPr>
                        <a:t>skills</a:t>
                      </a:r>
                      <a:r>
                        <a:rPr sz="1400" dirty="0">
                          <a:latin typeface="Calibri"/>
                          <a:cs typeface="Calibri"/>
                        </a:rPr>
                        <a:t> </a:t>
                      </a:r>
                      <a:r>
                        <a:rPr sz="1400" spc="-10" dirty="0">
                          <a:latin typeface="Calibri"/>
                          <a:cs typeface="Calibri"/>
                        </a:rPr>
                        <a:t>for</a:t>
                      </a:r>
                      <a:r>
                        <a:rPr sz="1400" dirty="0">
                          <a:latin typeface="Calibri"/>
                          <a:cs typeface="Calibri"/>
                        </a:rPr>
                        <a:t> </a:t>
                      </a:r>
                      <a:r>
                        <a:rPr sz="1400" spc="-5" dirty="0">
                          <a:latin typeface="Calibri"/>
                          <a:cs typeface="Calibri"/>
                        </a:rPr>
                        <a:t>their </a:t>
                      </a:r>
                      <a:r>
                        <a:rPr sz="1400" spc="-10" dirty="0">
                          <a:latin typeface="Calibri"/>
                          <a:cs typeface="Calibri"/>
                        </a:rPr>
                        <a:t>future.</a:t>
                      </a:r>
                      <a:endParaRPr sz="1400">
                        <a:latin typeface="Calibri"/>
                        <a:cs typeface="Calibri"/>
                      </a:endParaRPr>
                    </a:p>
                    <a:p>
                      <a:pPr marL="73025" marR="88265">
                        <a:lnSpc>
                          <a:spcPct val="101400"/>
                        </a:lnSpc>
                        <a:spcBef>
                          <a:spcPts val="10"/>
                        </a:spcBef>
                      </a:pPr>
                      <a:r>
                        <a:rPr sz="1400" spc="-20" dirty="0">
                          <a:latin typeface="Calibri"/>
                          <a:cs typeface="Calibri"/>
                        </a:rPr>
                        <a:t>At</a:t>
                      </a:r>
                      <a:r>
                        <a:rPr sz="1400" spc="-5" dirty="0">
                          <a:latin typeface="Calibri"/>
                          <a:cs typeface="Calibri"/>
                        </a:rPr>
                        <a:t> Ashley</a:t>
                      </a:r>
                      <a:r>
                        <a:rPr sz="1400" dirty="0">
                          <a:latin typeface="Calibri"/>
                          <a:cs typeface="Calibri"/>
                        </a:rPr>
                        <a:t> </a:t>
                      </a:r>
                      <a:r>
                        <a:rPr sz="1400" spc="-5" dirty="0">
                          <a:latin typeface="Calibri"/>
                          <a:cs typeface="Calibri"/>
                        </a:rPr>
                        <a:t>High</a:t>
                      </a:r>
                      <a:r>
                        <a:rPr sz="1400" dirty="0">
                          <a:latin typeface="Calibri"/>
                          <a:cs typeface="Calibri"/>
                        </a:rPr>
                        <a:t> </a:t>
                      </a:r>
                      <a:r>
                        <a:rPr sz="1400" spc="-5" dirty="0">
                          <a:latin typeface="Calibri"/>
                          <a:cs typeface="Calibri"/>
                        </a:rPr>
                        <a:t>School we</a:t>
                      </a:r>
                      <a:r>
                        <a:rPr sz="1400" dirty="0">
                          <a:latin typeface="Calibri"/>
                          <a:cs typeface="Calibri"/>
                        </a:rPr>
                        <a:t> </a:t>
                      </a:r>
                      <a:r>
                        <a:rPr sz="1400" spc="-20" dirty="0">
                          <a:latin typeface="Calibri"/>
                          <a:cs typeface="Calibri"/>
                        </a:rPr>
                        <a:t>offer</a:t>
                      </a:r>
                      <a:r>
                        <a:rPr sz="1400" dirty="0">
                          <a:latin typeface="Calibri"/>
                          <a:cs typeface="Calibri"/>
                        </a:rPr>
                        <a:t> </a:t>
                      </a:r>
                      <a:r>
                        <a:rPr sz="1400" spc="-5" dirty="0">
                          <a:latin typeface="Calibri"/>
                          <a:cs typeface="Calibri"/>
                        </a:rPr>
                        <a:t>two</a:t>
                      </a:r>
                      <a:r>
                        <a:rPr sz="1400" dirty="0">
                          <a:latin typeface="Calibri"/>
                          <a:cs typeface="Calibri"/>
                        </a:rPr>
                        <a:t> </a:t>
                      </a:r>
                      <a:r>
                        <a:rPr sz="1400" spc="-10" dirty="0">
                          <a:latin typeface="Calibri"/>
                          <a:cs typeface="Calibri"/>
                        </a:rPr>
                        <a:t>levels</a:t>
                      </a:r>
                      <a:r>
                        <a:rPr sz="1400" spc="10" dirty="0">
                          <a:latin typeface="Calibri"/>
                          <a:cs typeface="Calibri"/>
                        </a:rPr>
                        <a:t> </a:t>
                      </a:r>
                      <a:r>
                        <a:rPr sz="1400" spc="-5" dirty="0">
                          <a:latin typeface="Calibri"/>
                          <a:cs typeface="Calibri"/>
                        </a:rPr>
                        <a:t>of</a:t>
                      </a:r>
                      <a:r>
                        <a:rPr sz="1400" dirty="0">
                          <a:latin typeface="Calibri"/>
                          <a:cs typeface="Calibri"/>
                        </a:rPr>
                        <a:t> </a:t>
                      </a:r>
                      <a:r>
                        <a:rPr sz="1400" spc="-10" dirty="0">
                          <a:latin typeface="Calibri"/>
                          <a:cs typeface="Calibri"/>
                        </a:rPr>
                        <a:t>qualification,</a:t>
                      </a:r>
                      <a:r>
                        <a:rPr sz="1400" spc="-5" dirty="0">
                          <a:latin typeface="Calibri"/>
                          <a:cs typeface="Calibri"/>
                        </a:rPr>
                        <a:t> </a:t>
                      </a:r>
                      <a:r>
                        <a:rPr sz="1400" dirty="0">
                          <a:latin typeface="Calibri"/>
                          <a:cs typeface="Calibri"/>
                        </a:rPr>
                        <a:t>GCSE </a:t>
                      </a:r>
                      <a:r>
                        <a:rPr sz="1400" spc="5" dirty="0">
                          <a:latin typeface="Calibri"/>
                          <a:cs typeface="Calibri"/>
                        </a:rPr>
                        <a:t> </a:t>
                      </a:r>
                      <a:r>
                        <a:rPr sz="1400" spc="-5" dirty="0">
                          <a:latin typeface="Calibri"/>
                          <a:cs typeface="Calibri"/>
                        </a:rPr>
                        <a:t>and</a:t>
                      </a:r>
                      <a:r>
                        <a:rPr sz="1400" spc="-15" dirty="0">
                          <a:latin typeface="Calibri"/>
                          <a:cs typeface="Calibri"/>
                        </a:rPr>
                        <a:t> </a:t>
                      </a:r>
                      <a:r>
                        <a:rPr sz="1400" spc="-5" dirty="0">
                          <a:latin typeface="Calibri"/>
                          <a:cs typeface="Calibri"/>
                        </a:rPr>
                        <a:t>Entry</a:t>
                      </a:r>
                      <a:r>
                        <a:rPr sz="1400" dirty="0">
                          <a:latin typeface="Calibri"/>
                          <a:cs typeface="Calibri"/>
                        </a:rPr>
                        <a:t> </a:t>
                      </a:r>
                      <a:r>
                        <a:rPr sz="1400" spc="-15" dirty="0">
                          <a:latin typeface="Calibri"/>
                          <a:cs typeface="Calibri"/>
                        </a:rPr>
                        <a:t>Pathways.</a:t>
                      </a:r>
                      <a:r>
                        <a:rPr sz="1400" spc="15" dirty="0">
                          <a:latin typeface="Calibri"/>
                          <a:cs typeface="Calibri"/>
                        </a:rPr>
                        <a:t> </a:t>
                      </a:r>
                      <a:r>
                        <a:rPr sz="1400" spc="-10" dirty="0">
                          <a:latin typeface="Calibri"/>
                          <a:cs typeface="Calibri"/>
                        </a:rPr>
                        <a:t>Every</a:t>
                      </a:r>
                      <a:r>
                        <a:rPr sz="1400" spc="-5" dirty="0">
                          <a:latin typeface="Calibri"/>
                          <a:cs typeface="Calibri"/>
                        </a:rPr>
                        <a:t> </a:t>
                      </a:r>
                      <a:r>
                        <a:rPr sz="1400" spc="-10" dirty="0">
                          <a:latin typeface="Calibri"/>
                          <a:cs typeface="Calibri"/>
                        </a:rPr>
                        <a:t>student</a:t>
                      </a:r>
                      <a:r>
                        <a:rPr sz="1400" spc="-5" dirty="0">
                          <a:latin typeface="Calibri"/>
                          <a:cs typeface="Calibri"/>
                        </a:rPr>
                        <a:t> </a:t>
                      </a:r>
                      <a:r>
                        <a:rPr sz="1400" dirty="0">
                          <a:latin typeface="Calibri"/>
                          <a:cs typeface="Calibri"/>
                        </a:rPr>
                        <a:t>in</a:t>
                      </a:r>
                      <a:r>
                        <a:rPr sz="1400" spc="-10" dirty="0">
                          <a:latin typeface="Calibri"/>
                          <a:cs typeface="Calibri"/>
                        </a:rPr>
                        <a:t> years</a:t>
                      </a:r>
                      <a:r>
                        <a:rPr sz="1400" spc="5" dirty="0">
                          <a:latin typeface="Calibri"/>
                          <a:cs typeface="Calibri"/>
                        </a:rPr>
                        <a:t> </a:t>
                      </a:r>
                      <a:r>
                        <a:rPr sz="1400" spc="-5" dirty="0">
                          <a:latin typeface="Calibri"/>
                          <a:cs typeface="Calibri"/>
                        </a:rPr>
                        <a:t>10</a:t>
                      </a:r>
                      <a:r>
                        <a:rPr sz="1400" spc="-10" dirty="0">
                          <a:latin typeface="Calibri"/>
                          <a:cs typeface="Calibri"/>
                        </a:rPr>
                        <a:t> </a:t>
                      </a:r>
                      <a:r>
                        <a:rPr sz="1400" spc="-5" dirty="0">
                          <a:latin typeface="Calibri"/>
                          <a:cs typeface="Calibri"/>
                        </a:rPr>
                        <a:t>and</a:t>
                      </a:r>
                      <a:r>
                        <a:rPr sz="1400" spc="5" dirty="0">
                          <a:latin typeface="Calibri"/>
                          <a:cs typeface="Calibri"/>
                        </a:rPr>
                        <a:t> </a:t>
                      </a:r>
                      <a:r>
                        <a:rPr sz="1400" dirty="0">
                          <a:latin typeface="Calibri"/>
                          <a:cs typeface="Calibri"/>
                        </a:rPr>
                        <a:t>11</a:t>
                      </a:r>
                      <a:r>
                        <a:rPr sz="1400" spc="-10" dirty="0">
                          <a:latin typeface="Calibri"/>
                          <a:cs typeface="Calibri"/>
                        </a:rPr>
                        <a:t> </a:t>
                      </a:r>
                      <a:r>
                        <a:rPr sz="1400" dirty="0">
                          <a:latin typeface="Calibri"/>
                          <a:cs typeface="Calibri"/>
                        </a:rPr>
                        <a:t>will </a:t>
                      </a:r>
                      <a:r>
                        <a:rPr sz="1400" spc="-10" dirty="0">
                          <a:latin typeface="Calibri"/>
                          <a:cs typeface="Calibri"/>
                        </a:rPr>
                        <a:t>follow </a:t>
                      </a:r>
                      <a:r>
                        <a:rPr sz="1400" spc="-305" dirty="0">
                          <a:latin typeface="Calibri"/>
                          <a:cs typeface="Calibri"/>
                        </a:rPr>
                        <a:t> </a:t>
                      </a:r>
                      <a:r>
                        <a:rPr sz="1400" spc="-5" dirty="0">
                          <a:latin typeface="Calibri"/>
                          <a:cs typeface="Calibri"/>
                        </a:rPr>
                        <a:t>one</a:t>
                      </a:r>
                      <a:r>
                        <a:rPr sz="1400" spc="-10" dirty="0">
                          <a:latin typeface="Calibri"/>
                          <a:cs typeface="Calibri"/>
                        </a:rPr>
                        <a:t> </a:t>
                      </a:r>
                      <a:r>
                        <a:rPr sz="1400" spc="-5" dirty="0">
                          <a:latin typeface="Calibri"/>
                          <a:cs typeface="Calibri"/>
                        </a:rPr>
                        <a:t>of</a:t>
                      </a:r>
                      <a:r>
                        <a:rPr sz="1400" dirty="0">
                          <a:latin typeface="Calibri"/>
                          <a:cs typeface="Calibri"/>
                        </a:rPr>
                        <a:t> </a:t>
                      </a:r>
                      <a:r>
                        <a:rPr sz="1400" spc="-5" dirty="0">
                          <a:latin typeface="Calibri"/>
                          <a:cs typeface="Calibri"/>
                        </a:rPr>
                        <a:t>these </a:t>
                      </a:r>
                      <a:r>
                        <a:rPr sz="1400" spc="-10" dirty="0">
                          <a:latin typeface="Calibri"/>
                          <a:cs typeface="Calibri"/>
                        </a:rPr>
                        <a:t>courses, </a:t>
                      </a:r>
                      <a:r>
                        <a:rPr sz="1400" spc="-5" dirty="0">
                          <a:latin typeface="Calibri"/>
                          <a:cs typeface="Calibri"/>
                        </a:rPr>
                        <a:t>depending on</a:t>
                      </a:r>
                      <a:r>
                        <a:rPr sz="1400" spc="-10" dirty="0">
                          <a:latin typeface="Calibri"/>
                          <a:cs typeface="Calibri"/>
                        </a:rPr>
                        <a:t> </a:t>
                      </a:r>
                      <a:r>
                        <a:rPr sz="1400" dirty="0">
                          <a:latin typeface="Calibri"/>
                          <a:cs typeface="Calibri"/>
                        </a:rPr>
                        <a:t>their</a:t>
                      </a:r>
                      <a:r>
                        <a:rPr sz="1400" spc="-5" dirty="0">
                          <a:latin typeface="Calibri"/>
                          <a:cs typeface="Calibri"/>
                        </a:rPr>
                        <a:t> level</a:t>
                      </a:r>
                      <a:r>
                        <a:rPr sz="1400" dirty="0">
                          <a:latin typeface="Calibri"/>
                          <a:cs typeface="Calibri"/>
                        </a:rPr>
                        <a:t> </a:t>
                      </a:r>
                      <a:r>
                        <a:rPr sz="1400" spc="-5" dirty="0">
                          <a:latin typeface="Calibri"/>
                          <a:cs typeface="Calibri"/>
                        </a:rPr>
                        <a:t>of</a:t>
                      </a:r>
                      <a:r>
                        <a:rPr sz="1400" dirty="0">
                          <a:latin typeface="Calibri"/>
                          <a:cs typeface="Calibri"/>
                        </a:rPr>
                        <a:t> </a:t>
                      </a:r>
                      <a:r>
                        <a:rPr sz="1400" spc="-15" dirty="0">
                          <a:latin typeface="Calibri"/>
                          <a:cs typeface="Calibri"/>
                        </a:rPr>
                        <a:t>ability.</a:t>
                      </a:r>
                      <a:endParaRPr sz="1400">
                        <a:latin typeface="Calibri"/>
                        <a:cs typeface="Calibri"/>
                      </a:endParaRPr>
                    </a:p>
                  </a:txBody>
                  <a:tcPr marL="0" marR="0" marT="13716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3051175">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5"/>
                        </a:spcBef>
                      </a:pPr>
                      <a:endParaRPr sz="1800">
                        <a:latin typeface="Times New Roman"/>
                        <a:cs typeface="Times New Roman"/>
                      </a:endParaRPr>
                    </a:p>
                    <a:p>
                      <a:pPr marL="125095" marR="121285" algn="ctr">
                        <a:lnSpc>
                          <a:spcPct val="101899"/>
                        </a:lnSpc>
                      </a:pPr>
                      <a:r>
                        <a:rPr sz="1400" spc="-5" dirty="0">
                          <a:latin typeface="Calibri"/>
                          <a:cs typeface="Calibri"/>
                        </a:rPr>
                        <a:t>Summary</a:t>
                      </a:r>
                      <a:r>
                        <a:rPr sz="1400" spc="-65" dirty="0">
                          <a:latin typeface="Calibri"/>
                          <a:cs typeface="Calibri"/>
                        </a:rPr>
                        <a:t> </a:t>
                      </a:r>
                      <a:r>
                        <a:rPr sz="1400" spc="-5" dirty="0">
                          <a:latin typeface="Calibri"/>
                          <a:cs typeface="Calibri"/>
                        </a:rPr>
                        <a:t>of </a:t>
                      </a:r>
                      <a:r>
                        <a:rPr sz="1400" spc="-300" dirty="0">
                          <a:latin typeface="Calibri"/>
                          <a:cs typeface="Calibri"/>
                        </a:rPr>
                        <a:t> </a:t>
                      </a:r>
                      <a:r>
                        <a:rPr sz="1400" spc="-5" dirty="0">
                          <a:latin typeface="Calibri"/>
                          <a:cs typeface="Calibri"/>
                        </a:rPr>
                        <a:t>the topics </a:t>
                      </a:r>
                      <a:r>
                        <a:rPr sz="1400" dirty="0">
                          <a:latin typeface="Calibri"/>
                          <a:cs typeface="Calibri"/>
                        </a:rPr>
                        <a:t> </a:t>
                      </a:r>
                      <a:r>
                        <a:rPr sz="1400" spc="-5" dirty="0">
                          <a:latin typeface="Calibri"/>
                          <a:cs typeface="Calibri"/>
                        </a:rPr>
                        <a:t>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marR="262890">
                        <a:lnSpc>
                          <a:spcPct val="101400"/>
                        </a:lnSpc>
                        <a:spcBef>
                          <a:spcPts val="845"/>
                        </a:spcBef>
                      </a:pPr>
                      <a:r>
                        <a:rPr sz="1400" spc="-5" dirty="0">
                          <a:latin typeface="Calibri"/>
                          <a:cs typeface="Calibri"/>
                        </a:rPr>
                        <a:t>The</a:t>
                      </a:r>
                      <a:r>
                        <a:rPr sz="1400" spc="-25" dirty="0">
                          <a:latin typeface="Calibri"/>
                          <a:cs typeface="Calibri"/>
                        </a:rPr>
                        <a:t> </a:t>
                      </a:r>
                      <a:r>
                        <a:rPr sz="1400" b="1" i="1" dirty="0">
                          <a:latin typeface="Calibri"/>
                          <a:cs typeface="Calibri"/>
                        </a:rPr>
                        <a:t>GCSE</a:t>
                      </a:r>
                      <a:r>
                        <a:rPr sz="1400" b="1" i="1" spc="-20" dirty="0">
                          <a:latin typeface="Calibri"/>
                          <a:cs typeface="Calibri"/>
                        </a:rPr>
                        <a:t> </a:t>
                      </a:r>
                      <a:r>
                        <a:rPr sz="1400" spc="-10" dirty="0">
                          <a:latin typeface="Calibri"/>
                          <a:cs typeface="Calibri"/>
                        </a:rPr>
                        <a:t>course</a:t>
                      </a:r>
                      <a:r>
                        <a:rPr sz="1400" spc="-20" dirty="0">
                          <a:latin typeface="Calibri"/>
                          <a:cs typeface="Calibri"/>
                        </a:rPr>
                        <a:t> </a:t>
                      </a:r>
                      <a:r>
                        <a:rPr sz="1400" dirty="0">
                          <a:latin typeface="Calibri"/>
                          <a:cs typeface="Calibri"/>
                        </a:rPr>
                        <a:t>will</a:t>
                      </a:r>
                      <a:r>
                        <a:rPr sz="1400" spc="-30" dirty="0">
                          <a:latin typeface="Calibri"/>
                          <a:cs typeface="Calibri"/>
                        </a:rPr>
                        <a:t> </a:t>
                      </a:r>
                      <a:r>
                        <a:rPr sz="1400" spc="-10" dirty="0">
                          <a:latin typeface="Calibri"/>
                          <a:cs typeface="Calibri"/>
                        </a:rPr>
                        <a:t>cover </a:t>
                      </a:r>
                      <a:r>
                        <a:rPr sz="1400" spc="-300" dirty="0">
                          <a:latin typeface="Calibri"/>
                          <a:cs typeface="Calibri"/>
                        </a:rPr>
                        <a:t> </a:t>
                      </a:r>
                      <a:r>
                        <a:rPr sz="1400" spc="-5" dirty="0">
                          <a:latin typeface="Calibri"/>
                          <a:cs typeface="Calibri"/>
                        </a:rPr>
                        <a:t>these</a:t>
                      </a:r>
                      <a:r>
                        <a:rPr sz="1400" spc="-15" dirty="0">
                          <a:latin typeface="Calibri"/>
                          <a:cs typeface="Calibri"/>
                        </a:rPr>
                        <a:t> </a:t>
                      </a:r>
                      <a:r>
                        <a:rPr sz="1400" spc="-5" dirty="0">
                          <a:latin typeface="Calibri"/>
                          <a:cs typeface="Calibri"/>
                        </a:rPr>
                        <a:t>areas:</a:t>
                      </a:r>
                      <a:endParaRPr sz="1400">
                        <a:latin typeface="Calibri"/>
                        <a:cs typeface="Calibri"/>
                      </a:endParaRPr>
                    </a:p>
                    <a:p>
                      <a:pPr marL="301625" marR="1368425">
                        <a:lnSpc>
                          <a:spcPts val="1720"/>
                        </a:lnSpc>
                        <a:spcBef>
                          <a:spcPts val="45"/>
                        </a:spcBef>
                      </a:pPr>
                      <a:r>
                        <a:rPr sz="1400" dirty="0">
                          <a:latin typeface="Calibri"/>
                          <a:cs typeface="Calibri"/>
                        </a:rPr>
                        <a:t>N</a:t>
                      </a:r>
                      <a:r>
                        <a:rPr sz="1400" spc="-10" dirty="0">
                          <a:latin typeface="Calibri"/>
                          <a:cs typeface="Calibri"/>
                        </a:rPr>
                        <a:t>umb</a:t>
                      </a:r>
                      <a:r>
                        <a:rPr sz="1400" dirty="0">
                          <a:latin typeface="Calibri"/>
                          <a:cs typeface="Calibri"/>
                        </a:rPr>
                        <a:t>er  </a:t>
                      </a:r>
                      <a:r>
                        <a:rPr sz="1400" spc="-5" dirty="0">
                          <a:latin typeface="Calibri"/>
                          <a:cs typeface="Calibri"/>
                        </a:rPr>
                        <a:t>Algebra</a:t>
                      </a:r>
                      <a:endParaRPr sz="1400">
                        <a:latin typeface="Calibri"/>
                        <a:cs typeface="Calibri"/>
                      </a:endParaRPr>
                    </a:p>
                    <a:p>
                      <a:pPr marL="301625">
                        <a:lnSpc>
                          <a:spcPts val="1635"/>
                        </a:lnSpc>
                      </a:pPr>
                      <a:r>
                        <a:rPr sz="1400" spc="-10" dirty="0">
                          <a:latin typeface="Calibri"/>
                          <a:cs typeface="Calibri"/>
                        </a:rPr>
                        <a:t>Ratio,</a:t>
                      </a:r>
                      <a:r>
                        <a:rPr sz="1400" spc="-35" dirty="0">
                          <a:latin typeface="Calibri"/>
                          <a:cs typeface="Calibri"/>
                        </a:rPr>
                        <a:t> </a:t>
                      </a:r>
                      <a:r>
                        <a:rPr sz="1400" spc="-5" dirty="0">
                          <a:latin typeface="Calibri"/>
                          <a:cs typeface="Calibri"/>
                        </a:rPr>
                        <a:t>proportion</a:t>
                      </a:r>
                      <a:r>
                        <a:rPr sz="1400" spc="-30" dirty="0">
                          <a:latin typeface="Calibri"/>
                          <a:cs typeface="Calibri"/>
                        </a:rPr>
                        <a:t> </a:t>
                      </a:r>
                      <a:r>
                        <a:rPr sz="1400" spc="-5" dirty="0">
                          <a:latin typeface="Calibri"/>
                          <a:cs typeface="Calibri"/>
                        </a:rPr>
                        <a:t>and</a:t>
                      </a:r>
                      <a:endParaRPr sz="1400">
                        <a:latin typeface="Calibri"/>
                        <a:cs typeface="Calibri"/>
                      </a:endParaRPr>
                    </a:p>
                    <a:p>
                      <a:pPr marL="501015">
                        <a:lnSpc>
                          <a:spcPct val="100000"/>
                        </a:lnSpc>
                        <a:spcBef>
                          <a:spcPts val="35"/>
                        </a:spcBef>
                      </a:pPr>
                      <a:r>
                        <a:rPr sz="1400" spc="-10" dirty="0">
                          <a:latin typeface="Calibri"/>
                          <a:cs typeface="Calibri"/>
                        </a:rPr>
                        <a:t>rates</a:t>
                      </a:r>
                      <a:r>
                        <a:rPr sz="1400" spc="-25" dirty="0">
                          <a:latin typeface="Calibri"/>
                          <a:cs typeface="Calibri"/>
                        </a:rPr>
                        <a:t> </a:t>
                      </a:r>
                      <a:r>
                        <a:rPr sz="1400" dirty="0">
                          <a:latin typeface="Calibri"/>
                          <a:cs typeface="Calibri"/>
                        </a:rPr>
                        <a:t>of</a:t>
                      </a:r>
                      <a:r>
                        <a:rPr sz="1400" spc="-25" dirty="0">
                          <a:latin typeface="Calibri"/>
                          <a:cs typeface="Calibri"/>
                        </a:rPr>
                        <a:t> </a:t>
                      </a:r>
                      <a:r>
                        <a:rPr sz="1400" spc="-5" dirty="0">
                          <a:latin typeface="Calibri"/>
                          <a:cs typeface="Calibri"/>
                        </a:rPr>
                        <a:t>change</a:t>
                      </a:r>
                      <a:endParaRPr sz="1400">
                        <a:latin typeface="Calibri"/>
                        <a:cs typeface="Calibri"/>
                      </a:endParaRPr>
                    </a:p>
                    <a:p>
                      <a:pPr marL="301625" marR="187325">
                        <a:lnSpc>
                          <a:spcPts val="1720"/>
                        </a:lnSpc>
                        <a:spcBef>
                          <a:spcPts val="50"/>
                        </a:spcBef>
                      </a:pPr>
                      <a:r>
                        <a:rPr sz="1400" dirty="0">
                          <a:latin typeface="Calibri"/>
                          <a:cs typeface="Calibri"/>
                        </a:rPr>
                        <a:t>Geometry</a:t>
                      </a:r>
                      <a:r>
                        <a:rPr sz="1400" spc="-40" dirty="0">
                          <a:latin typeface="Calibri"/>
                          <a:cs typeface="Calibri"/>
                        </a:rPr>
                        <a:t> </a:t>
                      </a:r>
                      <a:r>
                        <a:rPr sz="1400" spc="-5" dirty="0">
                          <a:latin typeface="Calibri"/>
                          <a:cs typeface="Calibri"/>
                        </a:rPr>
                        <a:t>and</a:t>
                      </a:r>
                      <a:r>
                        <a:rPr sz="1400" spc="-50" dirty="0">
                          <a:latin typeface="Calibri"/>
                          <a:cs typeface="Calibri"/>
                        </a:rPr>
                        <a:t> </a:t>
                      </a:r>
                      <a:r>
                        <a:rPr sz="1400" spc="-5" dirty="0">
                          <a:latin typeface="Calibri"/>
                          <a:cs typeface="Calibri"/>
                        </a:rPr>
                        <a:t>measures </a:t>
                      </a:r>
                      <a:r>
                        <a:rPr sz="1400" spc="-300" dirty="0">
                          <a:latin typeface="Calibri"/>
                          <a:cs typeface="Calibri"/>
                        </a:rPr>
                        <a:t> </a:t>
                      </a:r>
                      <a:r>
                        <a:rPr sz="1400" spc="-5" dirty="0">
                          <a:latin typeface="Calibri"/>
                          <a:cs typeface="Calibri"/>
                        </a:rPr>
                        <a:t>Probability</a:t>
                      </a:r>
                      <a:endParaRPr sz="1400">
                        <a:latin typeface="Calibri"/>
                        <a:cs typeface="Calibri"/>
                      </a:endParaRPr>
                    </a:p>
                    <a:p>
                      <a:pPr marL="301625">
                        <a:lnSpc>
                          <a:spcPts val="1635"/>
                        </a:lnSpc>
                      </a:pPr>
                      <a:r>
                        <a:rPr sz="1400" spc="-10" dirty="0">
                          <a:latin typeface="Calibri"/>
                          <a:cs typeface="Calibri"/>
                        </a:rPr>
                        <a:t>Statistics</a:t>
                      </a:r>
                      <a:endParaRPr sz="1400">
                        <a:latin typeface="Calibri"/>
                        <a:cs typeface="Calibri"/>
                      </a:endParaRPr>
                    </a:p>
                    <a:p>
                      <a:pPr marL="73025">
                        <a:lnSpc>
                          <a:spcPct val="100000"/>
                        </a:lnSpc>
                        <a:spcBef>
                          <a:spcPts val="25"/>
                        </a:spcBef>
                      </a:pPr>
                      <a:r>
                        <a:rPr sz="1400" spc="-5" dirty="0">
                          <a:latin typeface="Calibri"/>
                          <a:cs typeface="Calibri"/>
                        </a:rPr>
                        <a:t>Other</a:t>
                      </a:r>
                      <a:r>
                        <a:rPr sz="1400" spc="-20" dirty="0">
                          <a:latin typeface="Calibri"/>
                          <a:cs typeface="Calibri"/>
                        </a:rPr>
                        <a:t> </a:t>
                      </a:r>
                      <a:r>
                        <a:rPr sz="1400" spc="-5" dirty="0">
                          <a:latin typeface="Calibri"/>
                          <a:cs typeface="Calibri"/>
                        </a:rPr>
                        <a:t>subjects</a:t>
                      </a:r>
                      <a:r>
                        <a:rPr sz="1400" spc="-10" dirty="0">
                          <a:latin typeface="Calibri"/>
                          <a:cs typeface="Calibri"/>
                        </a:rPr>
                        <a:t> may</a:t>
                      </a:r>
                      <a:r>
                        <a:rPr sz="1400" spc="-15" dirty="0">
                          <a:latin typeface="Calibri"/>
                          <a:cs typeface="Calibri"/>
                        </a:rPr>
                        <a:t> </a:t>
                      </a:r>
                      <a:r>
                        <a:rPr sz="1400" dirty="0">
                          <a:latin typeface="Calibri"/>
                          <a:cs typeface="Calibri"/>
                        </a:rPr>
                        <a:t>be</a:t>
                      </a:r>
                      <a:endParaRPr sz="1400">
                        <a:latin typeface="Calibri"/>
                        <a:cs typeface="Calibri"/>
                      </a:endParaRPr>
                    </a:p>
                    <a:p>
                      <a:pPr marL="73025" marR="184785">
                        <a:lnSpc>
                          <a:spcPct val="101800"/>
                        </a:lnSpc>
                        <a:spcBef>
                          <a:spcPts val="5"/>
                        </a:spcBef>
                      </a:pPr>
                      <a:r>
                        <a:rPr sz="1400" spc="-10" dirty="0">
                          <a:latin typeface="Calibri"/>
                          <a:cs typeface="Calibri"/>
                        </a:rPr>
                        <a:t>taught to improve </a:t>
                      </a:r>
                      <a:r>
                        <a:rPr sz="1400" spc="-5" dirty="0">
                          <a:latin typeface="Calibri"/>
                          <a:cs typeface="Calibri"/>
                        </a:rPr>
                        <a:t>students’ </a:t>
                      </a:r>
                      <a:r>
                        <a:rPr sz="1400" spc="-305" dirty="0">
                          <a:latin typeface="Calibri"/>
                          <a:cs typeface="Calibri"/>
                        </a:rPr>
                        <a:t> </a:t>
                      </a:r>
                      <a:r>
                        <a:rPr sz="1400" spc="-10" dirty="0">
                          <a:latin typeface="Calibri"/>
                          <a:cs typeface="Calibri"/>
                        </a:rPr>
                        <a:t>life </a:t>
                      </a:r>
                      <a:r>
                        <a:rPr sz="1400" spc="-5" dirty="0">
                          <a:latin typeface="Calibri"/>
                          <a:cs typeface="Calibri"/>
                        </a:rPr>
                        <a:t>skills </a:t>
                      </a:r>
                      <a:r>
                        <a:rPr sz="1400" dirty="0">
                          <a:latin typeface="Calibri"/>
                          <a:cs typeface="Calibri"/>
                        </a:rPr>
                        <a:t>as </a:t>
                      </a:r>
                      <a:r>
                        <a:rPr sz="1400" spc="-5" dirty="0">
                          <a:latin typeface="Calibri"/>
                          <a:cs typeface="Calibri"/>
                        </a:rPr>
                        <a:t>and </a:t>
                      </a:r>
                      <a:r>
                        <a:rPr sz="1400" dirty="0">
                          <a:latin typeface="Calibri"/>
                          <a:cs typeface="Calibri"/>
                        </a:rPr>
                        <a:t>when </a:t>
                      </a:r>
                      <a:r>
                        <a:rPr sz="1400" spc="5" dirty="0">
                          <a:latin typeface="Calibri"/>
                          <a:cs typeface="Calibri"/>
                        </a:rPr>
                        <a:t> </a:t>
                      </a:r>
                      <a:r>
                        <a:rPr sz="1400" spc="-10" dirty="0">
                          <a:latin typeface="Calibri"/>
                          <a:cs typeface="Calibri"/>
                        </a:rPr>
                        <a:t>appropriate.</a:t>
                      </a:r>
                      <a:endParaRPr sz="1400">
                        <a:latin typeface="Calibri"/>
                        <a:cs typeface="Calibri"/>
                      </a:endParaRPr>
                    </a:p>
                  </a:txBody>
                  <a:tcPr marL="0" marR="0" marT="1073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marR="247015">
                        <a:lnSpc>
                          <a:spcPts val="1720"/>
                        </a:lnSpc>
                        <a:spcBef>
                          <a:spcPts val="25"/>
                        </a:spcBef>
                      </a:pPr>
                      <a:r>
                        <a:rPr sz="1400" spc="-5" dirty="0">
                          <a:latin typeface="Calibri"/>
                          <a:cs typeface="Calibri"/>
                        </a:rPr>
                        <a:t>The</a:t>
                      </a:r>
                      <a:r>
                        <a:rPr sz="1400" spc="-15" dirty="0">
                          <a:latin typeface="Calibri"/>
                          <a:cs typeface="Calibri"/>
                        </a:rPr>
                        <a:t> </a:t>
                      </a:r>
                      <a:r>
                        <a:rPr sz="1400" b="1" i="1" spc="-10" dirty="0">
                          <a:latin typeface="Calibri"/>
                          <a:cs typeface="Calibri"/>
                        </a:rPr>
                        <a:t>Entry</a:t>
                      </a:r>
                      <a:r>
                        <a:rPr sz="1400" b="1" i="1" spc="-35" dirty="0">
                          <a:latin typeface="Calibri"/>
                          <a:cs typeface="Calibri"/>
                        </a:rPr>
                        <a:t> </a:t>
                      </a:r>
                      <a:r>
                        <a:rPr sz="1400" b="1" i="1" spc="-50" dirty="0">
                          <a:latin typeface="Calibri"/>
                          <a:cs typeface="Calibri"/>
                        </a:rPr>
                        <a:t>Pathways</a:t>
                      </a:r>
                      <a:r>
                        <a:rPr sz="1400" b="1" i="1" spc="-10" dirty="0">
                          <a:latin typeface="Calibri"/>
                          <a:cs typeface="Calibri"/>
                        </a:rPr>
                        <a:t> </a:t>
                      </a:r>
                      <a:r>
                        <a:rPr sz="1400" spc="-10" dirty="0">
                          <a:latin typeface="Calibri"/>
                          <a:cs typeface="Calibri"/>
                        </a:rPr>
                        <a:t>course</a:t>
                      </a:r>
                      <a:r>
                        <a:rPr sz="1400" spc="-15" dirty="0">
                          <a:latin typeface="Calibri"/>
                          <a:cs typeface="Calibri"/>
                        </a:rPr>
                        <a:t> </a:t>
                      </a:r>
                      <a:r>
                        <a:rPr sz="1400" spc="-5" dirty="0">
                          <a:latin typeface="Calibri"/>
                          <a:cs typeface="Calibri"/>
                        </a:rPr>
                        <a:t>will </a:t>
                      </a:r>
                      <a:r>
                        <a:rPr sz="1400" spc="-300" dirty="0">
                          <a:latin typeface="Calibri"/>
                          <a:cs typeface="Calibri"/>
                        </a:rPr>
                        <a:t> </a:t>
                      </a:r>
                      <a:r>
                        <a:rPr sz="1400" spc="-10" dirty="0">
                          <a:latin typeface="Calibri"/>
                          <a:cs typeface="Calibri"/>
                        </a:rPr>
                        <a:t>cover </a:t>
                      </a:r>
                      <a:r>
                        <a:rPr sz="1400" spc="-5" dirty="0">
                          <a:latin typeface="Calibri"/>
                          <a:cs typeface="Calibri"/>
                        </a:rPr>
                        <a:t>these</a:t>
                      </a:r>
                      <a:r>
                        <a:rPr sz="1400" spc="-10" dirty="0">
                          <a:latin typeface="Calibri"/>
                          <a:cs typeface="Calibri"/>
                        </a:rPr>
                        <a:t> </a:t>
                      </a:r>
                      <a:r>
                        <a:rPr sz="1400" spc="-5" dirty="0">
                          <a:latin typeface="Calibri"/>
                          <a:cs typeface="Calibri"/>
                        </a:rPr>
                        <a:t>areas:</a:t>
                      </a:r>
                      <a:endParaRPr sz="1400" dirty="0">
                        <a:latin typeface="Calibri"/>
                        <a:cs typeface="Calibri"/>
                      </a:endParaRPr>
                    </a:p>
                    <a:p>
                      <a:pPr marL="302260">
                        <a:lnSpc>
                          <a:spcPts val="1635"/>
                        </a:lnSpc>
                      </a:pPr>
                      <a:r>
                        <a:rPr sz="1400" spc="-10" dirty="0">
                          <a:latin typeface="Calibri"/>
                          <a:cs typeface="Calibri"/>
                        </a:rPr>
                        <a:t>Introduction</a:t>
                      </a:r>
                      <a:r>
                        <a:rPr sz="1400" spc="-25" dirty="0">
                          <a:latin typeface="Calibri"/>
                          <a:cs typeface="Calibri"/>
                        </a:rPr>
                        <a:t> </a:t>
                      </a:r>
                      <a:r>
                        <a:rPr sz="1400" spc="-10" dirty="0">
                          <a:latin typeface="Calibri"/>
                          <a:cs typeface="Calibri"/>
                        </a:rPr>
                        <a:t>to</a:t>
                      </a:r>
                      <a:r>
                        <a:rPr sz="1400" spc="-20" dirty="0">
                          <a:latin typeface="Calibri"/>
                          <a:cs typeface="Calibri"/>
                        </a:rPr>
                        <a:t> </a:t>
                      </a:r>
                      <a:r>
                        <a:rPr sz="1400" dirty="0">
                          <a:latin typeface="Calibri"/>
                          <a:cs typeface="Calibri"/>
                        </a:rPr>
                        <a:t>whole</a:t>
                      </a:r>
                    </a:p>
                    <a:p>
                      <a:pPr marL="501650">
                        <a:lnSpc>
                          <a:spcPct val="100000"/>
                        </a:lnSpc>
                        <a:spcBef>
                          <a:spcPts val="35"/>
                        </a:spcBef>
                      </a:pPr>
                      <a:r>
                        <a:rPr sz="1400" spc="-10" dirty="0">
                          <a:latin typeface="Calibri"/>
                          <a:cs typeface="Calibri"/>
                        </a:rPr>
                        <a:t>numbers</a:t>
                      </a:r>
                      <a:endParaRPr sz="1400" dirty="0">
                        <a:latin typeface="Calibri"/>
                        <a:cs typeface="Calibri"/>
                      </a:endParaRPr>
                    </a:p>
                    <a:p>
                      <a:pPr marL="302260" marR="106680">
                        <a:lnSpc>
                          <a:spcPct val="101400"/>
                        </a:lnSpc>
                        <a:spcBef>
                          <a:spcPts val="5"/>
                        </a:spcBef>
                      </a:pPr>
                      <a:r>
                        <a:rPr sz="1400" spc="-10" dirty="0">
                          <a:latin typeface="Calibri"/>
                          <a:cs typeface="Calibri"/>
                        </a:rPr>
                        <a:t>Working</a:t>
                      </a:r>
                      <a:r>
                        <a:rPr sz="1400" spc="-35" dirty="0">
                          <a:latin typeface="Calibri"/>
                          <a:cs typeface="Calibri"/>
                        </a:rPr>
                        <a:t> </a:t>
                      </a:r>
                      <a:r>
                        <a:rPr sz="1400" dirty="0">
                          <a:latin typeface="Calibri"/>
                          <a:cs typeface="Calibri"/>
                        </a:rPr>
                        <a:t>with</a:t>
                      </a:r>
                      <a:r>
                        <a:rPr sz="1400" spc="-35" dirty="0">
                          <a:latin typeface="Calibri"/>
                          <a:cs typeface="Calibri"/>
                        </a:rPr>
                        <a:t> </a:t>
                      </a:r>
                      <a:r>
                        <a:rPr sz="1400" dirty="0">
                          <a:latin typeface="Calibri"/>
                          <a:cs typeface="Calibri"/>
                        </a:rPr>
                        <a:t>whole</a:t>
                      </a:r>
                      <a:r>
                        <a:rPr sz="1400" spc="-30" dirty="0">
                          <a:latin typeface="Calibri"/>
                          <a:cs typeface="Calibri"/>
                        </a:rPr>
                        <a:t> </a:t>
                      </a:r>
                      <a:r>
                        <a:rPr sz="1400" spc="-10" dirty="0">
                          <a:latin typeface="Calibri"/>
                          <a:cs typeface="Calibri"/>
                        </a:rPr>
                        <a:t>numbers </a:t>
                      </a:r>
                      <a:r>
                        <a:rPr sz="1400" spc="-300" dirty="0">
                          <a:latin typeface="Calibri"/>
                          <a:cs typeface="Calibri"/>
                        </a:rPr>
                        <a:t> </a:t>
                      </a:r>
                      <a:r>
                        <a:rPr sz="1400" spc="-10" dirty="0">
                          <a:latin typeface="Calibri"/>
                          <a:cs typeface="Calibri"/>
                        </a:rPr>
                        <a:t>Fractions</a:t>
                      </a:r>
                      <a:endParaRPr sz="1400" dirty="0">
                        <a:latin typeface="Calibri"/>
                        <a:cs typeface="Calibri"/>
                      </a:endParaRPr>
                    </a:p>
                    <a:p>
                      <a:pPr marL="302260">
                        <a:lnSpc>
                          <a:spcPct val="100000"/>
                        </a:lnSpc>
                        <a:spcBef>
                          <a:spcPts val="35"/>
                        </a:spcBef>
                      </a:pPr>
                      <a:r>
                        <a:rPr sz="1400" spc="-5" dirty="0">
                          <a:latin typeface="Calibri"/>
                          <a:cs typeface="Calibri"/>
                        </a:rPr>
                        <a:t>Money</a:t>
                      </a:r>
                      <a:endParaRPr sz="1400" dirty="0">
                        <a:latin typeface="Calibri"/>
                        <a:cs typeface="Calibri"/>
                      </a:endParaRPr>
                    </a:p>
                    <a:p>
                      <a:pPr marL="302260" marR="944244">
                        <a:lnSpc>
                          <a:spcPts val="1720"/>
                        </a:lnSpc>
                        <a:spcBef>
                          <a:spcPts val="45"/>
                        </a:spcBef>
                      </a:pPr>
                      <a:r>
                        <a:rPr sz="1400" dirty="0">
                          <a:latin typeface="Calibri"/>
                          <a:cs typeface="Calibri"/>
                        </a:rPr>
                        <a:t>2D</a:t>
                      </a:r>
                      <a:r>
                        <a:rPr sz="1400" spc="-30" dirty="0">
                          <a:latin typeface="Calibri"/>
                          <a:cs typeface="Calibri"/>
                        </a:rPr>
                        <a:t> </a:t>
                      </a:r>
                      <a:r>
                        <a:rPr sz="1400" spc="-5" dirty="0">
                          <a:latin typeface="Calibri"/>
                          <a:cs typeface="Calibri"/>
                        </a:rPr>
                        <a:t>and</a:t>
                      </a:r>
                      <a:r>
                        <a:rPr sz="1400" spc="-30" dirty="0">
                          <a:latin typeface="Calibri"/>
                          <a:cs typeface="Calibri"/>
                        </a:rPr>
                        <a:t> </a:t>
                      </a:r>
                      <a:r>
                        <a:rPr sz="1400" dirty="0">
                          <a:latin typeface="Calibri"/>
                          <a:cs typeface="Calibri"/>
                        </a:rPr>
                        <a:t>3D</a:t>
                      </a:r>
                      <a:r>
                        <a:rPr sz="1400" spc="-30" dirty="0">
                          <a:latin typeface="Calibri"/>
                          <a:cs typeface="Calibri"/>
                        </a:rPr>
                        <a:t> </a:t>
                      </a:r>
                      <a:r>
                        <a:rPr sz="1400" spc="-5" dirty="0">
                          <a:latin typeface="Calibri"/>
                          <a:cs typeface="Calibri"/>
                        </a:rPr>
                        <a:t>shapes </a:t>
                      </a:r>
                      <a:r>
                        <a:rPr sz="1400" spc="-300" dirty="0">
                          <a:latin typeface="Calibri"/>
                          <a:cs typeface="Calibri"/>
                        </a:rPr>
                        <a:t> </a:t>
                      </a:r>
                      <a:r>
                        <a:rPr sz="1400" spc="-5" dirty="0">
                          <a:latin typeface="Calibri"/>
                          <a:cs typeface="Calibri"/>
                        </a:rPr>
                        <a:t>Measures</a:t>
                      </a:r>
                      <a:endParaRPr sz="1400" dirty="0">
                        <a:latin typeface="Calibri"/>
                        <a:cs typeface="Calibri"/>
                      </a:endParaRPr>
                    </a:p>
                    <a:p>
                      <a:pPr marL="302260">
                        <a:lnSpc>
                          <a:spcPts val="1635"/>
                        </a:lnSpc>
                      </a:pPr>
                      <a:r>
                        <a:rPr sz="1400" dirty="0">
                          <a:latin typeface="Calibri"/>
                          <a:cs typeface="Calibri"/>
                        </a:rPr>
                        <a:t>Angles</a:t>
                      </a:r>
                      <a:r>
                        <a:rPr sz="1400" spc="-30" dirty="0">
                          <a:latin typeface="Calibri"/>
                          <a:cs typeface="Calibri"/>
                        </a:rPr>
                        <a:t> </a:t>
                      </a:r>
                      <a:r>
                        <a:rPr sz="1400" dirty="0">
                          <a:latin typeface="Calibri"/>
                          <a:cs typeface="Calibri"/>
                        </a:rPr>
                        <a:t>&amp;</a:t>
                      </a:r>
                      <a:r>
                        <a:rPr sz="1400" spc="-35" dirty="0">
                          <a:latin typeface="Calibri"/>
                          <a:cs typeface="Calibri"/>
                        </a:rPr>
                        <a:t> </a:t>
                      </a:r>
                      <a:r>
                        <a:rPr sz="1400" spc="-5" dirty="0">
                          <a:latin typeface="Calibri"/>
                          <a:cs typeface="Calibri"/>
                        </a:rPr>
                        <a:t>position</a:t>
                      </a:r>
                      <a:endParaRPr sz="1400" dirty="0">
                        <a:latin typeface="Calibri"/>
                        <a:cs typeface="Calibri"/>
                      </a:endParaRPr>
                    </a:p>
                    <a:p>
                      <a:pPr marL="302260">
                        <a:lnSpc>
                          <a:spcPct val="100000"/>
                        </a:lnSpc>
                        <a:spcBef>
                          <a:spcPts val="40"/>
                        </a:spcBef>
                      </a:pPr>
                      <a:r>
                        <a:rPr sz="1400" spc="-10" dirty="0">
                          <a:latin typeface="Calibri"/>
                          <a:cs typeface="Calibri"/>
                        </a:rPr>
                        <a:t>Data</a:t>
                      </a:r>
                      <a:r>
                        <a:rPr sz="1400" spc="-35" dirty="0">
                          <a:latin typeface="Calibri"/>
                          <a:cs typeface="Calibri"/>
                        </a:rPr>
                        <a:t> </a:t>
                      </a:r>
                      <a:r>
                        <a:rPr sz="1400" spc="-5" dirty="0">
                          <a:latin typeface="Calibri"/>
                          <a:cs typeface="Calibri"/>
                        </a:rPr>
                        <a:t>handling</a:t>
                      </a:r>
                      <a:endParaRPr sz="1400" dirty="0">
                        <a:latin typeface="Calibri"/>
                        <a:cs typeface="Calibri"/>
                      </a:endParaRPr>
                    </a:p>
                    <a:p>
                      <a:pPr marL="73660" marR="140970">
                        <a:lnSpc>
                          <a:spcPct val="101400"/>
                        </a:lnSpc>
                      </a:pPr>
                      <a:r>
                        <a:rPr sz="1400" spc="-5" dirty="0">
                          <a:latin typeface="Calibri"/>
                          <a:cs typeface="Calibri"/>
                        </a:rPr>
                        <a:t>Other subjects </a:t>
                      </a:r>
                      <a:r>
                        <a:rPr sz="1400" spc="-10" dirty="0">
                          <a:latin typeface="Calibri"/>
                          <a:cs typeface="Calibri"/>
                        </a:rPr>
                        <a:t>may </a:t>
                      </a:r>
                      <a:r>
                        <a:rPr sz="1400" dirty="0">
                          <a:latin typeface="Calibri"/>
                          <a:cs typeface="Calibri"/>
                        </a:rPr>
                        <a:t>be </a:t>
                      </a:r>
                      <a:r>
                        <a:rPr sz="1400" spc="-10" dirty="0">
                          <a:latin typeface="Calibri"/>
                          <a:cs typeface="Calibri"/>
                        </a:rPr>
                        <a:t>taught to </a:t>
                      </a:r>
                      <a:r>
                        <a:rPr sz="1400" spc="-305" dirty="0">
                          <a:latin typeface="Calibri"/>
                          <a:cs typeface="Calibri"/>
                        </a:rPr>
                        <a:t> </a:t>
                      </a:r>
                      <a:r>
                        <a:rPr sz="1400" spc="-10" dirty="0">
                          <a:latin typeface="Calibri"/>
                          <a:cs typeface="Calibri"/>
                        </a:rPr>
                        <a:t>improve</a:t>
                      </a:r>
                      <a:r>
                        <a:rPr sz="1400" spc="-20" dirty="0">
                          <a:latin typeface="Calibri"/>
                          <a:cs typeface="Calibri"/>
                        </a:rPr>
                        <a:t> </a:t>
                      </a:r>
                      <a:r>
                        <a:rPr sz="1400" spc="-5" dirty="0">
                          <a:latin typeface="Calibri"/>
                          <a:cs typeface="Calibri"/>
                        </a:rPr>
                        <a:t>students’</a:t>
                      </a:r>
                      <a:r>
                        <a:rPr sz="1400" spc="-15" dirty="0">
                          <a:latin typeface="Calibri"/>
                          <a:cs typeface="Calibri"/>
                        </a:rPr>
                        <a:t> </a:t>
                      </a:r>
                      <a:r>
                        <a:rPr sz="1400" spc="-10" dirty="0">
                          <a:latin typeface="Calibri"/>
                          <a:cs typeface="Calibri"/>
                        </a:rPr>
                        <a:t>life</a:t>
                      </a:r>
                      <a:r>
                        <a:rPr sz="1400" spc="-15" dirty="0">
                          <a:latin typeface="Calibri"/>
                          <a:cs typeface="Calibri"/>
                        </a:rPr>
                        <a:t> </a:t>
                      </a:r>
                      <a:r>
                        <a:rPr sz="1400" spc="-5" dirty="0">
                          <a:latin typeface="Calibri"/>
                          <a:cs typeface="Calibri"/>
                        </a:rPr>
                        <a:t>skills </a:t>
                      </a:r>
                      <a:r>
                        <a:rPr sz="1400" dirty="0">
                          <a:latin typeface="Calibri"/>
                          <a:cs typeface="Calibri"/>
                        </a:rPr>
                        <a:t>as</a:t>
                      </a:r>
                    </a:p>
                    <a:p>
                      <a:pPr marL="73660">
                        <a:lnSpc>
                          <a:spcPct val="100000"/>
                        </a:lnSpc>
                        <a:spcBef>
                          <a:spcPts val="35"/>
                        </a:spcBef>
                      </a:pPr>
                      <a:r>
                        <a:rPr sz="1400" spc="-5" dirty="0">
                          <a:latin typeface="Calibri"/>
                          <a:cs typeface="Calibri"/>
                        </a:rPr>
                        <a:t>and</a:t>
                      </a:r>
                      <a:r>
                        <a:rPr sz="1400" spc="-40" dirty="0">
                          <a:latin typeface="Calibri"/>
                          <a:cs typeface="Calibri"/>
                        </a:rPr>
                        <a:t> </a:t>
                      </a:r>
                      <a:r>
                        <a:rPr sz="1400" dirty="0">
                          <a:latin typeface="Calibri"/>
                          <a:cs typeface="Calibri"/>
                        </a:rPr>
                        <a:t>when</a:t>
                      </a:r>
                      <a:r>
                        <a:rPr sz="1400" spc="-35" dirty="0">
                          <a:latin typeface="Calibri"/>
                          <a:cs typeface="Calibri"/>
                        </a:rPr>
                        <a:t> </a:t>
                      </a:r>
                      <a:r>
                        <a:rPr sz="1400" spc="-5" dirty="0">
                          <a:latin typeface="Calibri"/>
                          <a:cs typeface="Calibri"/>
                        </a:rPr>
                        <a:t>appropriate.</a:t>
                      </a:r>
                      <a:endParaRPr sz="1400" dirty="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1445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gn="ctr">
                        <a:lnSpc>
                          <a:spcPct val="100000"/>
                        </a:lnSpc>
                        <a:spcBef>
                          <a:spcPts val="105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spcBef>
                          <a:spcPts val="50"/>
                        </a:spcBef>
                      </a:pPr>
                      <a:endParaRPr sz="1450">
                        <a:latin typeface="Times New Roman"/>
                        <a:cs typeface="Times New Roman"/>
                      </a:endParaRPr>
                    </a:p>
                    <a:p>
                      <a:pPr marL="73025">
                        <a:lnSpc>
                          <a:spcPct val="100000"/>
                        </a:lnSpc>
                      </a:pPr>
                      <a:r>
                        <a:rPr sz="1400" spc="-10" dirty="0">
                          <a:latin typeface="Calibri"/>
                          <a:cs typeface="Calibri"/>
                        </a:rPr>
                        <a:t>Three</a:t>
                      </a:r>
                      <a:r>
                        <a:rPr sz="1400" spc="-30" dirty="0">
                          <a:latin typeface="Calibri"/>
                          <a:cs typeface="Calibri"/>
                        </a:rPr>
                        <a:t> </a:t>
                      </a:r>
                      <a:r>
                        <a:rPr sz="1400" dirty="0">
                          <a:latin typeface="Calibri"/>
                          <a:cs typeface="Calibri"/>
                        </a:rPr>
                        <a:t>1½</a:t>
                      </a:r>
                      <a:r>
                        <a:rPr sz="1400" spc="-10" dirty="0">
                          <a:latin typeface="Calibri"/>
                          <a:cs typeface="Calibri"/>
                        </a:rPr>
                        <a:t> </a:t>
                      </a:r>
                      <a:r>
                        <a:rPr sz="1400" spc="-5" dirty="0">
                          <a:latin typeface="Calibri"/>
                          <a:cs typeface="Calibri"/>
                        </a:rPr>
                        <a:t>hour</a:t>
                      </a:r>
                      <a:r>
                        <a:rPr sz="1400" spc="-20" dirty="0">
                          <a:latin typeface="Calibri"/>
                          <a:cs typeface="Calibri"/>
                        </a:rPr>
                        <a:t> </a:t>
                      </a:r>
                      <a:r>
                        <a:rPr sz="1400" dirty="0">
                          <a:latin typeface="Calibri"/>
                          <a:cs typeface="Calibri"/>
                        </a:rPr>
                        <a:t>GCSE</a:t>
                      </a:r>
                      <a:endParaRPr sz="1400">
                        <a:latin typeface="Calibri"/>
                        <a:cs typeface="Calibri"/>
                      </a:endParaRPr>
                    </a:p>
                    <a:p>
                      <a:pPr marL="73025">
                        <a:lnSpc>
                          <a:spcPct val="100000"/>
                        </a:lnSpc>
                        <a:spcBef>
                          <a:spcPts val="25"/>
                        </a:spcBef>
                      </a:pPr>
                      <a:r>
                        <a:rPr sz="1400" spc="-10" dirty="0">
                          <a:latin typeface="Calibri"/>
                          <a:cs typeface="Calibri"/>
                        </a:rPr>
                        <a:t>examinations</a:t>
                      </a:r>
                      <a:r>
                        <a:rPr sz="1400" spc="-20" dirty="0">
                          <a:latin typeface="Calibri"/>
                          <a:cs typeface="Calibri"/>
                        </a:rPr>
                        <a:t> </a:t>
                      </a:r>
                      <a:r>
                        <a:rPr sz="1400" dirty="0">
                          <a:latin typeface="Calibri"/>
                          <a:cs typeface="Calibri"/>
                        </a:rPr>
                        <a:t>in</a:t>
                      </a:r>
                      <a:r>
                        <a:rPr sz="1400" spc="-20" dirty="0">
                          <a:latin typeface="Calibri"/>
                          <a:cs typeface="Calibri"/>
                        </a:rPr>
                        <a:t> </a:t>
                      </a:r>
                      <a:r>
                        <a:rPr sz="1400" spc="-5" dirty="0">
                          <a:latin typeface="Calibri"/>
                          <a:cs typeface="Calibri"/>
                        </a:rPr>
                        <a:t>the</a:t>
                      </a:r>
                      <a:r>
                        <a:rPr sz="1400" spc="-20" dirty="0">
                          <a:latin typeface="Calibri"/>
                          <a:cs typeface="Calibri"/>
                        </a:rPr>
                        <a:t> </a:t>
                      </a:r>
                      <a:r>
                        <a:rPr sz="1400" spc="-5" dirty="0">
                          <a:latin typeface="Calibri"/>
                          <a:cs typeface="Calibri"/>
                        </a:rPr>
                        <a:t>summer</a:t>
                      </a:r>
                      <a:endParaRPr sz="1400">
                        <a:latin typeface="Calibri"/>
                        <a:cs typeface="Calibri"/>
                      </a:endParaRPr>
                    </a:p>
                    <a:p>
                      <a:pPr marL="73025" marR="97155">
                        <a:lnSpc>
                          <a:spcPct val="101400"/>
                        </a:lnSpc>
                        <a:spcBef>
                          <a:spcPts val="15"/>
                        </a:spcBef>
                      </a:pPr>
                      <a:r>
                        <a:rPr sz="1400" spc="-5" dirty="0">
                          <a:latin typeface="Calibri"/>
                          <a:cs typeface="Calibri"/>
                        </a:rPr>
                        <a:t>of </a:t>
                      </a:r>
                      <a:r>
                        <a:rPr sz="1400" spc="-25" dirty="0">
                          <a:latin typeface="Calibri"/>
                          <a:cs typeface="Calibri"/>
                        </a:rPr>
                        <a:t>Year </a:t>
                      </a:r>
                      <a:r>
                        <a:rPr sz="1400" spc="-5" dirty="0">
                          <a:latin typeface="Calibri"/>
                          <a:cs typeface="Calibri"/>
                        </a:rPr>
                        <a:t>11, which </a:t>
                      </a:r>
                      <a:r>
                        <a:rPr sz="1400" spc="-10" dirty="0">
                          <a:latin typeface="Calibri"/>
                          <a:cs typeface="Calibri"/>
                        </a:rPr>
                        <a:t>are marked </a:t>
                      </a:r>
                      <a:r>
                        <a:rPr sz="1400" spc="-305" dirty="0">
                          <a:latin typeface="Calibri"/>
                          <a:cs typeface="Calibri"/>
                        </a:rPr>
                        <a:t> </a:t>
                      </a:r>
                      <a:r>
                        <a:rPr sz="1400" spc="-15" dirty="0">
                          <a:latin typeface="Calibri"/>
                          <a:cs typeface="Calibri"/>
                        </a:rPr>
                        <a:t>externally.</a:t>
                      </a:r>
                      <a:endParaRPr sz="1400">
                        <a:latin typeface="Calibri"/>
                        <a:cs typeface="Calibri"/>
                      </a:endParaRPr>
                    </a:p>
                  </a:txBody>
                  <a:tcPr marL="0" marR="0" marT="635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pPr>
                      <a:r>
                        <a:rPr sz="1400" spc="-10" dirty="0">
                          <a:latin typeface="Calibri"/>
                          <a:cs typeface="Calibri"/>
                        </a:rPr>
                        <a:t>Continual </a:t>
                      </a:r>
                      <a:r>
                        <a:rPr sz="1400" spc="-5" dirty="0">
                          <a:latin typeface="Calibri"/>
                          <a:cs typeface="Calibri"/>
                        </a:rPr>
                        <a:t>assessment</a:t>
                      </a:r>
                      <a:r>
                        <a:rPr sz="1400" spc="-10" dirty="0">
                          <a:latin typeface="Calibri"/>
                          <a:cs typeface="Calibri"/>
                        </a:rPr>
                        <a:t> to</a:t>
                      </a:r>
                      <a:r>
                        <a:rPr sz="1400" spc="-5" dirty="0">
                          <a:latin typeface="Calibri"/>
                          <a:cs typeface="Calibri"/>
                        </a:rPr>
                        <a:t> be</a:t>
                      </a:r>
                      <a:endParaRPr sz="1400">
                        <a:latin typeface="Calibri"/>
                        <a:cs typeface="Calibri"/>
                      </a:endParaRPr>
                    </a:p>
                    <a:p>
                      <a:pPr marL="73660" marR="372110">
                        <a:lnSpc>
                          <a:spcPct val="101400"/>
                        </a:lnSpc>
                        <a:spcBef>
                          <a:spcPts val="15"/>
                        </a:spcBef>
                      </a:pPr>
                      <a:r>
                        <a:rPr sz="1400" spc="-10" dirty="0">
                          <a:latin typeface="Calibri"/>
                          <a:cs typeface="Calibri"/>
                        </a:rPr>
                        <a:t>completed by </a:t>
                      </a:r>
                      <a:r>
                        <a:rPr sz="1400" dirty="0">
                          <a:latin typeface="Calibri"/>
                          <a:cs typeface="Calibri"/>
                        </a:rPr>
                        <a:t>the </a:t>
                      </a:r>
                      <a:r>
                        <a:rPr sz="1400" spc="-5" dirty="0">
                          <a:latin typeface="Calibri"/>
                          <a:cs typeface="Calibri"/>
                        </a:rPr>
                        <a:t>summer of </a:t>
                      </a:r>
                      <a:r>
                        <a:rPr sz="1400" spc="-305" dirty="0">
                          <a:latin typeface="Calibri"/>
                          <a:cs typeface="Calibri"/>
                        </a:rPr>
                        <a:t> </a:t>
                      </a:r>
                      <a:r>
                        <a:rPr sz="1400" spc="-25" dirty="0">
                          <a:latin typeface="Calibri"/>
                          <a:cs typeface="Calibri"/>
                        </a:rPr>
                        <a:t>Year</a:t>
                      </a:r>
                      <a:r>
                        <a:rPr sz="1400" spc="-10" dirty="0">
                          <a:latin typeface="Calibri"/>
                          <a:cs typeface="Calibri"/>
                        </a:rPr>
                        <a:t> </a:t>
                      </a:r>
                      <a:r>
                        <a:rPr sz="1400" spc="-5" dirty="0">
                          <a:latin typeface="Calibri"/>
                          <a:cs typeface="Calibri"/>
                        </a:rPr>
                        <a:t>11.</a:t>
                      </a:r>
                      <a:endParaRPr sz="1400">
                        <a:latin typeface="Calibri"/>
                        <a:cs typeface="Calibri"/>
                      </a:endParaRPr>
                    </a:p>
                    <a:p>
                      <a:pPr marL="73660">
                        <a:lnSpc>
                          <a:spcPct val="100000"/>
                        </a:lnSpc>
                        <a:spcBef>
                          <a:spcPts val="35"/>
                        </a:spcBef>
                      </a:pPr>
                      <a:r>
                        <a:rPr sz="1400" spc="-10" dirty="0">
                          <a:latin typeface="Calibri"/>
                          <a:cs typeface="Calibri"/>
                        </a:rPr>
                        <a:t>After</a:t>
                      </a:r>
                      <a:r>
                        <a:rPr sz="1400" spc="-25" dirty="0">
                          <a:latin typeface="Calibri"/>
                          <a:cs typeface="Calibri"/>
                        </a:rPr>
                        <a:t> </a:t>
                      </a:r>
                      <a:r>
                        <a:rPr sz="1400" spc="-5" dirty="0">
                          <a:latin typeface="Calibri"/>
                          <a:cs typeface="Calibri"/>
                        </a:rPr>
                        <a:t>internal</a:t>
                      </a:r>
                      <a:r>
                        <a:rPr sz="1400" spc="-25" dirty="0">
                          <a:latin typeface="Calibri"/>
                          <a:cs typeface="Calibri"/>
                        </a:rPr>
                        <a:t> </a:t>
                      </a:r>
                      <a:r>
                        <a:rPr sz="1400" spc="-10" dirty="0">
                          <a:latin typeface="Calibri"/>
                          <a:cs typeface="Calibri"/>
                        </a:rPr>
                        <a:t>moderation,</a:t>
                      </a:r>
                      <a:endParaRPr sz="1400">
                        <a:latin typeface="Calibri"/>
                        <a:cs typeface="Calibri"/>
                      </a:endParaRPr>
                    </a:p>
                    <a:p>
                      <a:pPr marL="73660" marR="346710">
                        <a:lnSpc>
                          <a:spcPct val="101400"/>
                        </a:lnSpc>
                      </a:pPr>
                      <a:r>
                        <a:rPr sz="1400" spc="-10" dirty="0">
                          <a:latin typeface="Calibri"/>
                          <a:cs typeface="Calibri"/>
                        </a:rPr>
                        <a:t>student folders are </a:t>
                      </a:r>
                      <a:r>
                        <a:rPr sz="1400" spc="-5" dirty="0">
                          <a:latin typeface="Calibri"/>
                          <a:cs typeface="Calibri"/>
                        </a:rPr>
                        <a:t>externally </a:t>
                      </a:r>
                      <a:r>
                        <a:rPr sz="1400" spc="-305" dirty="0">
                          <a:latin typeface="Calibri"/>
                          <a:cs typeface="Calibri"/>
                        </a:rPr>
                        <a:t> </a:t>
                      </a:r>
                      <a:r>
                        <a:rPr sz="1400" spc="-10" dirty="0">
                          <a:latin typeface="Calibri"/>
                          <a:cs typeface="Calibri"/>
                        </a:rPr>
                        <a:t>moderated.</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504190">
                <a:tc>
                  <a:txBody>
                    <a:bodyPr/>
                    <a:lstStyle/>
                    <a:p>
                      <a:pPr algn="ctr">
                        <a:lnSpc>
                          <a:spcPct val="100000"/>
                        </a:lnSpc>
                        <a:spcBef>
                          <a:spcPts val="229"/>
                        </a:spcBef>
                      </a:pPr>
                      <a:r>
                        <a:rPr sz="1400" spc="-5" dirty="0">
                          <a:latin typeface="Calibri"/>
                          <a:cs typeface="Calibri"/>
                        </a:rPr>
                        <a:t>Further</a:t>
                      </a:r>
                      <a:r>
                        <a:rPr sz="1400" spc="-35" dirty="0">
                          <a:latin typeface="Calibri"/>
                          <a:cs typeface="Calibri"/>
                        </a:rPr>
                        <a:t> </a:t>
                      </a:r>
                      <a:r>
                        <a:rPr sz="1400" spc="-10" dirty="0">
                          <a:latin typeface="Calibri"/>
                          <a:cs typeface="Calibri"/>
                        </a:rPr>
                        <a:t>infor-</a:t>
                      </a:r>
                      <a:endParaRPr sz="1400">
                        <a:latin typeface="Calibri"/>
                        <a:cs typeface="Calibri"/>
                      </a:endParaRPr>
                    </a:p>
                    <a:p>
                      <a:pPr algn="ctr">
                        <a:lnSpc>
                          <a:spcPct val="100000"/>
                        </a:lnSpc>
                        <a:spcBef>
                          <a:spcPts val="40"/>
                        </a:spcBef>
                      </a:pPr>
                      <a:r>
                        <a:rPr sz="1400" spc="-10" dirty="0">
                          <a:latin typeface="Calibri"/>
                          <a:cs typeface="Calibri"/>
                        </a:rPr>
                        <a:t>mation</a:t>
                      </a:r>
                      <a:endParaRPr sz="1400">
                        <a:latin typeface="Calibri"/>
                        <a:cs typeface="Calibri"/>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229"/>
                        </a:spcBef>
                      </a:pPr>
                      <a:r>
                        <a:rPr sz="1400" spc="-5" dirty="0">
                          <a:latin typeface="Calibri"/>
                          <a:cs typeface="Calibri"/>
                        </a:rPr>
                        <a:t>If</a:t>
                      </a:r>
                      <a:r>
                        <a:rPr sz="1400" dirty="0">
                          <a:latin typeface="Calibri"/>
                          <a:cs typeface="Calibri"/>
                        </a:rPr>
                        <a:t> </a:t>
                      </a:r>
                      <a:r>
                        <a:rPr sz="1400" spc="-5" dirty="0">
                          <a:latin typeface="Calibri"/>
                          <a:cs typeface="Calibri"/>
                        </a:rPr>
                        <a:t>you</a:t>
                      </a:r>
                      <a:r>
                        <a:rPr sz="1400" spc="-10" dirty="0">
                          <a:latin typeface="Calibri"/>
                          <a:cs typeface="Calibri"/>
                        </a:rPr>
                        <a:t> </a:t>
                      </a:r>
                      <a:r>
                        <a:rPr sz="1400" spc="-15" dirty="0">
                          <a:latin typeface="Calibri"/>
                          <a:cs typeface="Calibri"/>
                        </a:rPr>
                        <a:t>have</a:t>
                      </a:r>
                      <a:r>
                        <a:rPr sz="1400" spc="-10" dirty="0">
                          <a:latin typeface="Calibri"/>
                          <a:cs typeface="Calibri"/>
                        </a:rPr>
                        <a:t> any</a:t>
                      </a:r>
                      <a:r>
                        <a:rPr sz="1400" dirty="0">
                          <a:latin typeface="Calibri"/>
                          <a:cs typeface="Calibri"/>
                        </a:rPr>
                        <a:t> </a:t>
                      </a:r>
                      <a:r>
                        <a:rPr sz="1400" spc="-5" dirty="0">
                          <a:latin typeface="Calibri"/>
                          <a:cs typeface="Calibri"/>
                        </a:rPr>
                        <a:t>queries</a:t>
                      </a:r>
                      <a:r>
                        <a:rPr sz="1400" dirty="0">
                          <a:latin typeface="Calibri"/>
                          <a:cs typeface="Calibri"/>
                        </a:rPr>
                        <a:t> </a:t>
                      </a:r>
                      <a:r>
                        <a:rPr sz="1400" spc="-5" dirty="0">
                          <a:latin typeface="Calibri"/>
                          <a:cs typeface="Calibri"/>
                        </a:rPr>
                        <a:t>concerning</a:t>
                      </a:r>
                      <a:r>
                        <a:rPr sz="1400" spc="-10" dirty="0">
                          <a:latin typeface="Calibri"/>
                          <a:cs typeface="Calibri"/>
                        </a:rPr>
                        <a:t> </a:t>
                      </a:r>
                      <a:r>
                        <a:rPr sz="1400" spc="-5" dirty="0">
                          <a:latin typeface="Calibri"/>
                          <a:cs typeface="Calibri"/>
                        </a:rPr>
                        <a:t>this</a:t>
                      </a:r>
                      <a:r>
                        <a:rPr sz="1400" spc="5" dirty="0">
                          <a:latin typeface="Calibri"/>
                          <a:cs typeface="Calibri"/>
                        </a:rPr>
                        <a:t> </a:t>
                      </a:r>
                      <a:r>
                        <a:rPr sz="1400" spc="-5" dirty="0">
                          <a:latin typeface="Calibri"/>
                          <a:cs typeface="Calibri"/>
                        </a:rPr>
                        <a:t>subject</a:t>
                      </a:r>
                      <a:r>
                        <a:rPr sz="1400" spc="-10" dirty="0">
                          <a:latin typeface="Calibri"/>
                          <a:cs typeface="Calibri"/>
                        </a:rPr>
                        <a:t> </a:t>
                      </a:r>
                      <a:r>
                        <a:rPr sz="1400" dirty="0">
                          <a:latin typeface="Calibri"/>
                          <a:cs typeface="Calibri"/>
                        </a:rPr>
                        <a:t>or </a:t>
                      </a:r>
                      <a:r>
                        <a:rPr sz="1400" spc="-5" dirty="0">
                          <a:latin typeface="Calibri"/>
                          <a:cs typeface="Calibri"/>
                        </a:rPr>
                        <a:t>the</a:t>
                      </a:r>
                      <a:endParaRPr sz="1400" dirty="0">
                        <a:latin typeface="Calibri"/>
                        <a:cs typeface="Calibri"/>
                      </a:endParaRPr>
                    </a:p>
                    <a:p>
                      <a:pPr marL="73025">
                        <a:lnSpc>
                          <a:spcPct val="100000"/>
                        </a:lnSpc>
                        <a:spcBef>
                          <a:spcPts val="40"/>
                        </a:spcBef>
                      </a:pPr>
                      <a:r>
                        <a:rPr sz="1400" spc="-5" dirty="0">
                          <a:latin typeface="Calibri"/>
                          <a:cs typeface="Calibri"/>
                        </a:rPr>
                        <a:t>qualifications,</a:t>
                      </a:r>
                      <a:r>
                        <a:rPr sz="1400" spc="-10" dirty="0">
                          <a:latin typeface="Calibri"/>
                          <a:cs typeface="Calibri"/>
                        </a:rPr>
                        <a:t> </a:t>
                      </a:r>
                      <a:r>
                        <a:rPr sz="1400" dirty="0">
                          <a:latin typeface="Calibri"/>
                          <a:cs typeface="Calibri"/>
                        </a:rPr>
                        <a:t>please</a:t>
                      </a:r>
                      <a:r>
                        <a:rPr sz="1400" spc="-10" dirty="0">
                          <a:latin typeface="Calibri"/>
                          <a:cs typeface="Calibri"/>
                        </a:rPr>
                        <a:t> contact Mrs</a:t>
                      </a:r>
                      <a:r>
                        <a:rPr sz="1400" dirty="0">
                          <a:latin typeface="Calibri"/>
                          <a:cs typeface="Calibri"/>
                        </a:rPr>
                        <a:t> </a:t>
                      </a:r>
                      <a:r>
                        <a:rPr sz="1400" spc="-10" dirty="0">
                          <a:latin typeface="Calibri"/>
                          <a:cs typeface="Calibri"/>
                        </a:rPr>
                        <a:t>Davison </a:t>
                      </a:r>
                      <a:r>
                        <a:rPr sz="1400" spc="-5" dirty="0">
                          <a:latin typeface="Calibri"/>
                          <a:cs typeface="Calibri"/>
                        </a:rPr>
                        <a:t>or </a:t>
                      </a:r>
                      <a:r>
                        <a:rPr sz="1400" spc="-10" dirty="0">
                          <a:latin typeface="Calibri"/>
                          <a:cs typeface="Calibri"/>
                        </a:rPr>
                        <a:t>Mrs</a:t>
                      </a:r>
                      <a:r>
                        <a:rPr sz="1400" dirty="0">
                          <a:latin typeface="Calibri"/>
                          <a:cs typeface="Calibri"/>
                        </a:rPr>
                        <a:t> </a:t>
                      </a:r>
                      <a:r>
                        <a:rPr sz="1400" spc="-20" dirty="0">
                          <a:latin typeface="Calibri"/>
                          <a:cs typeface="Calibri"/>
                        </a:rPr>
                        <a:t>O’Connor.</a:t>
                      </a:r>
                      <a:endParaRPr sz="1400" dirty="0">
                        <a:latin typeface="Calibri"/>
                        <a:cs typeface="Calibri"/>
                      </a:endParaRPr>
                    </a:p>
                  </a:txBody>
                  <a:tcPr marL="0" marR="0" marT="29209"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1461770">
                <a:tc>
                  <a:txBody>
                    <a:bodyPr/>
                    <a:lstStyle/>
                    <a:p>
                      <a:pPr>
                        <a:lnSpc>
                          <a:spcPct val="100000"/>
                        </a:lnSpc>
                        <a:spcBef>
                          <a:spcPts val="20"/>
                        </a:spcBef>
                      </a:pPr>
                      <a:endParaRPr sz="1950">
                        <a:latin typeface="Times New Roman"/>
                        <a:cs typeface="Times New Roman"/>
                      </a:endParaRPr>
                    </a:p>
                    <a:p>
                      <a:pPr marL="400685" marR="127635" indent="-266700">
                        <a:lnSpc>
                          <a:spcPct val="102099"/>
                        </a:lnSpc>
                      </a:pPr>
                      <a:r>
                        <a:rPr sz="1400" spc="-5" dirty="0">
                          <a:latin typeface="Calibri"/>
                          <a:cs typeface="Calibri"/>
                        </a:rPr>
                        <a:t>Useful</a:t>
                      </a:r>
                      <a:r>
                        <a:rPr sz="1400" spc="-70" dirty="0">
                          <a:latin typeface="Calibri"/>
                          <a:cs typeface="Calibri"/>
                        </a:rPr>
                        <a:t> </a:t>
                      </a:r>
                      <a:r>
                        <a:rPr sz="1400" spc="-10" dirty="0">
                          <a:latin typeface="Calibri"/>
                          <a:cs typeface="Calibri"/>
                        </a:rPr>
                        <a:t>web- </a:t>
                      </a:r>
                      <a:r>
                        <a:rPr sz="1400" spc="-305" dirty="0">
                          <a:latin typeface="Calibri"/>
                          <a:cs typeface="Calibri"/>
                        </a:rPr>
                        <a:t> </a:t>
                      </a:r>
                      <a:r>
                        <a:rPr sz="1400" spc="-5" dirty="0">
                          <a:latin typeface="Calibri"/>
                          <a:cs typeface="Calibri"/>
                        </a:rPr>
                        <a:t>sites</a:t>
                      </a:r>
                      <a:endParaRPr sz="1400">
                        <a:latin typeface="Calibri"/>
                        <a:cs typeface="Calibri"/>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15"/>
                        </a:spcBef>
                      </a:pPr>
                      <a:r>
                        <a:rPr sz="1400" spc="-10" dirty="0">
                          <a:latin typeface="Calibri"/>
                          <a:cs typeface="Calibri"/>
                          <a:hlinkClick r:id="rId3"/>
                        </a:rPr>
                        <a:t>http://www.ashleyschool.com/subject/maths.php</a:t>
                      </a:r>
                      <a:endParaRPr sz="1400" dirty="0">
                        <a:latin typeface="Calibri"/>
                        <a:cs typeface="Calibri"/>
                      </a:endParaRPr>
                    </a:p>
                    <a:p>
                      <a:pPr>
                        <a:lnSpc>
                          <a:spcPct val="100000"/>
                        </a:lnSpc>
                      </a:pPr>
                      <a:endParaRPr sz="1200" dirty="0">
                        <a:latin typeface="Times New Roman"/>
                        <a:cs typeface="Times New Roman"/>
                      </a:endParaRPr>
                    </a:p>
                    <a:p>
                      <a:pPr marL="73025" marR="960119">
                        <a:lnSpc>
                          <a:spcPct val="102099"/>
                        </a:lnSpc>
                        <a:spcBef>
                          <a:spcPts val="5"/>
                        </a:spcBef>
                      </a:pPr>
                      <a:r>
                        <a:rPr sz="1400" spc="-10" dirty="0">
                          <a:latin typeface="Calibri"/>
                          <a:cs typeface="Calibri"/>
                          <a:hlinkClick r:id="rId4"/>
                        </a:rPr>
                        <a:t>http://www.aqa.org.uk/subjects/mathematics/gcse/ </a:t>
                      </a:r>
                      <a:r>
                        <a:rPr sz="1400" spc="-305" dirty="0">
                          <a:latin typeface="Calibri"/>
                          <a:cs typeface="Calibri"/>
                        </a:rPr>
                        <a:t> </a:t>
                      </a:r>
                      <a:r>
                        <a:rPr sz="1400" spc="-5" dirty="0">
                          <a:latin typeface="Calibri"/>
                          <a:cs typeface="Calibri"/>
                          <a:hlinkClick r:id="rId4"/>
                        </a:rPr>
                        <a:t>mathematics-8300</a:t>
                      </a:r>
                      <a:endParaRPr sz="1400" dirty="0">
                        <a:latin typeface="Calibri"/>
                        <a:cs typeface="Calibri"/>
                      </a:endParaRPr>
                    </a:p>
                    <a:p>
                      <a:pPr>
                        <a:lnSpc>
                          <a:spcPct val="100000"/>
                        </a:lnSpc>
                        <a:spcBef>
                          <a:spcPts val="10"/>
                        </a:spcBef>
                      </a:pPr>
                      <a:endParaRPr sz="1200" dirty="0">
                        <a:latin typeface="Times New Roman"/>
                        <a:cs typeface="Times New Roman"/>
                      </a:endParaRPr>
                    </a:p>
                    <a:p>
                      <a:pPr marL="73025" marR="976630">
                        <a:lnSpc>
                          <a:spcPct val="102099"/>
                        </a:lnSpc>
                      </a:pPr>
                      <a:r>
                        <a:rPr sz="1400" spc="-10" dirty="0">
                          <a:latin typeface="Calibri"/>
                          <a:cs typeface="Calibri"/>
                          <a:hlinkClick r:id="rId5"/>
                        </a:rPr>
                        <a:t>http://www.wjec.co.uk/qualifications/mathematics/ </a:t>
                      </a:r>
                      <a:r>
                        <a:rPr sz="1400" spc="-305" dirty="0">
                          <a:latin typeface="Calibri"/>
                          <a:cs typeface="Calibri"/>
                        </a:rPr>
                        <a:t> </a:t>
                      </a:r>
                      <a:r>
                        <a:rPr sz="1400" spc="-10" dirty="0">
                          <a:latin typeface="Calibri"/>
                          <a:cs typeface="Calibri"/>
                          <a:hlinkClick r:id="rId5"/>
                        </a:rPr>
                        <a:t>mathematics-entry-pathways/</a:t>
                      </a:r>
                      <a:endParaRPr sz="1400" dirty="0">
                        <a:latin typeface="Calibri"/>
                        <a:cs typeface="Calibri"/>
                      </a:endParaRPr>
                    </a:p>
                  </a:txBody>
                  <a:tcPr marL="0" marR="0" marT="19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90397" y="464667"/>
            <a:ext cx="6719570" cy="9845675"/>
            <a:chOff x="490397" y="464667"/>
            <a:chExt cx="6719570" cy="9845675"/>
          </a:xfrm>
        </p:grpSpPr>
        <p:sp>
          <p:nvSpPr>
            <p:cNvPr id="3" name="object 3"/>
            <p:cNvSpPr/>
            <p:nvPr/>
          </p:nvSpPr>
          <p:spPr>
            <a:xfrm>
              <a:off x="522147" y="496417"/>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522147" y="496417"/>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76617" y="704468"/>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230238" y="8899524"/>
              <a:ext cx="793750" cy="1170940"/>
            </a:xfrm>
            <a:custGeom>
              <a:avLst/>
              <a:gdLst/>
              <a:ahLst/>
              <a:cxnLst/>
              <a:rect l="l" t="t" r="r" b="b"/>
              <a:pathLst>
                <a:path w="793750" h="1170940">
                  <a:moveTo>
                    <a:pt x="793368"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7"/>
                  </a:lnTo>
                  <a:lnTo>
                    <a:pt x="0" y="1170762"/>
                  </a:lnTo>
                  <a:lnTo>
                    <a:pt x="793368" y="0"/>
                  </a:lnTo>
                  <a:close/>
                </a:path>
              </a:pathLst>
            </a:custGeom>
            <a:solidFill>
              <a:srgbClr val="CDCDCD"/>
            </a:solidFill>
          </p:spPr>
          <p:txBody>
            <a:bodyPr wrap="square" lIns="0" tIns="0" rIns="0" bIns="0" rtlCol="0"/>
            <a:lstStyle/>
            <a:p>
              <a:endParaRPr/>
            </a:p>
          </p:txBody>
        </p:sp>
        <p:sp>
          <p:nvSpPr>
            <p:cNvPr id="7" name="object 7"/>
            <p:cNvSpPr/>
            <p:nvPr/>
          </p:nvSpPr>
          <p:spPr>
            <a:xfrm>
              <a:off x="676617" y="704468"/>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grpSp>
      <p:graphicFrame>
        <p:nvGraphicFramePr>
          <p:cNvPr id="8" name="object 8"/>
          <p:cNvGraphicFramePr>
            <a:graphicFrameLocks noGrp="1"/>
          </p:cNvGraphicFramePr>
          <p:nvPr>
            <p:extLst>
              <p:ext uri="{D42A27DB-BD31-4B8C-83A1-F6EECF244321}">
                <p14:modId xmlns:p14="http://schemas.microsoft.com/office/powerpoint/2010/main" val="1715711788"/>
              </p:ext>
            </p:extLst>
          </p:nvPr>
        </p:nvGraphicFramePr>
        <p:xfrm>
          <a:off x="843127" y="1663826"/>
          <a:ext cx="5968999" cy="7912481"/>
        </p:xfrm>
        <a:graphic>
          <a:graphicData uri="http://schemas.openxmlformats.org/drawingml/2006/table">
            <a:tbl>
              <a:tblPr firstRow="1" bandRow="1">
                <a:tableStyleId>{2D5ABB26-0587-4C30-8999-92F81FD0307C}</a:tableStyleId>
              </a:tblPr>
              <a:tblGrid>
                <a:gridCol w="1152525">
                  <a:extLst>
                    <a:ext uri="{9D8B030D-6E8A-4147-A177-3AD203B41FA5}">
                      <a16:colId xmlns:a16="http://schemas.microsoft.com/office/drawing/2014/main" val="20000"/>
                    </a:ext>
                  </a:extLst>
                </a:gridCol>
                <a:gridCol w="2160270">
                  <a:extLst>
                    <a:ext uri="{9D8B030D-6E8A-4147-A177-3AD203B41FA5}">
                      <a16:colId xmlns:a16="http://schemas.microsoft.com/office/drawing/2014/main" val="20001"/>
                    </a:ext>
                  </a:extLst>
                </a:gridCol>
                <a:gridCol w="2656204">
                  <a:extLst>
                    <a:ext uri="{9D8B030D-6E8A-4147-A177-3AD203B41FA5}">
                      <a16:colId xmlns:a16="http://schemas.microsoft.com/office/drawing/2014/main" val="20002"/>
                    </a:ext>
                  </a:extLst>
                </a:gridCol>
              </a:tblGrid>
              <a:tr h="252095">
                <a:tc>
                  <a:txBody>
                    <a:bodyPr/>
                    <a:lstStyle/>
                    <a:p>
                      <a:pPr algn="ctr">
                        <a:lnSpc>
                          <a:spcPct val="100000"/>
                        </a:lnSpc>
                        <a:spcBef>
                          <a:spcPts val="225"/>
                        </a:spcBef>
                      </a:pPr>
                      <a:r>
                        <a:rPr sz="1200" spc="-5" dirty="0">
                          <a:latin typeface="Calibri"/>
                          <a:cs typeface="Calibri"/>
                        </a:rPr>
                        <a:t>Exam</a:t>
                      </a:r>
                      <a:r>
                        <a:rPr sz="1200" spc="-35" dirty="0">
                          <a:latin typeface="Calibri"/>
                          <a:cs typeface="Calibri"/>
                        </a:rPr>
                        <a:t> </a:t>
                      </a:r>
                      <a:r>
                        <a:rPr sz="1200" spc="-5" dirty="0">
                          <a:latin typeface="Calibri"/>
                          <a:cs typeface="Calibri"/>
                        </a:rPr>
                        <a:t>Board</a:t>
                      </a:r>
                      <a:endParaRPr sz="1200">
                        <a:latin typeface="Calibri"/>
                        <a:cs typeface="Calibri"/>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a:lnSpc>
                          <a:spcPct val="100000"/>
                        </a:lnSpc>
                        <a:spcBef>
                          <a:spcPts val="225"/>
                        </a:spcBef>
                      </a:pPr>
                      <a:r>
                        <a:rPr sz="1200" dirty="0">
                          <a:latin typeface="Calibri"/>
                          <a:cs typeface="Calibri"/>
                        </a:rPr>
                        <a:t>AQA</a:t>
                      </a:r>
                      <a:endParaRPr sz="1200">
                        <a:latin typeface="Calibri"/>
                        <a:cs typeface="Calibri"/>
                      </a:endParaRPr>
                    </a:p>
                  </a:txBody>
                  <a:tcPr marL="0" marR="0" marT="285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798830">
                <a:tc>
                  <a:txBody>
                    <a:bodyPr/>
                    <a:lstStyle/>
                    <a:p>
                      <a:pPr>
                        <a:lnSpc>
                          <a:spcPct val="100000"/>
                        </a:lnSpc>
                      </a:pPr>
                      <a:endParaRPr sz="1200">
                        <a:latin typeface="Times New Roman"/>
                        <a:cs typeface="Times New Roman"/>
                      </a:endParaRPr>
                    </a:p>
                    <a:p>
                      <a:pPr algn="ctr">
                        <a:lnSpc>
                          <a:spcPct val="100000"/>
                        </a:lnSpc>
                        <a:spcBef>
                          <a:spcPts val="990"/>
                        </a:spcBef>
                      </a:pPr>
                      <a:r>
                        <a:rPr sz="1200" spc="-5" dirty="0">
                          <a:latin typeface="Calibri"/>
                          <a:cs typeface="Calibri"/>
                        </a:rPr>
                        <a:t>Introduction</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20650">
                        <a:lnSpc>
                          <a:spcPct val="101699"/>
                        </a:lnSpc>
                        <a:spcBef>
                          <a:spcPts val="145"/>
                        </a:spcBef>
                      </a:pPr>
                      <a:r>
                        <a:rPr sz="1200" spc="-5" dirty="0">
                          <a:latin typeface="Calibri"/>
                          <a:cs typeface="Calibri"/>
                        </a:rPr>
                        <a:t>Both double award science (Trilogy) </a:t>
                      </a:r>
                      <a:r>
                        <a:rPr sz="1200" dirty="0">
                          <a:latin typeface="Calibri"/>
                          <a:cs typeface="Calibri"/>
                        </a:rPr>
                        <a:t>GCSE </a:t>
                      </a:r>
                      <a:r>
                        <a:rPr sz="1200" spc="-5" dirty="0">
                          <a:latin typeface="Calibri"/>
                          <a:cs typeface="Calibri"/>
                        </a:rPr>
                        <a:t>grade </a:t>
                      </a:r>
                      <a:r>
                        <a:rPr sz="1200" dirty="0">
                          <a:latin typeface="Calibri"/>
                          <a:cs typeface="Calibri"/>
                        </a:rPr>
                        <a:t>9 to 1 </a:t>
                      </a:r>
                      <a:r>
                        <a:rPr sz="1200" spc="-5" dirty="0">
                          <a:latin typeface="Calibri"/>
                          <a:cs typeface="Calibri"/>
                        </a:rPr>
                        <a:t>and Entry Level Cer- </a:t>
                      </a:r>
                      <a:r>
                        <a:rPr sz="1200" spc="-260" dirty="0">
                          <a:latin typeface="Calibri"/>
                          <a:cs typeface="Calibri"/>
                        </a:rPr>
                        <a:t> </a:t>
                      </a:r>
                      <a:r>
                        <a:rPr sz="1200" spc="-5" dirty="0">
                          <a:latin typeface="Calibri"/>
                          <a:cs typeface="Calibri"/>
                        </a:rPr>
                        <a:t>tificate</a:t>
                      </a:r>
                      <a:r>
                        <a:rPr sz="1200" spc="5" dirty="0">
                          <a:latin typeface="Calibri"/>
                          <a:cs typeface="Calibri"/>
                        </a:rPr>
                        <a:t> </a:t>
                      </a:r>
                      <a:r>
                        <a:rPr sz="1200" spc="-5" dirty="0">
                          <a:latin typeface="Calibri"/>
                          <a:cs typeface="Calibri"/>
                        </a:rPr>
                        <a:t>are</a:t>
                      </a:r>
                      <a:r>
                        <a:rPr sz="1200" dirty="0">
                          <a:latin typeface="Calibri"/>
                          <a:cs typeface="Calibri"/>
                        </a:rPr>
                        <a:t> </a:t>
                      </a:r>
                      <a:r>
                        <a:rPr sz="1200" spc="-5" dirty="0">
                          <a:latin typeface="Calibri"/>
                          <a:cs typeface="Calibri"/>
                        </a:rPr>
                        <a:t>taught. We</a:t>
                      </a:r>
                      <a:r>
                        <a:rPr sz="1200" spc="10" dirty="0">
                          <a:latin typeface="Calibri"/>
                          <a:cs typeface="Calibri"/>
                        </a:rPr>
                        <a:t> </a:t>
                      </a:r>
                      <a:r>
                        <a:rPr sz="1200" spc="-5" dirty="0">
                          <a:latin typeface="Calibri"/>
                          <a:cs typeface="Calibri"/>
                        </a:rPr>
                        <a:t>ensure</a:t>
                      </a:r>
                      <a:r>
                        <a:rPr sz="1200" dirty="0">
                          <a:latin typeface="Calibri"/>
                          <a:cs typeface="Calibri"/>
                        </a:rPr>
                        <a:t> </a:t>
                      </a:r>
                      <a:r>
                        <a:rPr sz="1200" spc="-5" dirty="0">
                          <a:latin typeface="Calibri"/>
                          <a:cs typeface="Calibri"/>
                        </a:rPr>
                        <a:t>candidates</a:t>
                      </a:r>
                      <a:r>
                        <a:rPr sz="1200" spc="5" dirty="0">
                          <a:latin typeface="Calibri"/>
                          <a:cs typeface="Calibri"/>
                        </a:rPr>
                        <a:t> </a:t>
                      </a:r>
                      <a:r>
                        <a:rPr sz="1200" spc="-5" dirty="0">
                          <a:latin typeface="Calibri"/>
                          <a:cs typeface="Calibri"/>
                        </a:rPr>
                        <a:t>achieve</a:t>
                      </a:r>
                      <a:r>
                        <a:rPr sz="1200" spc="10" dirty="0">
                          <a:latin typeface="Calibri"/>
                          <a:cs typeface="Calibri"/>
                        </a:rPr>
                        <a:t> </a:t>
                      </a:r>
                      <a:r>
                        <a:rPr sz="1200" spc="-5" dirty="0">
                          <a:latin typeface="Calibri"/>
                          <a:cs typeface="Calibri"/>
                        </a:rPr>
                        <a:t>their </a:t>
                      </a:r>
                      <a:r>
                        <a:rPr sz="1200" dirty="0">
                          <a:latin typeface="Calibri"/>
                          <a:cs typeface="Calibri"/>
                        </a:rPr>
                        <a:t>full</a:t>
                      </a:r>
                      <a:r>
                        <a:rPr sz="1200" spc="-5" dirty="0">
                          <a:latin typeface="Calibri"/>
                          <a:cs typeface="Calibri"/>
                        </a:rPr>
                        <a:t> potential, and </a:t>
                      </a:r>
                      <a:r>
                        <a:rPr sz="1200" dirty="0">
                          <a:latin typeface="Calibri"/>
                          <a:cs typeface="Calibri"/>
                        </a:rPr>
                        <a:t> </a:t>
                      </a:r>
                      <a:r>
                        <a:rPr sz="1200" spc="-5" dirty="0">
                          <a:latin typeface="Calibri"/>
                          <a:cs typeface="Calibri"/>
                        </a:rPr>
                        <a:t>cover</a:t>
                      </a:r>
                      <a:r>
                        <a:rPr sz="1200" spc="5" dirty="0">
                          <a:latin typeface="Calibri"/>
                          <a:cs typeface="Calibri"/>
                        </a:rPr>
                        <a:t> </a:t>
                      </a:r>
                      <a:r>
                        <a:rPr sz="1200" dirty="0">
                          <a:latin typeface="Calibri"/>
                          <a:cs typeface="Calibri"/>
                        </a:rPr>
                        <a:t>a</a:t>
                      </a:r>
                      <a:r>
                        <a:rPr sz="1200" spc="5" dirty="0">
                          <a:latin typeface="Calibri"/>
                          <a:cs typeface="Calibri"/>
                        </a:rPr>
                        <a:t> </a:t>
                      </a:r>
                      <a:r>
                        <a:rPr sz="1200" spc="-5" dirty="0">
                          <a:latin typeface="Calibri"/>
                          <a:cs typeface="Calibri"/>
                        </a:rPr>
                        <a:t>curriculum</a:t>
                      </a:r>
                      <a:r>
                        <a:rPr sz="1200" spc="-10" dirty="0">
                          <a:latin typeface="Calibri"/>
                          <a:cs typeface="Calibri"/>
                        </a:rPr>
                        <a:t> </a:t>
                      </a:r>
                      <a:r>
                        <a:rPr sz="1200" spc="-5" dirty="0">
                          <a:latin typeface="Calibri"/>
                          <a:cs typeface="Calibri"/>
                        </a:rPr>
                        <a:t>which</a:t>
                      </a:r>
                      <a:r>
                        <a:rPr sz="1200" dirty="0">
                          <a:latin typeface="Calibri"/>
                          <a:cs typeface="Calibri"/>
                        </a:rPr>
                        <a:t> is</a:t>
                      </a:r>
                      <a:r>
                        <a:rPr sz="1200" spc="5" dirty="0">
                          <a:latin typeface="Calibri"/>
                          <a:cs typeface="Calibri"/>
                        </a:rPr>
                        <a:t> </a:t>
                      </a:r>
                      <a:r>
                        <a:rPr sz="1200" spc="-5" dirty="0">
                          <a:latin typeface="Calibri"/>
                          <a:cs typeface="Calibri"/>
                        </a:rPr>
                        <a:t>relevant for</a:t>
                      </a:r>
                      <a:r>
                        <a:rPr sz="1200" spc="10" dirty="0">
                          <a:latin typeface="Calibri"/>
                          <a:cs typeface="Calibri"/>
                        </a:rPr>
                        <a:t> </a:t>
                      </a:r>
                      <a:r>
                        <a:rPr sz="1200" dirty="0">
                          <a:latin typeface="Calibri"/>
                          <a:cs typeface="Calibri"/>
                        </a:rPr>
                        <a:t>today’s </a:t>
                      </a:r>
                      <a:r>
                        <a:rPr sz="1200" spc="-5" dirty="0">
                          <a:latin typeface="Calibri"/>
                          <a:cs typeface="Calibri"/>
                        </a:rPr>
                        <a:t>challenges</a:t>
                      </a:r>
                      <a:r>
                        <a:rPr sz="1200" spc="5" dirty="0">
                          <a:latin typeface="Calibri"/>
                          <a:cs typeface="Calibri"/>
                        </a:rPr>
                        <a:t> </a:t>
                      </a:r>
                      <a:r>
                        <a:rPr sz="1200" spc="-5" dirty="0">
                          <a:latin typeface="Calibri"/>
                          <a:cs typeface="Calibri"/>
                        </a:rPr>
                        <a:t>and</a:t>
                      </a:r>
                      <a:r>
                        <a:rPr sz="1200" dirty="0">
                          <a:latin typeface="Calibri"/>
                          <a:cs typeface="Calibri"/>
                        </a:rPr>
                        <a:t> </a:t>
                      </a:r>
                      <a:r>
                        <a:rPr sz="1200" spc="-5" dirty="0">
                          <a:latin typeface="Calibri"/>
                          <a:cs typeface="Calibri"/>
                        </a:rPr>
                        <a:t>when</a:t>
                      </a:r>
                      <a:r>
                        <a:rPr sz="1200" dirty="0">
                          <a:latin typeface="Calibri"/>
                          <a:cs typeface="Calibri"/>
                        </a:rPr>
                        <a:t> </a:t>
                      </a:r>
                      <a:r>
                        <a:rPr sz="1200" spc="-5" dirty="0">
                          <a:latin typeface="Calibri"/>
                          <a:cs typeface="Calibri"/>
                        </a:rPr>
                        <a:t>ap- </a:t>
                      </a:r>
                      <a:r>
                        <a:rPr sz="1200" dirty="0">
                          <a:latin typeface="Calibri"/>
                          <a:cs typeface="Calibri"/>
                        </a:rPr>
                        <a:t> </a:t>
                      </a:r>
                      <a:r>
                        <a:rPr sz="1200" spc="-5" dirty="0">
                          <a:latin typeface="Calibri"/>
                          <a:cs typeface="Calibri"/>
                        </a:rPr>
                        <a:t>propriate</a:t>
                      </a:r>
                      <a:r>
                        <a:rPr sz="1200" spc="-15" dirty="0">
                          <a:latin typeface="Calibri"/>
                          <a:cs typeface="Calibri"/>
                        </a:rPr>
                        <a:t> </a:t>
                      </a:r>
                      <a:r>
                        <a:rPr sz="1200" spc="-5" dirty="0">
                          <a:latin typeface="Calibri"/>
                          <a:cs typeface="Calibri"/>
                        </a:rPr>
                        <a:t>conducive</a:t>
                      </a:r>
                      <a:r>
                        <a:rPr sz="1200" spc="-10" dirty="0">
                          <a:latin typeface="Calibri"/>
                          <a:cs typeface="Calibri"/>
                        </a:rPr>
                        <a:t> </a:t>
                      </a:r>
                      <a:r>
                        <a:rPr sz="1200" spc="-5" dirty="0">
                          <a:latin typeface="Calibri"/>
                          <a:cs typeface="Calibri"/>
                        </a:rPr>
                        <a:t>for further</a:t>
                      </a:r>
                      <a:r>
                        <a:rPr sz="1200" spc="5" dirty="0">
                          <a:latin typeface="Calibri"/>
                          <a:cs typeface="Calibri"/>
                        </a:rPr>
                        <a:t> </a:t>
                      </a:r>
                      <a:r>
                        <a:rPr sz="1200" spc="-5" dirty="0">
                          <a:latin typeface="Calibri"/>
                          <a:cs typeface="Calibri"/>
                        </a:rPr>
                        <a:t>study.</a:t>
                      </a:r>
                      <a:endParaRPr sz="1200">
                        <a:latin typeface="Calibri"/>
                        <a:cs typeface="Calibri"/>
                      </a:endParaRPr>
                    </a:p>
                  </a:txBody>
                  <a:tcPr marL="0" marR="0" marT="184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410527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250">
                        <a:latin typeface="Times New Roman"/>
                        <a:cs typeface="Times New Roman"/>
                      </a:endParaRPr>
                    </a:p>
                    <a:p>
                      <a:pPr marL="78105" marR="73660" algn="ctr">
                        <a:lnSpc>
                          <a:spcPct val="101699"/>
                        </a:lnSpc>
                      </a:pPr>
                      <a:r>
                        <a:rPr sz="1200" dirty="0">
                          <a:latin typeface="Calibri"/>
                          <a:cs typeface="Calibri"/>
                        </a:rPr>
                        <a:t>Summary</a:t>
                      </a:r>
                      <a:r>
                        <a:rPr sz="1200" spc="-50" dirty="0">
                          <a:latin typeface="Calibri"/>
                          <a:cs typeface="Calibri"/>
                        </a:rPr>
                        <a:t> </a:t>
                      </a:r>
                      <a:r>
                        <a:rPr sz="1200" spc="-5" dirty="0">
                          <a:latin typeface="Calibri"/>
                          <a:cs typeface="Calibri"/>
                        </a:rPr>
                        <a:t>of</a:t>
                      </a:r>
                      <a:r>
                        <a:rPr sz="1200" spc="-50" dirty="0">
                          <a:latin typeface="Calibri"/>
                          <a:cs typeface="Calibri"/>
                        </a:rPr>
                        <a:t> </a:t>
                      </a:r>
                      <a:r>
                        <a:rPr sz="1200" dirty="0">
                          <a:latin typeface="Calibri"/>
                          <a:cs typeface="Calibri"/>
                        </a:rPr>
                        <a:t>the </a:t>
                      </a:r>
                      <a:r>
                        <a:rPr sz="1200" spc="-254" dirty="0">
                          <a:latin typeface="Calibri"/>
                          <a:cs typeface="Calibri"/>
                        </a:rPr>
                        <a:t> </a:t>
                      </a:r>
                      <a:r>
                        <a:rPr sz="1200" spc="-5" dirty="0">
                          <a:latin typeface="Calibri"/>
                          <a:cs typeface="Calibri"/>
                        </a:rPr>
                        <a:t>topics you will </a:t>
                      </a:r>
                      <a:r>
                        <a:rPr sz="1200" dirty="0">
                          <a:latin typeface="Calibri"/>
                          <a:cs typeface="Calibri"/>
                        </a:rPr>
                        <a:t> </a:t>
                      </a:r>
                      <a:r>
                        <a:rPr sz="1200" spc="-5" dirty="0">
                          <a:latin typeface="Calibri"/>
                          <a:cs typeface="Calibri"/>
                        </a:rPr>
                        <a:t>cover</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025">
                        <a:lnSpc>
                          <a:spcPct val="100000"/>
                        </a:lnSpc>
                        <a:spcBef>
                          <a:spcPts val="10"/>
                        </a:spcBef>
                      </a:pPr>
                      <a:r>
                        <a:rPr sz="1200" spc="-5" dirty="0">
                          <a:latin typeface="Calibri"/>
                          <a:cs typeface="Calibri"/>
                        </a:rPr>
                        <a:t>GCSE</a:t>
                      </a:r>
                      <a:endParaRPr sz="1200">
                        <a:latin typeface="Calibri"/>
                        <a:cs typeface="Calibri"/>
                      </a:endParaRPr>
                    </a:p>
                    <a:p>
                      <a:pPr marL="73025" marR="113030">
                        <a:lnSpc>
                          <a:spcPct val="101699"/>
                        </a:lnSpc>
                      </a:pPr>
                      <a:r>
                        <a:rPr sz="1200" spc="-5" dirty="0">
                          <a:latin typeface="Calibri"/>
                          <a:cs typeface="Calibri"/>
                        </a:rPr>
                        <a:t>Biology:</a:t>
                      </a:r>
                      <a:r>
                        <a:rPr sz="1200" dirty="0">
                          <a:latin typeface="Calibri"/>
                          <a:cs typeface="Calibri"/>
                        </a:rPr>
                        <a:t> </a:t>
                      </a:r>
                      <a:r>
                        <a:rPr sz="1200" spc="-5" dirty="0">
                          <a:latin typeface="Calibri"/>
                          <a:cs typeface="Calibri"/>
                        </a:rPr>
                        <a:t>Cell</a:t>
                      </a:r>
                      <a:r>
                        <a:rPr sz="1200" spc="5" dirty="0">
                          <a:latin typeface="Calibri"/>
                          <a:cs typeface="Calibri"/>
                        </a:rPr>
                        <a:t> </a:t>
                      </a:r>
                      <a:r>
                        <a:rPr sz="1200" spc="-5" dirty="0">
                          <a:latin typeface="Calibri"/>
                          <a:cs typeface="Calibri"/>
                        </a:rPr>
                        <a:t>biology;</a:t>
                      </a:r>
                      <a:r>
                        <a:rPr sz="1200" dirty="0">
                          <a:latin typeface="Calibri"/>
                          <a:cs typeface="Calibri"/>
                        </a:rPr>
                        <a:t> </a:t>
                      </a:r>
                      <a:r>
                        <a:rPr sz="1200" spc="-5" dirty="0">
                          <a:latin typeface="Calibri"/>
                          <a:cs typeface="Calibri"/>
                        </a:rPr>
                        <a:t>Organisa- </a:t>
                      </a:r>
                      <a:r>
                        <a:rPr sz="1200" dirty="0">
                          <a:latin typeface="Calibri"/>
                          <a:cs typeface="Calibri"/>
                        </a:rPr>
                        <a:t> </a:t>
                      </a:r>
                      <a:r>
                        <a:rPr sz="1200" spc="-5" dirty="0">
                          <a:latin typeface="Calibri"/>
                          <a:cs typeface="Calibri"/>
                        </a:rPr>
                        <a:t>tion;</a:t>
                      </a:r>
                      <a:r>
                        <a:rPr sz="1200" spc="-10" dirty="0">
                          <a:latin typeface="Calibri"/>
                          <a:cs typeface="Calibri"/>
                        </a:rPr>
                        <a:t> </a:t>
                      </a:r>
                      <a:r>
                        <a:rPr sz="1200" spc="-5" dirty="0">
                          <a:latin typeface="Calibri"/>
                          <a:cs typeface="Calibri"/>
                        </a:rPr>
                        <a:t>Bioenergetics;</a:t>
                      </a:r>
                      <a:r>
                        <a:rPr sz="1200" dirty="0">
                          <a:latin typeface="Calibri"/>
                          <a:cs typeface="Calibri"/>
                        </a:rPr>
                        <a:t> </a:t>
                      </a:r>
                      <a:r>
                        <a:rPr sz="1200" spc="-10" dirty="0">
                          <a:latin typeface="Calibri"/>
                          <a:cs typeface="Calibri"/>
                        </a:rPr>
                        <a:t>Infection </a:t>
                      </a:r>
                      <a:r>
                        <a:rPr sz="1200" spc="-5" dirty="0">
                          <a:latin typeface="Calibri"/>
                          <a:cs typeface="Calibri"/>
                        </a:rPr>
                        <a:t> </a:t>
                      </a:r>
                      <a:r>
                        <a:rPr sz="1200" dirty="0">
                          <a:latin typeface="Calibri"/>
                          <a:cs typeface="Calibri"/>
                        </a:rPr>
                        <a:t>and </a:t>
                      </a:r>
                      <a:r>
                        <a:rPr sz="1200" spc="-5" dirty="0">
                          <a:latin typeface="Calibri"/>
                          <a:cs typeface="Calibri"/>
                        </a:rPr>
                        <a:t>response; Homeostasis </a:t>
                      </a:r>
                      <a:r>
                        <a:rPr sz="1200" dirty="0">
                          <a:latin typeface="Calibri"/>
                          <a:cs typeface="Calibri"/>
                        </a:rPr>
                        <a:t>and </a:t>
                      </a:r>
                      <a:r>
                        <a:rPr sz="1200" spc="-260" dirty="0">
                          <a:latin typeface="Calibri"/>
                          <a:cs typeface="Calibri"/>
                        </a:rPr>
                        <a:t> </a:t>
                      </a:r>
                      <a:r>
                        <a:rPr sz="1200" spc="-5" dirty="0">
                          <a:latin typeface="Calibri"/>
                          <a:cs typeface="Calibri"/>
                        </a:rPr>
                        <a:t>response; Inheritance, variation </a:t>
                      </a:r>
                      <a:r>
                        <a:rPr sz="1200" spc="-260" dirty="0">
                          <a:latin typeface="Calibri"/>
                          <a:cs typeface="Calibri"/>
                        </a:rPr>
                        <a:t> </a:t>
                      </a:r>
                      <a:r>
                        <a:rPr sz="1200" dirty="0">
                          <a:latin typeface="Calibri"/>
                          <a:cs typeface="Calibri"/>
                        </a:rPr>
                        <a:t>and</a:t>
                      </a:r>
                      <a:r>
                        <a:rPr sz="1200" spc="-10" dirty="0">
                          <a:latin typeface="Calibri"/>
                          <a:cs typeface="Calibri"/>
                        </a:rPr>
                        <a:t> </a:t>
                      </a:r>
                      <a:r>
                        <a:rPr sz="1200" spc="-5" dirty="0">
                          <a:latin typeface="Calibri"/>
                          <a:cs typeface="Calibri"/>
                        </a:rPr>
                        <a:t>evolution;</a:t>
                      </a:r>
                      <a:r>
                        <a:rPr sz="1200" spc="-15" dirty="0">
                          <a:latin typeface="Calibri"/>
                          <a:cs typeface="Calibri"/>
                        </a:rPr>
                        <a:t> </a:t>
                      </a:r>
                      <a:r>
                        <a:rPr sz="1200" spc="-5" dirty="0">
                          <a:latin typeface="Calibri"/>
                          <a:cs typeface="Calibri"/>
                        </a:rPr>
                        <a:t>Ecology.</a:t>
                      </a:r>
                      <a:endParaRPr sz="1200">
                        <a:latin typeface="Calibri"/>
                        <a:cs typeface="Calibri"/>
                      </a:endParaRPr>
                    </a:p>
                    <a:p>
                      <a:pPr marL="73025" marR="93345">
                        <a:lnSpc>
                          <a:spcPct val="101699"/>
                        </a:lnSpc>
                      </a:pPr>
                      <a:r>
                        <a:rPr sz="1200" dirty="0">
                          <a:latin typeface="Calibri"/>
                          <a:cs typeface="Calibri"/>
                        </a:rPr>
                        <a:t>Chemistry:</a:t>
                      </a:r>
                      <a:r>
                        <a:rPr sz="1200" spc="60" dirty="0">
                          <a:latin typeface="Calibri"/>
                          <a:cs typeface="Calibri"/>
                        </a:rPr>
                        <a:t> </a:t>
                      </a:r>
                      <a:r>
                        <a:rPr sz="1200" dirty="0">
                          <a:latin typeface="Calibri"/>
                          <a:cs typeface="Calibri"/>
                        </a:rPr>
                        <a:t>Atomic</a:t>
                      </a:r>
                      <a:r>
                        <a:rPr sz="1200" spc="55" dirty="0">
                          <a:latin typeface="Calibri"/>
                          <a:cs typeface="Calibri"/>
                        </a:rPr>
                        <a:t> </a:t>
                      </a:r>
                      <a:r>
                        <a:rPr sz="1200" spc="-5" dirty="0">
                          <a:latin typeface="Calibri"/>
                          <a:cs typeface="Calibri"/>
                        </a:rPr>
                        <a:t>structure </a:t>
                      </a:r>
                      <a:r>
                        <a:rPr sz="1200" dirty="0">
                          <a:latin typeface="Calibri"/>
                          <a:cs typeface="Calibri"/>
                        </a:rPr>
                        <a:t> and</a:t>
                      </a:r>
                      <a:r>
                        <a:rPr sz="1200" spc="-15" dirty="0">
                          <a:latin typeface="Calibri"/>
                          <a:cs typeface="Calibri"/>
                        </a:rPr>
                        <a:t> </a:t>
                      </a:r>
                      <a:r>
                        <a:rPr sz="1200" spc="-5" dirty="0">
                          <a:latin typeface="Calibri"/>
                          <a:cs typeface="Calibri"/>
                        </a:rPr>
                        <a:t>the periodic table;</a:t>
                      </a:r>
                      <a:r>
                        <a:rPr sz="1200" spc="-15" dirty="0">
                          <a:latin typeface="Calibri"/>
                          <a:cs typeface="Calibri"/>
                        </a:rPr>
                        <a:t> </a:t>
                      </a:r>
                      <a:r>
                        <a:rPr sz="1200" spc="-5" dirty="0">
                          <a:latin typeface="Calibri"/>
                          <a:cs typeface="Calibri"/>
                        </a:rPr>
                        <a:t>Bonding,</a:t>
                      </a:r>
                      <a:endParaRPr sz="1200">
                        <a:latin typeface="Calibri"/>
                        <a:cs typeface="Calibri"/>
                      </a:endParaRPr>
                    </a:p>
                    <a:p>
                      <a:pPr marL="73025" marR="73660">
                        <a:lnSpc>
                          <a:spcPct val="101699"/>
                        </a:lnSpc>
                        <a:spcBef>
                          <a:spcPts val="10"/>
                        </a:spcBef>
                      </a:pPr>
                      <a:r>
                        <a:rPr sz="1200" spc="-5" dirty="0">
                          <a:latin typeface="Calibri"/>
                          <a:cs typeface="Calibri"/>
                        </a:rPr>
                        <a:t>structure </a:t>
                      </a:r>
                      <a:r>
                        <a:rPr sz="1200" dirty="0">
                          <a:latin typeface="Calibri"/>
                          <a:cs typeface="Calibri"/>
                        </a:rPr>
                        <a:t>, </a:t>
                      </a:r>
                      <a:r>
                        <a:rPr sz="1200" spc="-5" dirty="0">
                          <a:latin typeface="Calibri"/>
                          <a:cs typeface="Calibri"/>
                        </a:rPr>
                        <a:t>and </a:t>
                      </a:r>
                      <a:r>
                        <a:rPr sz="1200" dirty="0">
                          <a:latin typeface="Calibri"/>
                          <a:cs typeface="Calibri"/>
                        </a:rPr>
                        <a:t>the </a:t>
                      </a:r>
                      <a:r>
                        <a:rPr sz="1200" spc="-5" dirty="0">
                          <a:latin typeface="Calibri"/>
                          <a:cs typeface="Calibri"/>
                        </a:rPr>
                        <a:t>properties of </a:t>
                      </a:r>
                      <a:r>
                        <a:rPr sz="1200" spc="-260" dirty="0">
                          <a:latin typeface="Calibri"/>
                          <a:cs typeface="Calibri"/>
                        </a:rPr>
                        <a:t> </a:t>
                      </a:r>
                      <a:r>
                        <a:rPr sz="1200" spc="-10" dirty="0">
                          <a:latin typeface="Calibri"/>
                          <a:cs typeface="Calibri"/>
                        </a:rPr>
                        <a:t>matter;</a:t>
                      </a:r>
                      <a:r>
                        <a:rPr sz="1200" spc="-5" dirty="0">
                          <a:latin typeface="Calibri"/>
                          <a:cs typeface="Calibri"/>
                        </a:rPr>
                        <a:t> Quantitative chemistry; </a:t>
                      </a:r>
                      <a:r>
                        <a:rPr sz="1200" dirty="0">
                          <a:latin typeface="Calibri"/>
                          <a:cs typeface="Calibri"/>
                        </a:rPr>
                        <a:t> </a:t>
                      </a:r>
                      <a:r>
                        <a:rPr sz="1200" spc="-5" dirty="0">
                          <a:latin typeface="Calibri"/>
                          <a:cs typeface="Calibri"/>
                        </a:rPr>
                        <a:t>Chemical</a:t>
                      </a:r>
                      <a:r>
                        <a:rPr sz="1200" dirty="0">
                          <a:latin typeface="Calibri"/>
                          <a:cs typeface="Calibri"/>
                        </a:rPr>
                        <a:t> </a:t>
                      </a:r>
                      <a:r>
                        <a:rPr sz="1200" spc="-5" dirty="0">
                          <a:latin typeface="Calibri"/>
                          <a:cs typeface="Calibri"/>
                        </a:rPr>
                        <a:t>changes;</a:t>
                      </a:r>
                      <a:r>
                        <a:rPr sz="1200" dirty="0">
                          <a:latin typeface="Calibri"/>
                          <a:cs typeface="Calibri"/>
                        </a:rPr>
                        <a:t> </a:t>
                      </a:r>
                      <a:r>
                        <a:rPr sz="1200" spc="-5" dirty="0">
                          <a:latin typeface="Calibri"/>
                          <a:cs typeface="Calibri"/>
                        </a:rPr>
                        <a:t>Energy </a:t>
                      </a:r>
                      <a:r>
                        <a:rPr sz="1200" dirty="0">
                          <a:latin typeface="Calibri"/>
                          <a:cs typeface="Calibri"/>
                        </a:rPr>
                        <a:t> changes; The </a:t>
                      </a:r>
                      <a:r>
                        <a:rPr sz="1200" spc="-5" dirty="0">
                          <a:latin typeface="Calibri"/>
                          <a:cs typeface="Calibri"/>
                        </a:rPr>
                        <a:t>rate and extent of </a:t>
                      </a:r>
                      <a:r>
                        <a:rPr sz="1200" dirty="0">
                          <a:latin typeface="Calibri"/>
                          <a:cs typeface="Calibri"/>
                        </a:rPr>
                        <a:t> </a:t>
                      </a:r>
                      <a:r>
                        <a:rPr sz="1200" spc="-5" dirty="0">
                          <a:latin typeface="Calibri"/>
                          <a:cs typeface="Calibri"/>
                        </a:rPr>
                        <a:t>chemical</a:t>
                      </a:r>
                      <a:r>
                        <a:rPr sz="1200" dirty="0">
                          <a:latin typeface="Calibri"/>
                          <a:cs typeface="Calibri"/>
                        </a:rPr>
                        <a:t> </a:t>
                      </a:r>
                      <a:r>
                        <a:rPr sz="1200" spc="-5" dirty="0">
                          <a:latin typeface="Calibri"/>
                          <a:cs typeface="Calibri"/>
                        </a:rPr>
                        <a:t>change;</a:t>
                      </a:r>
                      <a:r>
                        <a:rPr sz="1200" spc="5" dirty="0">
                          <a:latin typeface="Calibri"/>
                          <a:cs typeface="Calibri"/>
                        </a:rPr>
                        <a:t> </a:t>
                      </a:r>
                      <a:r>
                        <a:rPr sz="1200" spc="-10" dirty="0">
                          <a:latin typeface="Calibri"/>
                          <a:cs typeface="Calibri"/>
                        </a:rPr>
                        <a:t>Organic</a:t>
                      </a:r>
                      <a:r>
                        <a:rPr sz="1200" dirty="0">
                          <a:latin typeface="Calibri"/>
                          <a:cs typeface="Calibri"/>
                        </a:rPr>
                        <a:t> </a:t>
                      </a:r>
                      <a:r>
                        <a:rPr sz="1200" spc="-5" dirty="0">
                          <a:latin typeface="Calibri"/>
                          <a:cs typeface="Calibri"/>
                        </a:rPr>
                        <a:t>chem- </a:t>
                      </a:r>
                      <a:r>
                        <a:rPr sz="1200" spc="-260" dirty="0">
                          <a:latin typeface="Calibri"/>
                          <a:cs typeface="Calibri"/>
                        </a:rPr>
                        <a:t> </a:t>
                      </a:r>
                      <a:r>
                        <a:rPr sz="1200" dirty="0">
                          <a:latin typeface="Calibri"/>
                          <a:cs typeface="Calibri"/>
                        </a:rPr>
                        <a:t>istry; </a:t>
                      </a:r>
                      <a:r>
                        <a:rPr sz="1200" spc="-5" dirty="0">
                          <a:latin typeface="Calibri"/>
                          <a:cs typeface="Calibri"/>
                        </a:rPr>
                        <a:t>Chemical </a:t>
                      </a:r>
                      <a:r>
                        <a:rPr sz="1200" dirty="0">
                          <a:latin typeface="Calibri"/>
                          <a:cs typeface="Calibri"/>
                        </a:rPr>
                        <a:t>analysis; </a:t>
                      </a:r>
                      <a:r>
                        <a:rPr sz="1200" spc="-5" dirty="0">
                          <a:latin typeface="Calibri"/>
                          <a:cs typeface="Calibri"/>
                        </a:rPr>
                        <a:t>Chemis- </a:t>
                      </a:r>
                      <a:r>
                        <a:rPr sz="1200" spc="-265" dirty="0">
                          <a:latin typeface="Calibri"/>
                          <a:cs typeface="Calibri"/>
                        </a:rPr>
                        <a:t> </a:t>
                      </a:r>
                      <a:r>
                        <a:rPr sz="1200" dirty="0">
                          <a:latin typeface="Calibri"/>
                          <a:cs typeface="Calibri"/>
                        </a:rPr>
                        <a:t>try</a:t>
                      </a:r>
                      <a:r>
                        <a:rPr sz="1200" spc="-10" dirty="0">
                          <a:latin typeface="Calibri"/>
                          <a:cs typeface="Calibri"/>
                        </a:rPr>
                        <a:t> </a:t>
                      </a:r>
                      <a:r>
                        <a:rPr sz="1200" spc="-5" dirty="0">
                          <a:latin typeface="Calibri"/>
                          <a:cs typeface="Calibri"/>
                        </a:rPr>
                        <a:t>of</a:t>
                      </a:r>
                      <a:r>
                        <a:rPr sz="1200"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atmosphere;</a:t>
                      </a:r>
                      <a:r>
                        <a:rPr sz="1200" spc="245" dirty="0">
                          <a:latin typeface="Calibri"/>
                          <a:cs typeface="Calibri"/>
                        </a:rPr>
                        <a:t> </a:t>
                      </a:r>
                      <a:r>
                        <a:rPr sz="1200" dirty="0">
                          <a:latin typeface="Calibri"/>
                          <a:cs typeface="Calibri"/>
                        </a:rPr>
                        <a:t>Using</a:t>
                      </a:r>
                      <a:endParaRPr sz="1200">
                        <a:latin typeface="Calibri"/>
                        <a:cs typeface="Calibri"/>
                      </a:endParaRPr>
                    </a:p>
                    <a:p>
                      <a:pPr marL="73025">
                        <a:lnSpc>
                          <a:spcPct val="100000"/>
                        </a:lnSpc>
                        <a:spcBef>
                          <a:spcPts val="25"/>
                        </a:spcBef>
                      </a:pPr>
                      <a:r>
                        <a:rPr sz="1200" spc="-5" dirty="0">
                          <a:latin typeface="Calibri"/>
                          <a:cs typeface="Calibri"/>
                        </a:rPr>
                        <a:t>resource.</a:t>
                      </a:r>
                      <a:endParaRPr sz="1200">
                        <a:latin typeface="Calibri"/>
                        <a:cs typeface="Calibri"/>
                      </a:endParaRPr>
                    </a:p>
                    <a:p>
                      <a:pPr marL="73025" marR="189230">
                        <a:lnSpc>
                          <a:spcPct val="101699"/>
                        </a:lnSpc>
                      </a:pPr>
                      <a:r>
                        <a:rPr sz="1200" spc="-5" dirty="0">
                          <a:latin typeface="Calibri"/>
                          <a:cs typeface="Calibri"/>
                        </a:rPr>
                        <a:t>Physics: Forces; waves; </a:t>
                      </a:r>
                      <a:r>
                        <a:rPr sz="1200" dirty="0">
                          <a:latin typeface="Calibri"/>
                          <a:cs typeface="Calibri"/>
                        </a:rPr>
                        <a:t>Mag- </a:t>
                      </a:r>
                      <a:r>
                        <a:rPr sz="1200" spc="5" dirty="0">
                          <a:latin typeface="Calibri"/>
                          <a:cs typeface="Calibri"/>
                        </a:rPr>
                        <a:t> </a:t>
                      </a:r>
                      <a:r>
                        <a:rPr sz="1200" spc="-5" dirty="0">
                          <a:latin typeface="Calibri"/>
                          <a:cs typeface="Calibri"/>
                        </a:rPr>
                        <a:t>netism</a:t>
                      </a:r>
                      <a:r>
                        <a:rPr sz="1200" spc="-20" dirty="0">
                          <a:latin typeface="Calibri"/>
                          <a:cs typeface="Calibri"/>
                        </a:rPr>
                        <a:t> </a:t>
                      </a:r>
                      <a:r>
                        <a:rPr sz="1200" spc="-5" dirty="0">
                          <a:latin typeface="Calibri"/>
                          <a:cs typeface="Calibri"/>
                        </a:rPr>
                        <a:t>and</a:t>
                      </a:r>
                      <a:r>
                        <a:rPr sz="1200" spc="-20" dirty="0">
                          <a:latin typeface="Calibri"/>
                          <a:cs typeface="Calibri"/>
                        </a:rPr>
                        <a:t> </a:t>
                      </a:r>
                      <a:r>
                        <a:rPr sz="1200" spc="-5" dirty="0">
                          <a:latin typeface="Calibri"/>
                          <a:cs typeface="Calibri"/>
                        </a:rPr>
                        <a:t>electromagnetism;</a:t>
                      </a:r>
                      <a:endParaRPr sz="1200">
                        <a:latin typeface="Calibri"/>
                        <a:cs typeface="Calibri"/>
                      </a:endParaRPr>
                    </a:p>
                    <a:p>
                      <a:pPr marL="73025">
                        <a:lnSpc>
                          <a:spcPct val="100000"/>
                        </a:lnSpc>
                        <a:spcBef>
                          <a:spcPts val="25"/>
                        </a:spcBef>
                      </a:pPr>
                      <a:r>
                        <a:rPr sz="1200" spc="-5" dirty="0">
                          <a:latin typeface="Calibri"/>
                          <a:cs typeface="Calibri"/>
                        </a:rPr>
                        <a:t>Energy;</a:t>
                      </a:r>
                      <a:r>
                        <a:rPr sz="1200" dirty="0">
                          <a:latin typeface="Calibri"/>
                          <a:cs typeface="Calibri"/>
                        </a:rPr>
                        <a:t> </a:t>
                      </a:r>
                      <a:r>
                        <a:rPr sz="1200" spc="-5" dirty="0">
                          <a:latin typeface="Calibri"/>
                          <a:cs typeface="Calibri"/>
                        </a:rPr>
                        <a:t>Electricity;</a:t>
                      </a:r>
                      <a:r>
                        <a:rPr sz="1200" spc="-10" dirty="0">
                          <a:latin typeface="Calibri"/>
                          <a:cs typeface="Calibri"/>
                        </a:rPr>
                        <a:t> </a:t>
                      </a:r>
                      <a:r>
                        <a:rPr sz="1200" spc="-5" dirty="0">
                          <a:latin typeface="Calibri"/>
                          <a:cs typeface="Calibri"/>
                        </a:rPr>
                        <a:t>Particle</a:t>
                      </a:r>
                      <a:endParaRPr sz="1200">
                        <a:latin typeface="Calibri"/>
                        <a:cs typeface="Calibri"/>
                      </a:endParaRPr>
                    </a:p>
                    <a:p>
                      <a:pPr marL="73025" marR="165100">
                        <a:lnSpc>
                          <a:spcPct val="101699"/>
                        </a:lnSpc>
                      </a:pPr>
                      <a:r>
                        <a:rPr sz="1200" dirty="0">
                          <a:latin typeface="Calibri"/>
                          <a:cs typeface="Calibri"/>
                        </a:rPr>
                        <a:t>model</a:t>
                      </a:r>
                      <a:r>
                        <a:rPr sz="1200" spc="-25" dirty="0">
                          <a:latin typeface="Calibri"/>
                          <a:cs typeface="Calibri"/>
                        </a:rPr>
                        <a:t> </a:t>
                      </a:r>
                      <a:r>
                        <a:rPr sz="1200" spc="-5" dirty="0">
                          <a:latin typeface="Calibri"/>
                          <a:cs typeface="Calibri"/>
                        </a:rPr>
                        <a:t>of</a:t>
                      </a:r>
                      <a:r>
                        <a:rPr sz="1200" spc="-15" dirty="0">
                          <a:latin typeface="Calibri"/>
                          <a:cs typeface="Calibri"/>
                        </a:rPr>
                        <a:t> </a:t>
                      </a:r>
                      <a:r>
                        <a:rPr sz="1200" spc="-10" dirty="0">
                          <a:latin typeface="Calibri"/>
                          <a:cs typeface="Calibri"/>
                        </a:rPr>
                        <a:t>matter;</a:t>
                      </a:r>
                      <a:r>
                        <a:rPr sz="1200" spc="-20" dirty="0">
                          <a:latin typeface="Calibri"/>
                          <a:cs typeface="Calibri"/>
                        </a:rPr>
                        <a:t> </a:t>
                      </a:r>
                      <a:r>
                        <a:rPr sz="1200" dirty="0">
                          <a:latin typeface="Calibri"/>
                          <a:cs typeface="Calibri"/>
                        </a:rPr>
                        <a:t>Atomic</a:t>
                      </a:r>
                      <a:r>
                        <a:rPr sz="1200" spc="-35" dirty="0">
                          <a:latin typeface="Calibri"/>
                          <a:cs typeface="Calibri"/>
                        </a:rPr>
                        <a:t> </a:t>
                      </a:r>
                      <a:r>
                        <a:rPr sz="1200" spc="-5" dirty="0">
                          <a:latin typeface="Calibri"/>
                          <a:cs typeface="Calibri"/>
                        </a:rPr>
                        <a:t>struc- </a:t>
                      </a:r>
                      <a:r>
                        <a:rPr sz="1200" spc="-260" dirty="0">
                          <a:latin typeface="Calibri"/>
                          <a:cs typeface="Calibri"/>
                        </a:rPr>
                        <a:t> </a:t>
                      </a:r>
                      <a:r>
                        <a:rPr sz="1200" dirty="0">
                          <a:latin typeface="Calibri"/>
                          <a:cs typeface="Calibri"/>
                        </a:rPr>
                        <a:t>ture.</a:t>
                      </a:r>
                      <a:endParaRPr sz="12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a:lnSpc>
                          <a:spcPct val="100000"/>
                        </a:lnSpc>
                        <a:spcBef>
                          <a:spcPts val="10"/>
                        </a:spcBef>
                      </a:pPr>
                      <a:r>
                        <a:rPr sz="1200" dirty="0">
                          <a:latin typeface="Calibri"/>
                          <a:cs typeface="Calibri"/>
                        </a:rPr>
                        <a:t>Entry</a:t>
                      </a:r>
                      <a:r>
                        <a:rPr sz="1200" spc="-40" dirty="0">
                          <a:latin typeface="Calibri"/>
                          <a:cs typeface="Calibri"/>
                        </a:rPr>
                        <a:t> </a:t>
                      </a:r>
                      <a:r>
                        <a:rPr sz="1200" spc="-5" dirty="0">
                          <a:latin typeface="Calibri"/>
                          <a:cs typeface="Calibri"/>
                        </a:rPr>
                        <a:t>Level</a:t>
                      </a:r>
                      <a:endParaRPr sz="1200" dirty="0">
                        <a:latin typeface="Calibri"/>
                        <a:cs typeface="Calibri"/>
                      </a:endParaRPr>
                    </a:p>
                    <a:p>
                      <a:pPr marL="74295" marR="99695">
                        <a:lnSpc>
                          <a:spcPct val="101699"/>
                        </a:lnSpc>
                      </a:pPr>
                      <a:r>
                        <a:rPr sz="1200" spc="-5" dirty="0">
                          <a:latin typeface="Calibri"/>
                          <a:cs typeface="Calibri"/>
                        </a:rPr>
                        <a:t>Biology: What </a:t>
                      </a:r>
                      <a:r>
                        <a:rPr sz="1200" dirty="0">
                          <a:latin typeface="Calibri"/>
                          <a:cs typeface="Calibri"/>
                        </a:rPr>
                        <a:t>is </a:t>
                      </a:r>
                      <a:r>
                        <a:rPr sz="1200" spc="-5" dirty="0">
                          <a:latin typeface="Calibri"/>
                          <a:cs typeface="Calibri"/>
                        </a:rPr>
                        <a:t>the body </a:t>
                      </a:r>
                      <a:r>
                        <a:rPr sz="1200" dirty="0">
                          <a:latin typeface="Calibri"/>
                          <a:cs typeface="Calibri"/>
                        </a:rPr>
                        <a:t>made of; </a:t>
                      </a:r>
                      <a:r>
                        <a:rPr sz="1200" spc="-10" dirty="0">
                          <a:latin typeface="Calibri"/>
                          <a:cs typeface="Calibri"/>
                        </a:rPr>
                        <a:t>how </a:t>
                      </a:r>
                      <a:r>
                        <a:rPr sz="1200" spc="-260" dirty="0">
                          <a:latin typeface="Calibri"/>
                          <a:cs typeface="Calibri"/>
                        </a:rPr>
                        <a:t> </a:t>
                      </a:r>
                      <a:r>
                        <a:rPr sz="1200" dirty="0">
                          <a:latin typeface="Calibri"/>
                          <a:cs typeface="Calibri"/>
                        </a:rPr>
                        <a:t>the</a:t>
                      </a:r>
                      <a:r>
                        <a:rPr sz="1200" spc="-15" dirty="0">
                          <a:latin typeface="Calibri"/>
                          <a:cs typeface="Calibri"/>
                        </a:rPr>
                        <a:t> </a:t>
                      </a:r>
                      <a:r>
                        <a:rPr sz="1200" spc="-5" dirty="0">
                          <a:latin typeface="Calibri"/>
                          <a:cs typeface="Calibri"/>
                        </a:rPr>
                        <a:t>body works; How </a:t>
                      </a:r>
                      <a:r>
                        <a:rPr sz="1200" dirty="0">
                          <a:latin typeface="Calibri"/>
                          <a:cs typeface="Calibri"/>
                        </a:rPr>
                        <a:t>the</a:t>
                      </a:r>
                      <a:r>
                        <a:rPr sz="1200" spc="-10" dirty="0">
                          <a:latin typeface="Calibri"/>
                          <a:cs typeface="Calibri"/>
                        </a:rPr>
                        <a:t> </a:t>
                      </a:r>
                      <a:r>
                        <a:rPr sz="1200" spc="-5" dirty="0">
                          <a:latin typeface="Calibri"/>
                          <a:cs typeface="Calibri"/>
                        </a:rPr>
                        <a:t>body </a:t>
                      </a:r>
                      <a:r>
                        <a:rPr sz="1200" spc="-10" dirty="0">
                          <a:latin typeface="Calibri"/>
                          <a:cs typeface="Calibri"/>
                        </a:rPr>
                        <a:t>fights</a:t>
                      </a:r>
                      <a:endParaRPr sz="1200" dirty="0">
                        <a:latin typeface="Calibri"/>
                        <a:cs typeface="Calibri"/>
                      </a:endParaRPr>
                    </a:p>
                    <a:p>
                      <a:pPr marL="74295">
                        <a:lnSpc>
                          <a:spcPct val="100000"/>
                        </a:lnSpc>
                        <a:spcBef>
                          <a:spcPts val="25"/>
                        </a:spcBef>
                      </a:pPr>
                      <a:r>
                        <a:rPr sz="1200" dirty="0">
                          <a:latin typeface="Calibri"/>
                          <a:cs typeface="Calibri"/>
                        </a:rPr>
                        <a:t>disease;</a:t>
                      </a:r>
                      <a:r>
                        <a:rPr sz="1200" spc="-5" dirty="0">
                          <a:latin typeface="Calibri"/>
                          <a:cs typeface="Calibri"/>
                        </a:rPr>
                        <a:t> How</a:t>
                      </a:r>
                      <a:r>
                        <a:rPr sz="1200" spc="-15"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body </a:t>
                      </a:r>
                      <a:r>
                        <a:rPr sz="1200" dirty="0">
                          <a:latin typeface="Calibri"/>
                          <a:cs typeface="Calibri"/>
                        </a:rPr>
                        <a:t>is</a:t>
                      </a:r>
                      <a:r>
                        <a:rPr sz="1200" spc="-15" dirty="0">
                          <a:latin typeface="Calibri"/>
                          <a:cs typeface="Calibri"/>
                        </a:rPr>
                        <a:t> </a:t>
                      </a:r>
                      <a:r>
                        <a:rPr sz="1200" spc="-5" dirty="0">
                          <a:latin typeface="Calibri"/>
                          <a:cs typeface="Calibri"/>
                        </a:rPr>
                        <a:t>coordinated;</a:t>
                      </a:r>
                      <a:endParaRPr sz="1200" dirty="0">
                        <a:latin typeface="Calibri"/>
                        <a:cs typeface="Calibri"/>
                      </a:endParaRPr>
                    </a:p>
                    <a:p>
                      <a:pPr marL="74295" marR="189865">
                        <a:lnSpc>
                          <a:spcPct val="101699"/>
                        </a:lnSpc>
                      </a:pPr>
                      <a:r>
                        <a:rPr sz="1200" dirty="0">
                          <a:latin typeface="Calibri"/>
                          <a:cs typeface="Calibri"/>
                        </a:rPr>
                        <a:t>What are </a:t>
                      </a:r>
                      <a:r>
                        <a:rPr sz="1200" spc="-5" dirty="0">
                          <a:latin typeface="Calibri"/>
                          <a:cs typeface="Calibri"/>
                        </a:rPr>
                        <a:t>the feeding relationships </a:t>
                      </a:r>
                      <a:r>
                        <a:rPr sz="1200" dirty="0">
                          <a:latin typeface="Calibri"/>
                          <a:cs typeface="Calibri"/>
                        </a:rPr>
                        <a:t>be- </a:t>
                      </a:r>
                      <a:r>
                        <a:rPr sz="1200" spc="-260" dirty="0">
                          <a:latin typeface="Calibri"/>
                          <a:cs typeface="Calibri"/>
                        </a:rPr>
                        <a:t> </a:t>
                      </a:r>
                      <a:r>
                        <a:rPr sz="1200" spc="-5" dirty="0">
                          <a:latin typeface="Calibri"/>
                          <a:cs typeface="Calibri"/>
                        </a:rPr>
                        <a:t>tween living organisms; </a:t>
                      </a:r>
                      <a:r>
                        <a:rPr sz="1200" dirty="0">
                          <a:latin typeface="Calibri"/>
                          <a:cs typeface="Calibri"/>
                        </a:rPr>
                        <a:t>What </a:t>
                      </a:r>
                      <a:r>
                        <a:rPr sz="1200" spc="-5" dirty="0">
                          <a:latin typeface="Calibri"/>
                          <a:cs typeface="Calibri"/>
                        </a:rPr>
                        <a:t>deter- </a:t>
                      </a:r>
                      <a:r>
                        <a:rPr sz="1200" dirty="0">
                          <a:latin typeface="Calibri"/>
                          <a:cs typeface="Calibri"/>
                        </a:rPr>
                        <a:t> mines </a:t>
                      </a:r>
                      <a:r>
                        <a:rPr sz="1200" spc="-5" dirty="0">
                          <a:latin typeface="Calibri"/>
                          <a:cs typeface="Calibri"/>
                        </a:rPr>
                        <a:t>where </a:t>
                      </a:r>
                      <a:r>
                        <a:rPr sz="1200" dirty="0">
                          <a:latin typeface="Calibri"/>
                          <a:cs typeface="Calibri"/>
                        </a:rPr>
                        <a:t>a </a:t>
                      </a:r>
                      <a:r>
                        <a:rPr sz="1200" spc="-5" dirty="0">
                          <a:latin typeface="Calibri"/>
                          <a:cs typeface="Calibri"/>
                        </a:rPr>
                        <a:t>species lives; How </a:t>
                      </a:r>
                      <a:r>
                        <a:rPr sz="1200" dirty="0">
                          <a:latin typeface="Calibri"/>
                          <a:cs typeface="Calibri"/>
                        </a:rPr>
                        <a:t>life </a:t>
                      </a:r>
                      <a:r>
                        <a:rPr sz="1200" spc="5" dirty="0">
                          <a:latin typeface="Calibri"/>
                          <a:cs typeface="Calibri"/>
                        </a:rPr>
                        <a:t> </a:t>
                      </a:r>
                      <a:r>
                        <a:rPr sz="1200" dirty="0">
                          <a:latin typeface="Calibri"/>
                          <a:cs typeface="Calibri"/>
                        </a:rPr>
                        <a:t>has</a:t>
                      </a:r>
                      <a:r>
                        <a:rPr sz="1200" spc="-5" dirty="0">
                          <a:latin typeface="Calibri"/>
                          <a:cs typeface="Calibri"/>
                        </a:rPr>
                        <a:t> developed</a:t>
                      </a:r>
                      <a:r>
                        <a:rPr sz="1200" dirty="0">
                          <a:latin typeface="Calibri"/>
                          <a:cs typeface="Calibri"/>
                        </a:rPr>
                        <a:t> </a:t>
                      </a:r>
                      <a:r>
                        <a:rPr sz="1200" spc="-5" dirty="0">
                          <a:latin typeface="Calibri"/>
                          <a:cs typeface="Calibri"/>
                        </a:rPr>
                        <a:t>on earth.</a:t>
                      </a:r>
                      <a:endParaRPr sz="1200" dirty="0">
                        <a:latin typeface="Calibri"/>
                        <a:cs typeface="Calibri"/>
                      </a:endParaRPr>
                    </a:p>
                    <a:p>
                      <a:pPr marL="74295" marR="72390">
                        <a:lnSpc>
                          <a:spcPct val="101699"/>
                        </a:lnSpc>
                        <a:spcBef>
                          <a:spcPts val="10"/>
                        </a:spcBef>
                      </a:pPr>
                      <a:r>
                        <a:rPr sz="1200" dirty="0">
                          <a:latin typeface="Calibri"/>
                          <a:cs typeface="Calibri"/>
                        </a:rPr>
                        <a:t>Chemistry: Atoms </a:t>
                      </a:r>
                      <a:r>
                        <a:rPr sz="1200" spc="-5" dirty="0">
                          <a:latin typeface="Calibri"/>
                          <a:cs typeface="Calibri"/>
                        </a:rPr>
                        <a:t>elements and com- </a:t>
                      </a:r>
                      <a:r>
                        <a:rPr sz="1200" dirty="0">
                          <a:latin typeface="Calibri"/>
                          <a:cs typeface="Calibri"/>
                        </a:rPr>
                        <a:t> </a:t>
                      </a:r>
                      <a:r>
                        <a:rPr sz="1200" spc="-5" dirty="0">
                          <a:latin typeface="Calibri"/>
                          <a:cs typeface="Calibri"/>
                        </a:rPr>
                        <a:t>pounds; How structure </a:t>
                      </a:r>
                      <a:r>
                        <a:rPr sz="1200" spc="-10" dirty="0">
                          <a:latin typeface="Calibri"/>
                          <a:cs typeface="Calibri"/>
                        </a:rPr>
                        <a:t>affects </a:t>
                      </a:r>
                      <a:r>
                        <a:rPr sz="1200" dirty="0">
                          <a:latin typeface="Calibri"/>
                          <a:cs typeface="Calibri"/>
                        </a:rPr>
                        <a:t>is </a:t>
                      </a:r>
                      <a:r>
                        <a:rPr sz="1200" spc="-5" dirty="0">
                          <a:latin typeface="Calibri"/>
                          <a:cs typeface="Calibri"/>
                        </a:rPr>
                        <a:t>proper- </a:t>
                      </a:r>
                      <a:r>
                        <a:rPr sz="1200" spc="-260" dirty="0">
                          <a:latin typeface="Calibri"/>
                          <a:cs typeface="Calibri"/>
                        </a:rPr>
                        <a:t> </a:t>
                      </a:r>
                      <a:r>
                        <a:rPr sz="1200" spc="-5" dirty="0">
                          <a:latin typeface="Calibri"/>
                          <a:cs typeface="Calibri"/>
                        </a:rPr>
                        <a:t>ties;</a:t>
                      </a:r>
                      <a:r>
                        <a:rPr sz="1200" dirty="0">
                          <a:latin typeface="Calibri"/>
                          <a:cs typeface="Calibri"/>
                        </a:rPr>
                        <a:t> </a:t>
                      </a:r>
                      <a:r>
                        <a:rPr sz="1200" spc="-5" dirty="0">
                          <a:latin typeface="Calibri"/>
                          <a:cs typeface="Calibri"/>
                        </a:rPr>
                        <a:t>Separating mixtures;</a:t>
                      </a:r>
                      <a:r>
                        <a:rPr sz="1200" spc="5" dirty="0">
                          <a:latin typeface="Calibri"/>
                          <a:cs typeface="Calibri"/>
                        </a:rPr>
                        <a:t> </a:t>
                      </a:r>
                      <a:r>
                        <a:rPr sz="1200" spc="-5" dirty="0">
                          <a:latin typeface="Calibri"/>
                          <a:cs typeface="Calibri"/>
                        </a:rPr>
                        <a:t>Metals and </a:t>
                      </a:r>
                      <a:r>
                        <a:rPr sz="1200" dirty="0">
                          <a:latin typeface="Calibri"/>
                          <a:cs typeface="Calibri"/>
                        </a:rPr>
                        <a:t> </a:t>
                      </a:r>
                      <a:r>
                        <a:rPr sz="1200" spc="-5" dirty="0">
                          <a:latin typeface="Calibri"/>
                          <a:cs typeface="Calibri"/>
                        </a:rPr>
                        <a:t>alloys;</a:t>
                      </a:r>
                      <a:r>
                        <a:rPr sz="1200" spc="5" dirty="0">
                          <a:latin typeface="Calibri"/>
                          <a:cs typeface="Calibri"/>
                        </a:rPr>
                        <a:t> </a:t>
                      </a:r>
                      <a:r>
                        <a:rPr sz="1200" spc="-5" dirty="0">
                          <a:latin typeface="Calibri"/>
                          <a:cs typeface="Calibri"/>
                        </a:rPr>
                        <a:t>Polymers;</a:t>
                      </a:r>
                      <a:r>
                        <a:rPr sz="1200" spc="10" dirty="0">
                          <a:latin typeface="Calibri"/>
                          <a:cs typeface="Calibri"/>
                        </a:rPr>
                        <a:t> </a:t>
                      </a:r>
                      <a:r>
                        <a:rPr sz="1200" spc="-5" dirty="0">
                          <a:latin typeface="Calibri"/>
                          <a:cs typeface="Calibri"/>
                        </a:rPr>
                        <a:t>Reactions</a:t>
                      </a:r>
                      <a:r>
                        <a:rPr sz="1200" spc="5" dirty="0">
                          <a:latin typeface="Calibri"/>
                          <a:cs typeface="Calibri"/>
                        </a:rPr>
                        <a:t> </a:t>
                      </a:r>
                      <a:r>
                        <a:rPr sz="1200" spc="-5" dirty="0">
                          <a:latin typeface="Calibri"/>
                          <a:cs typeface="Calibri"/>
                        </a:rPr>
                        <a:t>of acids; En- </a:t>
                      </a:r>
                      <a:r>
                        <a:rPr sz="1200" dirty="0">
                          <a:latin typeface="Calibri"/>
                          <a:cs typeface="Calibri"/>
                        </a:rPr>
                        <a:t> ergy</a:t>
                      </a:r>
                      <a:r>
                        <a:rPr sz="1200" spc="-15" dirty="0">
                          <a:latin typeface="Calibri"/>
                          <a:cs typeface="Calibri"/>
                        </a:rPr>
                        <a:t> </a:t>
                      </a:r>
                      <a:r>
                        <a:rPr sz="1200" dirty="0">
                          <a:latin typeface="Calibri"/>
                          <a:cs typeface="Calibri"/>
                        </a:rPr>
                        <a:t>and</a:t>
                      </a:r>
                      <a:r>
                        <a:rPr sz="1200" spc="-10" dirty="0">
                          <a:latin typeface="Calibri"/>
                          <a:cs typeface="Calibri"/>
                        </a:rPr>
                        <a:t> </a:t>
                      </a:r>
                      <a:r>
                        <a:rPr sz="1200" dirty="0">
                          <a:latin typeface="Calibri"/>
                          <a:cs typeface="Calibri"/>
                        </a:rPr>
                        <a:t>Rate</a:t>
                      </a:r>
                      <a:r>
                        <a:rPr sz="1200" spc="-15" dirty="0">
                          <a:latin typeface="Calibri"/>
                          <a:cs typeface="Calibri"/>
                        </a:rPr>
                        <a:t> </a:t>
                      </a:r>
                      <a:r>
                        <a:rPr sz="1200" spc="-5" dirty="0">
                          <a:latin typeface="Calibri"/>
                          <a:cs typeface="Calibri"/>
                        </a:rPr>
                        <a:t>of</a:t>
                      </a:r>
                      <a:r>
                        <a:rPr sz="1200" spc="-10" dirty="0">
                          <a:latin typeface="Calibri"/>
                          <a:cs typeface="Calibri"/>
                        </a:rPr>
                        <a:t> </a:t>
                      </a:r>
                      <a:r>
                        <a:rPr sz="1200" spc="-5" dirty="0">
                          <a:latin typeface="Calibri"/>
                          <a:cs typeface="Calibri"/>
                        </a:rPr>
                        <a:t>reaction;</a:t>
                      </a:r>
                      <a:r>
                        <a:rPr sz="1200" dirty="0">
                          <a:latin typeface="Calibri"/>
                          <a:cs typeface="Calibri"/>
                        </a:rPr>
                        <a:t> Earth’s</a:t>
                      </a:r>
                      <a:r>
                        <a:rPr sz="1200" spc="-15" dirty="0">
                          <a:latin typeface="Calibri"/>
                          <a:cs typeface="Calibri"/>
                        </a:rPr>
                        <a:t> </a:t>
                      </a:r>
                      <a:r>
                        <a:rPr sz="1200" spc="-5" dirty="0">
                          <a:latin typeface="Calibri"/>
                          <a:cs typeface="Calibri"/>
                        </a:rPr>
                        <a:t>at-</a:t>
                      </a:r>
                      <a:endParaRPr sz="1200" dirty="0">
                        <a:latin typeface="Calibri"/>
                        <a:cs typeface="Calibri"/>
                      </a:endParaRPr>
                    </a:p>
                    <a:p>
                      <a:pPr marL="74295" marR="101600">
                        <a:lnSpc>
                          <a:spcPct val="101699"/>
                        </a:lnSpc>
                      </a:pPr>
                      <a:r>
                        <a:rPr sz="1200" spc="-5" dirty="0">
                          <a:latin typeface="Calibri"/>
                          <a:cs typeface="Calibri"/>
                        </a:rPr>
                        <a:t>mosphere; Fuels </a:t>
                      </a:r>
                      <a:r>
                        <a:rPr sz="1200" dirty="0">
                          <a:latin typeface="Calibri"/>
                          <a:cs typeface="Calibri"/>
                        </a:rPr>
                        <a:t>and </a:t>
                      </a:r>
                      <a:r>
                        <a:rPr sz="1200" spc="-5" dirty="0">
                          <a:latin typeface="Calibri"/>
                          <a:cs typeface="Calibri"/>
                        </a:rPr>
                        <a:t>human impacts on </a:t>
                      </a:r>
                      <a:r>
                        <a:rPr sz="1200" spc="-260" dirty="0">
                          <a:latin typeface="Calibri"/>
                          <a:cs typeface="Calibri"/>
                        </a:rPr>
                        <a:t> </a:t>
                      </a:r>
                      <a:r>
                        <a:rPr sz="1200" dirty="0">
                          <a:latin typeface="Calibri"/>
                          <a:cs typeface="Calibri"/>
                        </a:rPr>
                        <a:t>the</a:t>
                      </a:r>
                      <a:r>
                        <a:rPr sz="1200" spc="-15" dirty="0">
                          <a:latin typeface="Calibri"/>
                          <a:cs typeface="Calibri"/>
                        </a:rPr>
                        <a:t> </a:t>
                      </a:r>
                      <a:r>
                        <a:rPr sz="1200" spc="-5" dirty="0">
                          <a:latin typeface="Calibri"/>
                          <a:cs typeface="Calibri"/>
                        </a:rPr>
                        <a:t>atmosphere; Water</a:t>
                      </a:r>
                      <a:r>
                        <a:rPr sz="1200" dirty="0">
                          <a:latin typeface="Calibri"/>
                          <a:cs typeface="Calibri"/>
                        </a:rPr>
                        <a:t> </a:t>
                      </a:r>
                      <a:r>
                        <a:rPr sz="1200" spc="-5" dirty="0">
                          <a:latin typeface="Calibri"/>
                          <a:cs typeface="Calibri"/>
                        </a:rPr>
                        <a:t>for</a:t>
                      </a:r>
                      <a:r>
                        <a:rPr sz="1200" spc="5" dirty="0">
                          <a:latin typeface="Calibri"/>
                          <a:cs typeface="Calibri"/>
                        </a:rPr>
                        <a:t> </a:t>
                      </a:r>
                      <a:r>
                        <a:rPr sz="1200" spc="-5" dirty="0">
                          <a:latin typeface="Calibri"/>
                          <a:cs typeface="Calibri"/>
                        </a:rPr>
                        <a:t>drinking.</a:t>
                      </a:r>
                      <a:endParaRPr sz="1200" dirty="0">
                        <a:latin typeface="Calibri"/>
                        <a:cs typeface="Calibri"/>
                      </a:endParaRPr>
                    </a:p>
                    <a:p>
                      <a:pPr marL="74295" marR="207645">
                        <a:lnSpc>
                          <a:spcPts val="1470"/>
                        </a:lnSpc>
                        <a:spcBef>
                          <a:spcPts val="50"/>
                        </a:spcBef>
                      </a:pPr>
                      <a:r>
                        <a:rPr sz="1200" spc="-5" dirty="0">
                          <a:latin typeface="Calibri"/>
                          <a:cs typeface="Calibri"/>
                        </a:rPr>
                        <a:t>Physics:</a:t>
                      </a:r>
                      <a:r>
                        <a:rPr sz="1200" dirty="0">
                          <a:latin typeface="Calibri"/>
                          <a:cs typeface="Calibri"/>
                        </a:rPr>
                        <a:t> </a:t>
                      </a:r>
                      <a:r>
                        <a:rPr sz="1200" spc="-5" dirty="0">
                          <a:latin typeface="Calibri"/>
                          <a:cs typeface="Calibri"/>
                        </a:rPr>
                        <a:t>Energy,</a:t>
                      </a:r>
                      <a:r>
                        <a:rPr sz="1200" spc="5" dirty="0">
                          <a:latin typeface="Calibri"/>
                          <a:cs typeface="Calibri"/>
                        </a:rPr>
                        <a:t> </a:t>
                      </a:r>
                      <a:r>
                        <a:rPr sz="1200" spc="-5" dirty="0">
                          <a:latin typeface="Calibri"/>
                          <a:cs typeface="Calibri"/>
                        </a:rPr>
                        <a:t>energy</a:t>
                      </a:r>
                      <a:r>
                        <a:rPr sz="1200" dirty="0">
                          <a:latin typeface="Calibri"/>
                          <a:cs typeface="Calibri"/>
                        </a:rPr>
                        <a:t> </a:t>
                      </a:r>
                      <a:r>
                        <a:rPr sz="1200" spc="-10" dirty="0">
                          <a:latin typeface="Calibri"/>
                          <a:cs typeface="Calibri"/>
                        </a:rPr>
                        <a:t>is</a:t>
                      </a:r>
                      <a:r>
                        <a:rPr sz="1200" spc="5" dirty="0">
                          <a:latin typeface="Calibri"/>
                          <a:cs typeface="Calibri"/>
                        </a:rPr>
                        <a:t> </a:t>
                      </a:r>
                      <a:r>
                        <a:rPr sz="1200" spc="-5" dirty="0">
                          <a:latin typeface="Calibri"/>
                          <a:cs typeface="Calibri"/>
                        </a:rPr>
                        <a:t>transfer and </a:t>
                      </a:r>
                      <a:r>
                        <a:rPr sz="1200" spc="-254" dirty="0">
                          <a:latin typeface="Calibri"/>
                          <a:cs typeface="Calibri"/>
                        </a:rPr>
                        <a:t> </a:t>
                      </a:r>
                      <a:r>
                        <a:rPr sz="1200" dirty="0">
                          <a:latin typeface="Calibri"/>
                          <a:cs typeface="Calibri"/>
                        </a:rPr>
                        <a:t>energy</a:t>
                      </a:r>
                      <a:r>
                        <a:rPr sz="1200" spc="-10" dirty="0">
                          <a:latin typeface="Calibri"/>
                          <a:cs typeface="Calibri"/>
                        </a:rPr>
                        <a:t> </a:t>
                      </a:r>
                      <a:r>
                        <a:rPr sz="1200" spc="-5" dirty="0">
                          <a:latin typeface="Calibri"/>
                          <a:cs typeface="Calibri"/>
                        </a:rPr>
                        <a:t>resources;</a:t>
                      </a:r>
                      <a:r>
                        <a:rPr sz="1200" spc="-15" dirty="0">
                          <a:latin typeface="Calibri"/>
                          <a:cs typeface="Calibri"/>
                        </a:rPr>
                        <a:t> </a:t>
                      </a:r>
                      <a:r>
                        <a:rPr sz="1200" spc="-5" dirty="0">
                          <a:latin typeface="Calibri"/>
                          <a:cs typeface="Calibri"/>
                        </a:rPr>
                        <a:t>Forces</a:t>
                      </a:r>
                      <a:r>
                        <a:rPr sz="1200" spc="-10" dirty="0">
                          <a:latin typeface="Calibri"/>
                          <a:cs typeface="Calibri"/>
                        </a:rPr>
                        <a:t> </a:t>
                      </a:r>
                      <a:r>
                        <a:rPr sz="1200" dirty="0">
                          <a:latin typeface="Calibri"/>
                          <a:cs typeface="Calibri"/>
                        </a:rPr>
                        <a:t>and</a:t>
                      </a:r>
                      <a:r>
                        <a:rPr sz="1200" spc="-10" dirty="0">
                          <a:latin typeface="Calibri"/>
                          <a:cs typeface="Calibri"/>
                        </a:rPr>
                        <a:t> </a:t>
                      </a:r>
                      <a:r>
                        <a:rPr sz="1200" spc="-5" dirty="0">
                          <a:latin typeface="Calibri"/>
                          <a:cs typeface="Calibri"/>
                        </a:rPr>
                        <a:t>work;</a:t>
                      </a:r>
                      <a:endParaRPr sz="1200" dirty="0">
                        <a:latin typeface="Calibri"/>
                        <a:cs typeface="Calibri"/>
                      </a:endParaRPr>
                    </a:p>
                    <a:p>
                      <a:pPr marL="74295">
                        <a:lnSpc>
                          <a:spcPts val="1405"/>
                        </a:lnSpc>
                      </a:pPr>
                      <a:r>
                        <a:rPr sz="1200" dirty="0">
                          <a:latin typeface="Calibri"/>
                          <a:cs typeface="Calibri"/>
                        </a:rPr>
                        <a:t>Speed</a:t>
                      </a:r>
                      <a:r>
                        <a:rPr sz="1200" spc="-20" dirty="0">
                          <a:latin typeface="Calibri"/>
                          <a:cs typeface="Calibri"/>
                        </a:rPr>
                        <a:t> </a:t>
                      </a:r>
                      <a:r>
                        <a:rPr sz="1200" spc="-5" dirty="0">
                          <a:latin typeface="Calibri"/>
                          <a:cs typeface="Calibri"/>
                        </a:rPr>
                        <a:t>and stopping</a:t>
                      </a:r>
                      <a:r>
                        <a:rPr sz="1200" spc="-20" dirty="0">
                          <a:latin typeface="Calibri"/>
                          <a:cs typeface="Calibri"/>
                        </a:rPr>
                        <a:t> </a:t>
                      </a:r>
                      <a:r>
                        <a:rPr sz="1200" spc="-5" dirty="0">
                          <a:latin typeface="Calibri"/>
                          <a:cs typeface="Calibri"/>
                        </a:rPr>
                        <a:t>distances; Atoms</a:t>
                      </a:r>
                      <a:endParaRPr sz="1200" dirty="0">
                        <a:latin typeface="Calibri"/>
                        <a:cs typeface="Calibri"/>
                      </a:endParaRPr>
                    </a:p>
                    <a:p>
                      <a:pPr marL="74295" marR="81915">
                        <a:lnSpc>
                          <a:spcPct val="101699"/>
                        </a:lnSpc>
                      </a:pPr>
                      <a:r>
                        <a:rPr sz="1200" dirty="0">
                          <a:latin typeface="Calibri"/>
                          <a:cs typeface="Calibri"/>
                        </a:rPr>
                        <a:t>and</a:t>
                      </a:r>
                      <a:r>
                        <a:rPr sz="1200" spc="-5" dirty="0">
                          <a:latin typeface="Calibri"/>
                          <a:cs typeface="Calibri"/>
                        </a:rPr>
                        <a:t> nuclear</a:t>
                      </a:r>
                      <a:r>
                        <a:rPr sz="1200" spc="5" dirty="0">
                          <a:latin typeface="Calibri"/>
                          <a:cs typeface="Calibri"/>
                        </a:rPr>
                        <a:t> </a:t>
                      </a:r>
                      <a:r>
                        <a:rPr sz="1200" spc="-5" dirty="0">
                          <a:latin typeface="Calibri"/>
                          <a:cs typeface="Calibri"/>
                        </a:rPr>
                        <a:t>radiation; Electrical</a:t>
                      </a:r>
                      <a:r>
                        <a:rPr sz="1200" dirty="0">
                          <a:latin typeface="Calibri"/>
                          <a:cs typeface="Calibri"/>
                        </a:rPr>
                        <a:t> </a:t>
                      </a:r>
                      <a:r>
                        <a:rPr sz="1200" spc="-5" dirty="0">
                          <a:latin typeface="Calibri"/>
                          <a:cs typeface="Calibri"/>
                        </a:rPr>
                        <a:t>current; </a:t>
                      </a:r>
                      <a:r>
                        <a:rPr sz="1200" spc="-260" dirty="0">
                          <a:latin typeface="Calibri"/>
                          <a:cs typeface="Calibri"/>
                        </a:rPr>
                        <a:t> </a:t>
                      </a:r>
                      <a:r>
                        <a:rPr sz="1200" spc="-5" dirty="0">
                          <a:latin typeface="Calibri"/>
                          <a:cs typeface="Calibri"/>
                        </a:rPr>
                        <a:t>Domestic</a:t>
                      </a:r>
                      <a:r>
                        <a:rPr sz="1200" spc="-15" dirty="0">
                          <a:latin typeface="Calibri"/>
                          <a:cs typeface="Calibri"/>
                        </a:rPr>
                        <a:t> </a:t>
                      </a:r>
                      <a:r>
                        <a:rPr sz="1200" spc="-5" dirty="0">
                          <a:latin typeface="Calibri"/>
                          <a:cs typeface="Calibri"/>
                        </a:rPr>
                        <a:t>electricity;</a:t>
                      </a:r>
                      <a:r>
                        <a:rPr sz="1200" dirty="0">
                          <a:latin typeface="Calibri"/>
                          <a:cs typeface="Calibri"/>
                        </a:rPr>
                        <a:t> </a:t>
                      </a:r>
                      <a:r>
                        <a:rPr sz="1200" spc="-5" dirty="0">
                          <a:latin typeface="Calibri"/>
                          <a:cs typeface="Calibri"/>
                        </a:rPr>
                        <a:t>Magnets</a:t>
                      </a:r>
                      <a:r>
                        <a:rPr sz="1200" spc="5" dirty="0">
                          <a:latin typeface="Calibri"/>
                          <a:cs typeface="Calibri"/>
                        </a:rPr>
                        <a:t> </a:t>
                      </a:r>
                      <a:r>
                        <a:rPr sz="1200" spc="-5" dirty="0">
                          <a:latin typeface="Calibri"/>
                          <a:cs typeface="Calibri"/>
                        </a:rPr>
                        <a:t>and elec- </a:t>
                      </a:r>
                      <a:r>
                        <a:rPr sz="1200" dirty="0">
                          <a:latin typeface="Calibri"/>
                          <a:cs typeface="Calibri"/>
                        </a:rPr>
                        <a:t> </a:t>
                      </a:r>
                      <a:r>
                        <a:rPr sz="1200" spc="-5" dirty="0">
                          <a:latin typeface="Calibri"/>
                          <a:cs typeface="Calibri"/>
                        </a:rPr>
                        <a:t>tromagnetism;</a:t>
                      </a:r>
                      <a:r>
                        <a:rPr sz="1200" spc="-10" dirty="0">
                          <a:latin typeface="Calibri"/>
                          <a:cs typeface="Calibri"/>
                        </a:rPr>
                        <a:t> Different</a:t>
                      </a:r>
                      <a:r>
                        <a:rPr sz="1200" spc="-15" dirty="0">
                          <a:latin typeface="Calibri"/>
                          <a:cs typeface="Calibri"/>
                        </a:rPr>
                        <a:t> </a:t>
                      </a:r>
                      <a:r>
                        <a:rPr sz="1200" dirty="0">
                          <a:latin typeface="Calibri"/>
                          <a:cs typeface="Calibri"/>
                        </a:rPr>
                        <a:t>types </a:t>
                      </a:r>
                      <a:r>
                        <a:rPr sz="1200" spc="-5" dirty="0">
                          <a:latin typeface="Calibri"/>
                          <a:cs typeface="Calibri"/>
                        </a:rPr>
                        <a:t>of</a:t>
                      </a:r>
                      <a:r>
                        <a:rPr sz="1200" spc="5" dirty="0">
                          <a:latin typeface="Calibri"/>
                          <a:cs typeface="Calibri"/>
                        </a:rPr>
                        <a:t> </a:t>
                      </a:r>
                      <a:r>
                        <a:rPr sz="1200" spc="-5" dirty="0">
                          <a:latin typeface="Calibri"/>
                          <a:cs typeface="Calibri"/>
                        </a:rPr>
                        <a:t>wave; </a:t>
                      </a:r>
                      <a:r>
                        <a:rPr sz="1200" dirty="0">
                          <a:latin typeface="Calibri"/>
                          <a:cs typeface="Calibri"/>
                        </a:rPr>
                        <a:t> </a:t>
                      </a:r>
                      <a:r>
                        <a:rPr sz="1200" spc="-5" dirty="0">
                          <a:latin typeface="Calibri"/>
                          <a:cs typeface="Calibri"/>
                        </a:rPr>
                        <a:t>Electromagnetic waves.</a:t>
                      </a:r>
                      <a:endParaRPr sz="12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611630">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0"/>
                        </a:spcBef>
                      </a:pPr>
                      <a:endParaRPr sz="1200">
                        <a:latin typeface="Times New Roman"/>
                        <a:cs typeface="Times New Roman"/>
                      </a:endParaRPr>
                    </a:p>
                    <a:p>
                      <a:pPr algn="ctr">
                        <a:lnSpc>
                          <a:spcPct val="100000"/>
                        </a:lnSpc>
                        <a:spcBef>
                          <a:spcPts val="5"/>
                        </a:spcBef>
                      </a:pPr>
                      <a:r>
                        <a:rPr sz="1200" dirty="0">
                          <a:latin typeface="Calibri"/>
                          <a:cs typeface="Calibri"/>
                        </a:rPr>
                        <a:t>Assessment</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a:lnSpc>
                          <a:spcPct val="100000"/>
                        </a:lnSpc>
                      </a:pPr>
                      <a:endParaRPr sz="1200">
                        <a:latin typeface="Times New Roman"/>
                        <a:cs typeface="Times New Roman"/>
                      </a:endParaRPr>
                    </a:p>
                    <a:p>
                      <a:pPr>
                        <a:lnSpc>
                          <a:spcPct val="100000"/>
                        </a:lnSpc>
                        <a:spcBef>
                          <a:spcPts val="40"/>
                        </a:spcBef>
                      </a:pPr>
                      <a:endParaRPr sz="1700">
                        <a:latin typeface="Times New Roman"/>
                        <a:cs typeface="Times New Roman"/>
                      </a:endParaRPr>
                    </a:p>
                    <a:p>
                      <a:pPr marL="73025" algn="just">
                        <a:lnSpc>
                          <a:spcPct val="100000"/>
                        </a:lnSpc>
                      </a:pPr>
                      <a:r>
                        <a:rPr sz="1200" dirty="0">
                          <a:latin typeface="Calibri"/>
                          <a:cs typeface="Calibri"/>
                        </a:rPr>
                        <a:t>The</a:t>
                      </a:r>
                      <a:r>
                        <a:rPr sz="1200" spc="-5" dirty="0">
                          <a:latin typeface="Calibri"/>
                          <a:cs typeface="Calibri"/>
                        </a:rPr>
                        <a:t> GCSE</a:t>
                      </a:r>
                      <a:r>
                        <a:rPr sz="1200" spc="-20" dirty="0">
                          <a:latin typeface="Calibri"/>
                          <a:cs typeface="Calibri"/>
                        </a:rPr>
                        <a:t> </a:t>
                      </a:r>
                      <a:r>
                        <a:rPr sz="1200" spc="-5" dirty="0">
                          <a:latin typeface="Calibri"/>
                          <a:cs typeface="Calibri"/>
                        </a:rPr>
                        <a:t>course</a:t>
                      </a:r>
                      <a:r>
                        <a:rPr sz="1200" spc="-20" dirty="0">
                          <a:latin typeface="Calibri"/>
                          <a:cs typeface="Calibri"/>
                        </a:rPr>
                        <a:t> </a:t>
                      </a:r>
                      <a:r>
                        <a:rPr sz="1200" dirty="0">
                          <a:latin typeface="Calibri"/>
                          <a:cs typeface="Calibri"/>
                        </a:rPr>
                        <a:t>is</a:t>
                      </a:r>
                      <a:r>
                        <a:rPr sz="1200" spc="-10" dirty="0">
                          <a:latin typeface="Calibri"/>
                          <a:cs typeface="Calibri"/>
                        </a:rPr>
                        <a:t> </a:t>
                      </a:r>
                      <a:r>
                        <a:rPr sz="1200" spc="-5" dirty="0">
                          <a:latin typeface="Calibri"/>
                          <a:cs typeface="Calibri"/>
                        </a:rPr>
                        <a:t>Linear.</a:t>
                      </a:r>
                      <a:r>
                        <a:rPr sz="1200" spc="-10" dirty="0">
                          <a:latin typeface="Calibri"/>
                          <a:cs typeface="Calibri"/>
                        </a:rPr>
                        <a:t> </a:t>
                      </a:r>
                      <a:r>
                        <a:rPr sz="1200" dirty="0">
                          <a:latin typeface="Calibri"/>
                          <a:cs typeface="Calibri"/>
                        </a:rPr>
                        <a:t>In</a:t>
                      </a:r>
                      <a:endParaRPr sz="1200">
                        <a:latin typeface="Calibri"/>
                        <a:cs typeface="Calibri"/>
                      </a:endParaRPr>
                    </a:p>
                    <a:p>
                      <a:pPr marL="73025" marR="113664" algn="just">
                        <a:lnSpc>
                          <a:spcPct val="101699"/>
                        </a:lnSpc>
                      </a:pPr>
                      <a:r>
                        <a:rPr sz="1200" dirty="0">
                          <a:latin typeface="Calibri"/>
                          <a:cs typeface="Calibri"/>
                        </a:rPr>
                        <a:t>year</a:t>
                      </a:r>
                      <a:r>
                        <a:rPr sz="1200" spc="-10" dirty="0">
                          <a:latin typeface="Calibri"/>
                          <a:cs typeface="Calibri"/>
                        </a:rPr>
                        <a:t> </a:t>
                      </a:r>
                      <a:r>
                        <a:rPr sz="1200" dirty="0">
                          <a:latin typeface="Calibri"/>
                          <a:cs typeface="Calibri"/>
                        </a:rPr>
                        <a:t>11</a:t>
                      </a:r>
                      <a:r>
                        <a:rPr sz="1200" spc="-15" dirty="0">
                          <a:latin typeface="Calibri"/>
                          <a:cs typeface="Calibri"/>
                        </a:rPr>
                        <a:t> </a:t>
                      </a:r>
                      <a:r>
                        <a:rPr sz="1200" spc="-5" dirty="0">
                          <a:latin typeface="Calibri"/>
                          <a:cs typeface="Calibri"/>
                        </a:rPr>
                        <a:t>there</a:t>
                      </a:r>
                      <a:r>
                        <a:rPr sz="1200" spc="-20" dirty="0">
                          <a:latin typeface="Calibri"/>
                          <a:cs typeface="Calibri"/>
                        </a:rPr>
                        <a:t> </a:t>
                      </a:r>
                      <a:r>
                        <a:rPr sz="1200" spc="-5" dirty="0">
                          <a:latin typeface="Calibri"/>
                          <a:cs typeface="Calibri"/>
                        </a:rPr>
                        <a:t>will</a:t>
                      </a:r>
                      <a:r>
                        <a:rPr sz="1200" spc="-10" dirty="0">
                          <a:latin typeface="Calibri"/>
                          <a:cs typeface="Calibri"/>
                        </a:rPr>
                        <a:t> </a:t>
                      </a:r>
                      <a:r>
                        <a:rPr sz="1200" dirty="0">
                          <a:latin typeface="Calibri"/>
                          <a:cs typeface="Calibri"/>
                        </a:rPr>
                        <a:t>be</a:t>
                      </a:r>
                      <a:r>
                        <a:rPr sz="1200" spc="-20" dirty="0">
                          <a:latin typeface="Calibri"/>
                          <a:cs typeface="Calibri"/>
                        </a:rPr>
                        <a:t> </a:t>
                      </a:r>
                      <a:r>
                        <a:rPr sz="1200" dirty="0">
                          <a:latin typeface="Calibri"/>
                          <a:cs typeface="Calibri"/>
                        </a:rPr>
                        <a:t>6</a:t>
                      </a:r>
                      <a:r>
                        <a:rPr sz="1200" spc="-15" dirty="0">
                          <a:latin typeface="Calibri"/>
                          <a:cs typeface="Calibri"/>
                        </a:rPr>
                        <a:t> </a:t>
                      </a:r>
                      <a:r>
                        <a:rPr sz="1200" dirty="0">
                          <a:latin typeface="Calibri"/>
                          <a:cs typeface="Calibri"/>
                        </a:rPr>
                        <a:t>exams:</a:t>
                      </a:r>
                      <a:r>
                        <a:rPr sz="1200" spc="-5" dirty="0">
                          <a:latin typeface="Calibri"/>
                          <a:cs typeface="Calibri"/>
                        </a:rPr>
                        <a:t> </a:t>
                      </a:r>
                      <a:r>
                        <a:rPr sz="1200" dirty="0">
                          <a:latin typeface="Calibri"/>
                          <a:cs typeface="Calibri"/>
                        </a:rPr>
                        <a:t>2 </a:t>
                      </a:r>
                      <a:r>
                        <a:rPr sz="1200" spc="-260" dirty="0">
                          <a:latin typeface="Calibri"/>
                          <a:cs typeface="Calibri"/>
                        </a:rPr>
                        <a:t> </a:t>
                      </a:r>
                      <a:r>
                        <a:rPr sz="1200" spc="-5" dirty="0">
                          <a:latin typeface="Calibri"/>
                          <a:cs typeface="Calibri"/>
                        </a:rPr>
                        <a:t>Biology, 2Chemistry and </a:t>
                      </a:r>
                      <a:r>
                        <a:rPr sz="1200" dirty="0">
                          <a:latin typeface="Calibri"/>
                          <a:cs typeface="Calibri"/>
                        </a:rPr>
                        <a:t>2Phys- </a:t>
                      </a:r>
                      <a:r>
                        <a:rPr sz="1200" spc="-260" dirty="0">
                          <a:latin typeface="Calibri"/>
                          <a:cs typeface="Calibri"/>
                        </a:rPr>
                        <a:t> </a:t>
                      </a:r>
                      <a:r>
                        <a:rPr sz="1200" spc="-5" dirty="0">
                          <a:latin typeface="Calibri"/>
                          <a:cs typeface="Calibri"/>
                        </a:rPr>
                        <a:t>ics.</a:t>
                      </a:r>
                      <a:endParaRPr sz="12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295" marR="71755">
                        <a:lnSpc>
                          <a:spcPct val="102099"/>
                        </a:lnSpc>
                        <a:spcBef>
                          <a:spcPts val="405"/>
                        </a:spcBef>
                      </a:pPr>
                      <a:r>
                        <a:rPr sz="1200" dirty="0">
                          <a:latin typeface="Calibri"/>
                          <a:cs typeface="Calibri"/>
                        </a:rPr>
                        <a:t>The </a:t>
                      </a:r>
                      <a:r>
                        <a:rPr sz="1200" spc="-5" dirty="0">
                          <a:latin typeface="Calibri"/>
                          <a:cs typeface="Calibri"/>
                        </a:rPr>
                        <a:t>assessments for </a:t>
                      </a:r>
                      <a:r>
                        <a:rPr sz="1200" dirty="0">
                          <a:latin typeface="Calibri"/>
                          <a:cs typeface="Calibri"/>
                        </a:rPr>
                        <a:t>the Entry </a:t>
                      </a:r>
                      <a:r>
                        <a:rPr sz="1200" spc="-5" dirty="0">
                          <a:latin typeface="Calibri"/>
                          <a:cs typeface="Calibri"/>
                        </a:rPr>
                        <a:t>Level Cer- </a:t>
                      </a:r>
                      <a:r>
                        <a:rPr sz="1200" spc="-260" dirty="0">
                          <a:latin typeface="Calibri"/>
                          <a:cs typeface="Calibri"/>
                        </a:rPr>
                        <a:t> </a:t>
                      </a:r>
                      <a:r>
                        <a:rPr sz="1200" spc="-5" dirty="0">
                          <a:latin typeface="Calibri"/>
                          <a:cs typeface="Calibri"/>
                        </a:rPr>
                        <a:t>tificate</a:t>
                      </a:r>
                      <a:r>
                        <a:rPr sz="1200" dirty="0">
                          <a:latin typeface="Calibri"/>
                          <a:cs typeface="Calibri"/>
                        </a:rPr>
                        <a:t> </a:t>
                      </a:r>
                      <a:r>
                        <a:rPr sz="1200" spc="-5" dirty="0">
                          <a:latin typeface="Calibri"/>
                          <a:cs typeface="Calibri"/>
                        </a:rPr>
                        <a:t>are</a:t>
                      </a:r>
                      <a:r>
                        <a:rPr sz="1200" dirty="0">
                          <a:latin typeface="Calibri"/>
                          <a:cs typeface="Calibri"/>
                        </a:rPr>
                        <a:t> </a:t>
                      </a:r>
                      <a:r>
                        <a:rPr sz="1200" spc="-5" dirty="0">
                          <a:latin typeface="Calibri"/>
                          <a:cs typeface="Calibri"/>
                        </a:rPr>
                        <a:t>carried out</a:t>
                      </a:r>
                      <a:r>
                        <a:rPr sz="1200" dirty="0">
                          <a:latin typeface="Calibri"/>
                          <a:cs typeface="Calibri"/>
                        </a:rPr>
                        <a:t> in</a:t>
                      </a:r>
                      <a:r>
                        <a:rPr sz="1200" spc="-10" dirty="0">
                          <a:latin typeface="Calibri"/>
                          <a:cs typeface="Calibri"/>
                        </a:rPr>
                        <a:t> </a:t>
                      </a:r>
                      <a:r>
                        <a:rPr sz="1200" spc="-5" dirty="0">
                          <a:latin typeface="Calibri"/>
                          <a:cs typeface="Calibri"/>
                        </a:rPr>
                        <a:t>the</a:t>
                      </a:r>
                      <a:r>
                        <a:rPr sz="1200" dirty="0">
                          <a:latin typeface="Calibri"/>
                          <a:cs typeface="Calibri"/>
                        </a:rPr>
                        <a:t> </a:t>
                      </a:r>
                      <a:r>
                        <a:rPr sz="1200" spc="-5" dirty="0">
                          <a:latin typeface="Calibri"/>
                          <a:cs typeface="Calibri"/>
                        </a:rPr>
                        <a:t>lab</a:t>
                      </a:r>
                      <a:r>
                        <a:rPr sz="1200" dirty="0">
                          <a:latin typeface="Calibri"/>
                          <a:cs typeface="Calibri"/>
                        </a:rPr>
                        <a:t> </a:t>
                      </a:r>
                      <a:r>
                        <a:rPr sz="1200" spc="-10" dirty="0">
                          <a:latin typeface="Calibri"/>
                          <a:cs typeface="Calibri"/>
                        </a:rPr>
                        <a:t>at</a:t>
                      </a:r>
                      <a:r>
                        <a:rPr sz="1200" dirty="0">
                          <a:latin typeface="Calibri"/>
                          <a:cs typeface="Calibri"/>
                        </a:rPr>
                        <a:t> </a:t>
                      </a:r>
                      <a:r>
                        <a:rPr sz="1200" spc="-5" dirty="0">
                          <a:latin typeface="Calibri"/>
                          <a:cs typeface="Calibri"/>
                        </a:rPr>
                        <a:t>the </a:t>
                      </a:r>
                      <a:r>
                        <a:rPr sz="1200" dirty="0">
                          <a:latin typeface="Calibri"/>
                          <a:cs typeface="Calibri"/>
                        </a:rPr>
                        <a:t> end</a:t>
                      </a:r>
                      <a:r>
                        <a:rPr sz="1200" spc="-10" dirty="0">
                          <a:latin typeface="Calibri"/>
                          <a:cs typeface="Calibri"/>
                        </a:rPr>
                        <a:t> </a:t>
                      </a:r>
                      <a:r>
                        <a:rPr sz="1200" spc="-5" dirty="0">
                          <a:latin typeface="Calibri"/>
                          <a:cs typeface="Calibri"/>
                        </a:rPr>
                        <a:t>of</a:t>
                      </a:r>
                      <a:r>
                        <a:rPr sz="1200" spc="-10" dirty="0">
                          <a:latin typeface="Calibri"/>
                          <a:cs typeface="Calibri"/>
                        </a:rPr>
                        <a:t> </a:t>
                      </a:r>
                      <a:r>
                        <a:rPr sz="1200" dirty="0">
                          <a:latin typeface="Calibri"/>
                          <a:cs typeface="Calibri"/>
                        </a:rPr>
                        <a:t>each</a:t>
                      </a:r>
                      <a:r>
                        <a:rPr sz="1200" spc="-10" dirty="0">
                          <a:latin typeface="Calibri"/>
                          <a:cs typeface="Calibri"/>
                        </a:rPr>
                        <a:t> </a:t>
                      </a:r>
                      <a:r>
                        <a:rPr sz="1200" spc="-5" dirty="0">
                          <a:latin typeface="Calibri"/>
                          <a:cs typeface="Calibri"/>
                        </a:rPr>
                        <a:t>unit. Assessment</a:t>
                      </a:r>
                      <a:r>
                        <a:rPr sz="1200" dirty="0">
                          <a:latin typeface="Calibri"/>
                          <a:cs typeface="Calibri"/>
                        </a:rPr>
                        <a:t> </a:t>
                      </a:r>
                      <a:r>
                        <a:rPr sz="1200" spc="-5" dirty="0">
                          <a:latin typeface="Calibri"/>
                          <a:cs typeface="Calibri"/>
                        </a:rPr>
                        <a:t>includes</a:t>
                      </a:r>
                      <a:endParaRPr sz="1200">
                        <a:latin typeface="Calibri"/>
                        <a:cs typeface="Calibri"/>
                      </a:endParaRPr>
                    </a:p>
                    <a:p>
                      <a:pPr marL="74295" marR="85725">
                        <a:lnSpc>
                          <a:spcPct val="101699"/>
                        </a:lnSpc>
                      </a:pPr>
                      <a:r>
                        <a:rPr sz="1200" dirty="0">
                          <a:latin typeface="Calibri"/>
                          <a:cs typeface="Calibri"/>
                        </a:rPr>
                        <a:t>externally </a:t>
                      </a:r>
                      <a:r>
                        <a:rPr sz="1200" spc="-5" dirty="0">
                          <a:latin typeface="Calibri"/>
                          <a:cs typeface="Calibri"/>
                        </a:rPr>
                        <a:t>set Assignments and teacher </a:t>
                      </a:r>
                      <a:r>
                        <a:rPr sz="1200" dirty="0">
                          <a:latin typeface="Calibri"/>
                          <a:cs typeface="Calibri"/>
                        </a:rPr>
                        <a:t> devised</a:t>
                      </a:r>
                      <a:r>
                        <a:rPr sz="1200" spc="-20" dirty="0">
                          <a:latin typeface="Calibri"/>
                          <a:cs typeface="Calibri"/>
                        </a:rPr>
                        <a:t> </a:t>
                      </a:r>
                      <a:r>
                        <a:rPr sz="1200" spc="-5" dirty="0">
                          <a:latin typeface="Calibri"/>
                          <a:cs typeface="Calibri"/>
                        </a:rPr>
                        <a:t>practical</a:t>
                      </a:r>
                      <a:r>
                        <a:rPr sz="1200" spc="-25" dirty="0">
                          <a:latin typeface="Calibri"/>
                          <a:cs typeface="Calibri"/>
                        </a:rPr>
                        <a:t> </a:t>
                      </a:r>
                      <a:r>
                        <a:rPr sz="1200" dirty="0">
                          <a:latin typeface="Calibri"/>
                          <a:cs typeface="Calibri"/>
                        </a:rPr>
                        <a:t>assessments.</a:t>
                      </a:r>
                      <a:r>
                        <a:rPr sz="1200" spc="-30" dirty="0">
                          <a:latin typeface="Calibri"/>
                          <a:cs typeface="Calibri"/>
                        </a:rPr>
                        <a:t> </a:t>
                      </a:r>
                      <a:r>
                        <a:rPr sz="1200" spc="-5" dirty="0">
                          <a:latin typeface="Calibri"/>
                          <a:cs typeface="Calibri"/>
                        </a:rPr>
                        <a:t>Through- </a:t>
                      </a:r>
                      <a:r>
                        <a:rPr sz="1200" spc="-254" dirty="0">
                          <a:latin typeface="Calibri"/>
                          <a:cs typeface="Calibri"/>
                        </a:rPr>
                        <a:t> </a:t>
                      </a:r>
                      <a:r>
                        <a:rPr sz="1200" dirty="0">
                          <a:latin typeface="Calibri"/>
                          <a:cs typeface="Calibri"/>
                        </a:rPr>
                        <a:t>out</a:t>
                      </a:r>
                      <a:r>
                        <a:rPr sz="1200" spc="-10" dirty="0">
                          <a:latin typeface="Calibri"/>
                          <a:cs typeface="Calibri"/>
                        </a:rPr>
                        <a:t> </a:t>
                      </a:r>
                      <a:r>
                        <a:rPr sz="1200" spc="-5" dirty="0">
                          <a:latin typeface="Calibri"/>
                          <a:cs typeface="Calibri"/>
                        </a:rPr>
                        <a:t>the</a:t>
                      </a:r>
                      <a:r>
                        <a:rPr sz="1200" spc="5" dirty="0">
                          <a:latin typeface="Calibri"/>
                          <a:cs typeface="Calibri"/>
                        </a:rPr>
                        <a:t> </a:t>
                      </a:r>
                      <a:r>
                        <a:rPr sz="1200" spc="-5" dirty="0">
                          <a:latin typeface="Calibri"/>
                          <a:cs typeface="Calibri"/>
                        </a:rPr>
                        <a:t>course</a:t>
                      </a:r>
                      <a:r>
                        <a:rPr sz="1200" spc="-10" dirty="0">
                          <a:latin typeface="Calibri"/>
                          <a:cs typeface="Calibri"/>
                        </a:rPr>
                        <a:t> </a:t>
                      </a:r>
                      <a:r>
                        <a:rPr sz="1200" spc="-5" dirty="0">
                          <a:latin typeface="Calibri"/>
                          <a:cs typeface="Calibri"/>
                        </a:rPr>
                        <a:t>evidence of units</a:t>
                      </a:r>
                      <a:r>
                        <a:rPr sz="1200" dirty="0">
                          <a:latin typeface="Calibri"/>
                          <a:cs typeface="Calibri"/>
                        </a:rPr>
                        <a:t> </a:t>
                      </a:r>
                      <a:r>
                        <a:rPr sz="1200" spc="-5" dirty="0">
                          <a:latin typeface="Calibri"/>
                          <a:cs typeface="Calibri"/>
                        </a:rPr>
                        <a:t>com- </a:t>
                      </a:r>
                      <a:r>
                        <a:rPr sz="1200" dirty="0">
                          <a:latin typeface="Calibri"/>
                          <a:cs typeface="Calibri"/>
                        </a:rPr>
                        <a:t> </a:t>
                      </a:r>
                      <a:r>
                        <a:rPr sz="1200" spc="-5" dirty="0">
                          <a:latin typeface="Calibri"/>
                          <a:cs typeface="Calibri"/>
                        </a:rPr>
                        <a:t>pleted </a:t>
                      </a:r>
                      <a:r>
                        <a:rPr sz="1200" dirty="0">
                          <a:latin typeface="Calibri"/>
                          <a:cs typeface="Calibri"/>
                        </a:rPr>
                        <a:t>is </a:t>
                      </a:r>
                      <a:r>
                        <a:rPr sz="1200" spc="-5" dirty="0">
                          <a:latin typeface="Calibri"/>
                          <a:cs typeface="Calibri"/>
                        </a:rPr>
                        <a:t>compiled </a:t>
                      </a:r>
                      <a:r>
                        <a:rPr sz="1200" dirty="0">
                          <a:latin typeface="Calibri"/>
                          <a:cs typeface="Calibri"/>
                        </a:rPr>
                        <a:t>to </a:t>
                      </a:r>
                      <a:r>
                        <a:rPr sz="1200" spc="-5" dirty="0">
                          <a:latin typeface="Calibri"/>
                          <a:cs typeface="Calibri"/>
                        </a:rPr>
                        <a:t>produce </a:t>
                      </a:r>
                      <a:r>
                        <a:rPr sz="1200" dirty="0">
                          <a:latin typeface="Calibri"/>
                          <a:cs typeface="Calibri"/>
                        </a:rPr>
                        <a:t>a </a:t>
                      </a:r>
                      <a:r>
                        <a:rPr sz="1200" spc="-10" dirty="0">
                          <a:latin typeface="Calibri"/>
                          <a:cs typeface="Calibri"/>
                        </a:rPr>
                        <a:t>portfo- </a:t>
                      </a:r>
                      <a:r>
                        <a:rPr sz="1200" spc="-5" dirty="0">
                          <a:latin typeface="Calibri"/>
                          <a:cs typeface="Calibri"/>
                        </a:rPr>
                        <a:t> </a:t>
                      </a:r>
                      <a:r>
                        <a:rPr sz="1200" dirty="0">
                          <a:latin typeface="Calibri"/>
                          <a:cs typeface="Calibri"/>
                        </a:rPr>
                        <a:t>lio </a:t>
                      </a:r>
                      <a:r>
                        <a:rPr sz="1200" spc="-5" dirty="0">
                          <a:latin typeface="Calibri"/>
                          <a:cs typeface="Calibri"/>
                        </a:rPr>
                        <a:t>of completed</a:t>
                      </a:r>
                      <a:r>
                        <a:rPr sz="1200" spc="5" dirty="0">
                          <a:latin typeface="Calibri"/>
                          <a:cs typeface="Calibri"/>
                        </a:rPr>
                        <a:t> </a:t>
                      </a:r>
                      <a:r>
                        <a:rPr sz="1200" spc="-5" dirty="0">
                          <a:latin typeface="Calibri"/>
                          <a:cs typeface="Calibri"/>
                        </a:rPr>
                        <a:t>work</a:t>
                      </a:r>
                      <a:endParaRPr sz="1200">
                        <a:latin typeface="Calibri"/>
                        <a:cs typeface="Calibri"/>
                      </a:endParaRPr>
                    </a:p>
                  </a:txBody>
                  <a:tcPr marL="0" marR="0" marT="514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570230">
                <a:tc>
                  <a:txBody>
                    <a:bodyPr/>
                    <a:lstStyle/>
                    <a:p>
                      <a:pPr marL="353695" marR="149860" indent="-200025">
                        <a:lnSpc>
                          <a:spcPct val="101699"/>
                        </a:lnSpc>
                        <a:spcBef>
                          <a:spcPts val="715"/>
                        </a:spcBef>
                      </a:pPr>
                      <a:r>
                        <a:rPr sz="1200" spc="-5" dirty="0">
                          <a:latin typeface="Calibri"/>
                          <a:cs typeface="Calibri"/>
                        </a:rPr>
                        <a:t>Further</a:t>
                      </a:r>
                      <a:r>
                        <a:rPr sz="1200" spc="-55" dirty="0">
                          <a:latin typeface="Calibri"/>
                          <a:cs typeface="Calibri"/>
                        </a:rPr>
                        <a:t> </a:t>
                      </a:r>
                      <a:r>
                        <a:rPr sz="1200" spc="-5" dirty="0">
                          <a:latin typeface="Calibri"/>
                          <a:cs typeface="Calibri"/>
                        </a:rPr>
                        <a:t>infor- </a:t>
                      </a:r>
                      <a:r>
                        <a:rPr sz="1200" spc="-254" dirty="0">
                          <a:latin typeface="Calibri"/>
                          <a:cs typeface="Calibri"/>
                        </a:rPr>
                        <a:t> </a:t>
                      </a:r>
                      <a:r>
                        <a:rPr sz="1200" spc="-5" dirty="0">
                          <a:latin typeface="Calibri"/>
                          <a:cs typeface="Calibri"/>
                        </a:rPr>
                        <a:t>mation</a:t>
                      </a:r>
                      <a:endParaRPr sz="1200">
                        <a:latin typeface="Calibri"/>
                        <a:cs typeface="Calibri"/>
                      </a:endParaRPr>
                    </a:p>
                  </a:txBody>
                  <a:tcPr marL="0" marR="0" marT="9080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03505">
                        <a:lnSpc>
                          <a:spcPts val="1460"/>
                        </a:lnSpc>
                        <a:spcBef>
                          <a:spcPts val="40"/>
                        </a:spcBef>
                      </a:pPr>
                      <a:r>
                        <a:rPr sz="1200" dirty="0">
                          <a:latin typeface="Calibri"/>
                          <a:cs typeface="Calibri"/>
                        </a:rPr>
                        <a:t>If</a:t>
                      </a:r>
                      <a:r>
                        <a:rPr sz="1200" spc="5" dirty="0">
                          <a:latin typeface="Calibri"/>
                          <a:cs typeface="Calibri"/>
                        </a:rPr>
                        <a:t> </a:t>
                      </a:r>
                      <a:r>
                        <a:rPr sz="1200" dirty="0">
                          <a:latin typeface="Calibri"/>
                          <a:cs typeface="Calibri"/>
                        </a:rPr>
                        <a:t>you have</a:t>
                      </a:r>
                      <a:r>
                        <a:rPr sz="1200" spc="-10" dirty="0">
                          <a:latin typeface="Calibri"/>
                          <a:cs typeface="Calibri"/>
                        </a:rPr>
                        <a:t> </a:t>
                      </a:r>
                      <a:r>
                        <a:rPr sz="1200" dirty="0">
                          <a:latin typeface="Calibri"/>
                          <a:cs typeface="Calibri"/>
                        </a:rPr>
                        <a:t>any</a:t>
                      </a:r>
                      <a:r>
                        <a:rPr sz="1200" spc="-5" dirty="0">
                          <a:latin typeface="Calibri"/>
                          <a:cs typeface="Calibri"/>
                        </a:rPr>
                        <a:t> queries</a:t>
                      </a:r>
                      <a:r>
                        <a:rPr sz="1200" spc="5" dirty="0">
                          <a:latin typeface="Calibri"/>
                          <a:cs typeface="Calibri"/>
                        </a:rPr>
                        <a:t> </a:t>
                      </a:r>
                      <a:r>
                        <a:rPr sz="1200" spc="-5" dirty="0">
                          <a:latin typeface="Calibri"/>
                          <a:cs typeface="Calibri"/>
                        </a:rPr>
                        <a:t>concerning </a:t>
                      </a:r>
                      <a:r>
                        <a:rPr sz="1200" dirty="0">
                          <a:latin typeface="Calibri"/>
                          <a:cs typeface="Calibri"/>
                        </a:rPr>
                        <a:t>this </a:t>
                      </a:r>
                      <a:r>
                        <a:rPr sz="1200" spc="-10" dirty="0">
                          <a:latin typeface="Calibri"/>
                          <a:cs typeface="Calibri"/>
                        </a:rPr>
                        <a:t>subject</a:t>
                      </a:r>
                      <a:r>
                        <a:rPr sz="1200" spc="10" dirty="0">
                          <a:latin typeface="Calibri"/>
                          <a:cs typeface="Calibri"/>
                        </a:rPr>
                        <a:t> </a:t>
                      </a:r>
                      <a:r>
                        <a:rPr sz="1200" spc="-5" dirty="0">
                          <a:latin typeface="Calibri"/>
                          <a:cs typeface="Calibri"/>
                        </a:rPr>
                        <a:t>or the</a:t>
                      </a:r>
                      <a:r>
                        <a:rPr sz="1200" spc="10" dirty="0">
                          <a:latin typeface="Calibri"/>
                          <a:cs typeface="Calibri"/>
                        </a:rPr>
                        <a:t> </a:t>
                      </a:r>
                      <a:r>
                        <a:rPr sz="1200" spc="-5" dirty="0">
                          <a:latin typeface="Calibri"/>
                          <a:cs typeface="Calibri"/>
                        </a:rPr>
                        <a:t>qualifications,</a:t>
                      </a:r>
                      <a:r>
                        <a:rPr sz="1200" spc="-10" dirty="0">
                          <a:latin typeface="Calibri"/>
                          <a:cs typeface="Calibri"/>
                        </a:rPr>
                        <a:t> </a:t>
                      </a:r>
                      <a:r>
                        <a:rPr sz="1200" spc="-5" dirty="0">
                          <a:latin typeface="Calibri"/>
                          <a:cs typeface="Calibri"/>
                        </a:rPr>
                        <a:t>please </a:t>
                      </a:r>
                      <a:r>
                        <a:rPr sz="1200" spc="-254" dirty="0">
                          <a:latin typeface="Calibri"/>
                          <a:cs typeface="Calibri"/>
                        </a:rPr>
                        <a:t> </a:t>
                      </a:r>
                      <a:r>
                        <a:rPr sz="1200" spc="-5" dirty="0">
                          <a:latin typeface="Calibri"/>
                          <a:cs typeface="Calibri"/>
                        </a:rPr>
                        <a:t>contact</a:t>
                      </a:r>
                      <a:r>
                        <a:rPr sz="1200" spc="-10" dirty="0">
                          <a:latin typeface="Calibri"/>
                          <a:cs typeface="Calibri"/>
                        </a:rPr>
                        <a:t> </a:t>
                      </a:r>
                      <a:r>
                        <a:rPr sz="1200" dirty="0">
                          <a:latin typeface="Calibri"/>
                          <a:cs typeface="Calibri"/>
                        </a:rPr>
                        <a:t>Mrs</a:t>
                      </a:r>
                      <a:r>
                        <a:rPr sz="1200" spc="-10" dirty="0">
                          <a:latin typeface="Calibri"/>
                          <a:cs typeface="Calibri"/>
                        </a:rPr>
                        <a:t> </a:t>
                      </a:r>
                      <a:r>
                        <a:rPr sz="1200" spc="-5" dirty="0">
                          <a:latin typeface="Calibri"/>
                          <a:cs typeface="Calibri"/>
                        </a:rPr>
                        <a:t>Sandra</a:t>
                      </a:r>
                      <a:r>
                        <a:rPr sz="1200" dirty="0">
                          <a:latin typeface="Calibri"/>
                          <a:cs typeface="Calibri"/>
                        </a:rPr>
                        <a:t> </a:t>
                      </a:r>
                      <a:r>
                        <a:rPr sz="1200" spc="-5" dirty="0">
                          <a:latin typeface="Calibri"/>
                          <a:cs typeface="Calibri"/>
                        </a:rPr>
                        <a:t>Vanezis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569595">
                <a:tc>
                  <a:txBody>
                    <a:bodyPr/>
                    <a:lstStyle/>
                    <a:p>
                      <a:pPr>
                        <a:lnSpc>
                          <a:spcPct val="100000"/>
                        </a:lnSpc>
                        <a:spcBef>
                          <a:spcPts val="40"/>
                        </a:spcBef>
                      </a:pPr>
                      <a:endParaRPr sz="1250">
                        <a:latin typeface="Times New Roman"/>
                        <a:cs typeface="Times New Roman"/>
                      </a:endParaRPr>
                    </a:p>
                    <a:p>
                      <a:pPr algn="ctr">
                        <a:lnSpc>
                          <a:spcPct val="100000"/>
                        </a:lnSpc>
                      </a:pPr>
                      <a:r>
                        <a:rPr sz="1200" dirty="0">
                          <a:latin typeface="Calibri"/>
                          <a:cs typeface="Calibri"/>
                        </a:rPr>
                        <a:t>Useful</a:t>
                      </a:r>
                      <a:r>
                        <a:rPr sz="1200" spc="-40" dirty="0">
                          <a:latin typeface="Calibri"/>
                          <a:cs typeface="Calibri"/>
                        </a:rPr>
                        <a:t> </a:t>
                      </a:r>
                      <a:r>
                        <a:rPr sz="1200" spc="-5" dirty="0">
                          <a:latin typeface="Calibri"/>
                          <a:cs typeface="Calibri"/>
                        </a:rPr>
                        <a:t>websites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025" marR="1837689">
                        <a:lnSpc>
                          <a:spcPts val="1460"/>
                        </a:lnSpc>
                        <a:spcBef>
                          <a:spcPts val="45"/>
                        </a:spcBef>
                      </a:pPr>
                      <a:r>
                        <a:rPr sz="1200" spc="-5" dirty="0">
                          <a:latin typeface="Calibri"/>
                          <a:cs typeface="Calibri"/>
                          <a:hlinkClick r:id="rId2"/>
                        </a:rPr>
                        <a:t>http://www.ashleyschool.com/subject/science </a:t>
                      </a:r>
                      <a:r>
                        <a:rPr sz="1200" spc="-260" dirty="0">
                          <a:latin typeface="Calibri"/>
                          <a:cs typeface="Calibri"/>
                        </a:rPr>
                        <a:t> </a:t>
                      </a:r>
                      <a:r>
                        <a:rPr sz="1200" spc="-5" dirty="0">
                          <a:latin typeface="Calibri"/>
                          <a:cs typeface="Calibri"/>
                          <a:hlinkClick r:id="rId3"/>
                        </a:rPr>
                        <a:t>http://www.aqa.org.uk/subjects/science</a:t>
                      </a:r>
                      <a:endParaRPr sz="1200" dirty="0">
                        <a:latin typeface="Calibri"/>
                        <a:cs typeface="Calibri"/>
                      </a:endParaRPr>
                    </a:p>
                  </a:txBody>
                  <a:tcPr marL="0" marR="0" marT="571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grpSp>
        <p:nvGrpSpPr>
          <p:cNvPr id="9" name="object 9"/>
          <p:cNvGrpSpPr/>
          <p:nvPr/>
        </p:nvGrpSpPr>
        <p:grpSpPr>
          <a:xfrm>
            <a:off x="1832101" y="930401"/>
            <a:ext cx="4247515" cy="664210"/>
            <a:chOff x="1832101" y="930401"/>
            <a:chExt cx="4247515" cy="664210"/>
          </a:xfrm>
        </p:grpSpPr>
        <p:pic>
          <p:nvPicPr>
            <p:cNvPr id="10" name="object 10"/>
            <p:cNvPicPr/>
            <p:nvPr/>
          </p:nvPicPr>
          <p:blipFill>
            <a:blip r:embed="rId4" cstate="print"/>
            <a:stretch>
              <a:fillRect/>
            </a:stretch>
          </p:blipFill>
          <p:spPr>
            <a:xfrm>
              <a:off x="1906523" y="1004315"/>
              <a:ext cx="4172712" cy="589787"/>
            </a:xfrm>
            <a:prstGeom prst="rect">
              <a:avLst/>
            </a:prstGeom>
          </p:spPr>
        </p:pic>
        <p:sp>
          <p:nvSpPr>
            <p:cNvPr id="11" name="object 11"/>
            <p:cNvSpPr/>
            <p:nvPr/>
          </p:nvSpPr>
          <p:spPr>
            <a:xfrm>
              <a:off x="1863851" y="962151"/>
              <a:ext cx="4108450" cy="525145"/>
            </a:xfrm>
            <a:custGeom>
              <a:avLst/>
              <a:gdLst/>
              <a:ahLst/>
              <a:cxnLst/>
              <a:rect l="l" t="t" r="r" b="b"/>
              <a:pathLst>
                <a:path w="4108450" h="525144">
                  <a:moveTo>
                    <a:pt x="4020439" y="0"/>
                  </a:moveTo>
                  <a:lnTo>
                    <a:pt x="87503" y="0"/>
                  </a:ln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close/>
                </a:path>
              </a:pathLst>
            </a:custGeom>
            <a:solidFill>
              <a:srgbClr val="FFFF66"/>
            </a:solidFill>
          </p:spPr>
          <p:txBody>
            <a:bodyPr wrap="square" lIns="0" tIns="0" rIns="0" bIns="0" rtlCol="0"/>
            <a:lstStyle/>
            <a:p>
              <a:endParaRPr/>
            </a:p>
          </p:txBody>
        </p:sp>
        <p:sp>
          <p:nvSpPr>
            <p:cNvPr id="12" name="object 12"/>
            <p:cNvSpPr/>
            <p:nvPr/>
          </p:nvSpPr>
          <p:spPr>
            <a:xfrm>
              <a:off x="1863851" y="962151"/>
              <a:ext cx="4108450" cy="525145"/>
            </a:xfrm>
            <a:custGeom>
              <a:avLst/>
              <a:gdLst/>
              <a:ahLst/>
              <a:cxnLst/>
              <a:rect l="l" t="t" r="r" b="b"/>
              <a:pathLst>
                <a:path w="4108450" h="525144">
                  <a:moveTo>
                    <a:pt x="87503" y="0"/>
                  </a:moveTo>
                  <a:lnTo>
                    <a:pt x="53417" y="6865"/>
                  </a:lnTo>
                  <a:lnTo>
                    <a:pt x="25606" y="25590"/>
                  </a:lnTo>
                  <a:lnTo>
                    <a:pt x="6867" y="53363"/>
                  </a:lnTo>
                  <a:lnTo>
                    <a:pt x="0" y="87375"/>
                  </a:lnTo>
                  <a:lnTo>
                    <a:pt x="0" y="437260"/>
                  </a:lnTo>
                  <a:lnTo>
                    <a:pt x="6867" y="471273"/>
                  </a:lnTo>
                  <a:lnTo>
                    <a:pt x="25606" y="499046"/>
                  </a:lnTo>
                  <a:lnTo>
                    <a:pt x="53417" y="517771"/>
                  </a:lnTo>
                  <a:lnTo>
                    <a:pt x="87503" y="524636"/>
                  </a:lnTo>
                  <a:lnTo>
                    <a:pt x="4020439" y="524636"/>
                  </a:lnTo>
                  <a:lnTo>
                    <a:pt x="4054471" y="517771"/>
                  </a:lnTo>
                  <a:lnTo>
                    <a:pt x="4082288" y="499046"/>
                  </a:lnTo>
                  <a:lnTo>
                    <a:pt x="4101056" y="471273"/>
                  </a:lnTo>
                  <a:lnTo>
                    <a:pt x="4107942" y="437260"/>
                  </a:lnTo>
                  <a:lnTo>
                    <a:pt x="4107942" y="87375"/>
                  </a:lnTo>
                  <a:lnTo>
                    <a:pt x="4101056" y="53363"/>
                  </a:lnTo>
                  <a:lnTo>
                    <a:pt x="4082288" y="25590"/>
                  </a:lnTo>
                  <a:lnTo>
                    <a:pt x="4054471" y="6865"/>
                  </a:lnTo>
                  <a:lnTo>
                    <a:pt x="4020439" y="0"/>
                  </a:lnTo>
                  <a:lnTo>
                    <a:pt x="87503" y="0"/>
                  </a:lnTo>
                  <a:close/>
                </a:path>
              </a:pathLst>
            </a:custGeom>
            <a:ln w="63500">
              <a:solidFill>
                <a:srgbClr val="1E1B5D"/>
              </a:solidFill>
            </a:ln>
          </p:spPr>
          <p:txBody>
            <a:bodyPr wrap="square" lIns="0" tIns="0" rIns="0" bIns="0" rtlCol="0"/>
            <a:lstStyle/>
            <a:p>
              <a:endParaRPr/>
            </a:p>
          </p:txBody>
        </p:sp>
      </p:grpSp>
      <p:sp>
        <p:nvSpPr>
          <p:cNvPr id="13" name="object 13"/>
          <p:cNvSpPr txBox="1"/>
          <p:nvPr/>
        </p:nvSpPr>
        <p:spPr>
          <a:xfrm>
            <a:off x="3599815" y="1034541"/>
            <a:ext cx="637540"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SC</a:t>
            </a:r>
            <a:r>
              <a:rPr sz="1400" b="1" spc="-10" dirty="0">
                <a:solidFill>
                  <a:srgbClr val="1E1B5D"/>
                </a:solidFill>
                <a:latin typeface="Calibri"/>
                <a:cs typeface="Calibri"/>
              </a:rPr>
              <a:t>I</a:t>
            </a:r>
            <a:r>
              <a:rPr sz="1400" b="1" dirty="0">
                <a:solidFill>
                  <a:srgbClr val="1E1B5D"/>
                </a:solidFill>
                <a:latin typeface="Calibri"/>
                <a:cs typeface="Calibri"/>
              </a:rPr>
              <a:t>ENCE</a:t>
            </a:r>
            <a:endParaRPr sz="14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07720" y="371296"/>
            <a:ext cx="6996430" cy="9851390"/>
            <a:chOff x="307720" y="371296"/>
            <a:chExt cx="6996430" cy="9851390"/>
          </a:xfrm>
        </p:grpSpPr>
        <p:sp>
          <p:nvSpPr>
            <p:cNvPr id="3" name="object 3"/>
            <p:cNvSpPr/>
            <p:nvPr/>
          </p:nvSpPr>
          <p:spPr>
            <a:xfrm>
              <a:off x="339470" y="403046"/>
              <a:ext cx="6932930" cy="9787890"/>
            </a:xfrm>
            <a:custGeom>
              <a:avLst/>
              <a:gdLst/>
              <a:ahLst/>
              <a:cxnLst/>
              <a:rect l="l" t="t" r="r" b="b"/>
              <a:pathLst>
                <a:path w="6932930" h="9787890">
                  <a:moveTo>
                    <a:pt x="6932803" y="0"/>
                  </a:moveTo>
                  <a:lnTo>
                    <a:pt x="0" y="0"/>
                  </a:lnTo>
                  <a:lnTo>
                    <a:pt x="0" y="9787382"/>
                  </a:lnTo>
                  <a:lnTo>
                    <a:pt x="6932803" y="9787382"/>
                  </a:lnTo>
                  <a:lnTo>
                    <a:pt x="6932803" y="0"/>
                  </a:lnTo>
                  <a:close/>
                </a:path>
              </a:pathLst>
            </a:custGeom>
            <a:solidFill>
              <a:srgbClr val="1E1B5D"/>
            </a:solidFill>
          </p:spPr>
          <p:txBody>
            <a:bodyPr wrap="square" lIns="0" tIns="0" rIns="0" bIns="0" rtlCol="0"/>
            <a:lstStyle/>
            <a:p>
              <a:endParaRPr/>
            </a:p>
          </p:txBody>
        </p:sp>
        <p:sp>
          <p:nvSpPr>
            <p:cNvPr id="4" name="object 4"/>
            <p:cNvSpPr/>
            <p:nvPr/>
          </p:nvSpPr>
          <p:spPr>
            <a:xfrm>
              <a:off x="339470" y="403046"/>
              <a:ext cx="6932930" cy="9787890"/>
            </a:xfrm>
            <a:custGeom>
              <a:avLst/>
              <a:gdLst/>
              <a:ahLst/>
              <a:cxnLst/>
              <a:rect l="l" t="t" r="r" b="b"/>
              <a:pathLst>
                <a:path w="6932930" h="9787890">
                  <a:moveTo>
                    <a:pt x="0" y="9787382"/>
                  </a:moveTo>
                  <a:lnTo>
                    <a:pt x="6932803" y="9787382"/>
                  </a:lnTo>
                  <a:lnTo>
                    <a:pt x="6932803" y="0"/>
                  </a:lnTo>
                  <a:lnTo>
                    <a:pt x="0" y="0"/>
                  </a:lnTo>
                  <a:lnTo>
                    <a:pt x="0" y="9787382"/>
                  </a:lnTo>
                  <a:close/>
                </a:path>
              </a:pathLst>
            </a:custGeom>
            <a:ln w="63500">
              <a:solidFill>
                <a:srgbClr val="663300"/>
              </a:solidFill>
            </a:ln>
          </p:spPr>
          <p:txBody>
            <a:bodyPr wrap="square" lIns="0" tIns="0" rIns="0" bIns="0" rtlCol="0"/>
            <a:lstStyle/>
            <a:p>
              <a:endParaRPr/>
            </a:p>
          </p:txBody>
        </p:sp>
        <p:sp>
          <p:nvSpPr>
            <p:cNvPr id="5" name="object 5"/>
            <p:cNvSpPr/>
            <p:nvPr/>
          </p:nvSpPr>
          <p:spPr>
            <a:xfrm>
              <a:off x="457288" y="633348"/>
              <a:ext cx="6638290" cy="9339580"/>
            </a:xfrm>
            <a:custGeom>
              <a:avLst/>
              <a:gdLst/>
              <a:ahLst/>
              <a:cxnLst/>
              <a:rect l="l" t="t" r="r" b="b"/>
              <a:pathLst>
                <a:path w="6638290" h="9339580">
                  <a:moveTo>
                    <a:pt x="6637947" y="0"/>
                  </a:moveTo>
                  <a:lnTo>
                    <a:pt x="0" y="0"/>
                  </a:lnTo>
                  <a:lnTo>
                    <a:pt x="0" y="9339554"/>
                  </a:lnTo>
                  <a:lnTo>
                    <a:pt x="5808129" y="9339554"/>
                  </a:lnTo>
                  <a:lnTo>
                    <a:pt x="6637947" y="8172068"/>
                  </a:lnTo>
                  <a:lnTo>
                    <a:pt x="6637947" y="0"/>
                  </a:lnTo>
                  <a:close/>
                </a:path>
              </a:pathLst>
            </a:custGeom>
            <a:solidFill>
              <a:srgbClr val="FFFFFF"/>
            </a:solidFill>
          </p:spPr>
          <p:txBody>
            <a:bodyPr wrap="square" lIns="0" tIns="0" rIns="0" bIns="0" rtlCol="0"/>
            <a:lstStyle/>
            <a:p>
              <a:endParaRPr/>
            </a:p>
          </p:txBody>
        </p:sp>
        <p:sp>
          <p:nvSpPr>
            <p:cNvPr id="6" name="object 6"/>
            <p:cNvSpPr/>
            <p:nvPr/>
          </p:nvSpPr>
          <p:spPr>
            <a:xfrm>
              <a:off x="6265417" y="8805417"/>
              <a:ext cx="829944" cy="1167765"/>
            </a:xfrm>
            <a:custGeom>
              <a:avLst/>
              <a:gdLst/>
              <a:ahLst/>
              <a:cxnLst/>
              <a:rect l="l" t="t" r="r" b="b"/>
              <a:pathLst>
                <a:path w="829945" h="1167765">
                  <a:moveTo>
                    <a:pt x="829817" y="0"/>
                  </a:moveTo>
                  <a:lnTo>
                    <a:pt x="772568" y="38474"/>
                  </a:lnTo>
                  <a:lnTo>
                    <a:pt x="717498" y="71878"/>
                  </a:lnTo>
                  <a:lnTo>
                    <a:pt x="664680" y="100270"/>
                  </a:lnTo>
                  <a:lnTo>
                    <a:pt x="614183" y="123709"/>
                  </a:lnTo>
                  <a:lnTo>
                    <a:pt x="566078" y="142253"/>
                  </a:lnTo>
                  <a:lnTo>
                    <a:pt x="520435" y="155961"/>
                  </a:lnTo>
                  <a:lnTo>
                    <a:pt x="477324" y="164890"/>
                  </a:lnTo>
                  <a:lnTo>
                    <a:pt x="436816" y="169100"/>
                  </a:lnTo>
                  <a:lnTo>
                    <a:pt x="398981" y="168648"/>
                  </a:lnTo>
                  <a:lnTo>
                    <a:pt x="331610" y="153995"/>
                  </a:lnTo>
                  <a:lnTo>
                    <a:pt x="275776" y="121397"/>
                  </a:lnTo>
                  <a:lnTo>
                    <a:pt x="232039" y="71323"/>
                  </a:lnTo>
                  <a:lnTo>
                    <a:pt x="214884" y="39878"/>
                  </a:lnTo>
                  <a:lnTo>
                    <a:pt x="0" y="1167485"/>
                  </a:lnTo>
                  <a:lnTo>
                    <a:pt x="829817" y="0"/>
                  </a:lnTo>
                  <a:close/>
                </a:path>
              </a:pathLst>
            </a:custGeom>
            <a:solidFill>
              <a:srgbClr val="CDCDCD"/>
            </a:solidFill>
          </p:spPr>
          <p:txBody>
            <a:bodyPr wrap="square" lIns="0" tIns="0" rIns="0" bIns="0" rtlCol="0"/>
            <a:lstStyle/>
            <a:p>
              <a:endParaRPr/>
            </a:p>
          </p:txBody>
        </p:sp>
        <p:sp>
          <p:nvSpPr>
            <p:cNvPr id="7" name="object 7"/>
            <p:cNvSpPr/>
            <p:nvPr/>
          </p:nvSpPr>
          <p:spPr>
            <a:xfrm>
              <a:off x="457288" y="633348"/>
              <a:ext cx="6638290" cy="9339580"/>
            </a:xfrm>
            <a:custGeom>
              <a:avLst/>
              <a:gdLst/>
              <a:ahLst/>
              <a:cxnLst/>
              <a:rect l="l" t="t" r="r" b="b"/>
              <a:pathLst>
                <a:path w="6638290" h="9339580">
                  <a:moveTo>
                    <a:pt x="0" y="0"/>
                  </a:moveTo>
                  <a:lnTo>
                    <a:pt x="0" y="9339554"/>
                  </a:lnTo>
                  <a:lnTo>
                    <a:pt x="5808129" y="9339554"/>
                  </a:lnTo>
                  <a:lnTo>
                    <a:pt x="6637947" y="8172068"/>
                  </a:lnTo>
                  <a:lnTo>
                    <a:pt x="6637947" y="0"/>
                  </a:lnTo>
                  <a:lnTo>
                    <a:pt x="0" y="0"/>
                  </a:lnTo>
                  <a:close/>
                </a:path>
                <a:path w="6638290" h="9339580">
                  <a:moveTo>
                    <a:pt x="5808129" y="9339554"/>
                  </a:moveTo>
                  <a:lnTo>
                    <a:pt x="6023013" y="8211946"/>
                  </a:lnTo>
                  <a:lnTo>
                    <a:pt x="6040168" y="8243392"/>
                  </a:lnTo>
                  <a:lnTo>
                    <a:pt x="6060489" y="8270584"/>
                  </a:lnTo>
                  <a:lnTo>
                    <a:pt x="6110345" y="8311979"/>
                  </a:lnTo>
                  <a:lnTo>
                    <a:pt x="6172018" y="8335663"/>
                  </a:lnTo>
                  <a:lnTo>
                    <a:pt x="6244945" y="8341169"/>
                  </a:lnTo>
                  <a:lnTo>
                    <a:pt x="6285453" y="8336959"/>
                  </a:lnTo>
                  <a:lnTo>
                    <a:pt x="6328564" y="8328030"/>
                  </a:lnTo>
                  <a:lnTo>
                    <a:pt x="6374207" y="8314322"/>
                  </a:lnTo>
                  <a:lnTo>
                    <a:pt x="6422313" y="8295778"/>
                  </a:lnTo>
                  <a:lnTo>
                    <a:pt x="6472809" y="8272339"/>
                  </a:lnTo>
                  <a:lnTo>
                    <a:pt x="6525628" y="8243947"/>
                  </a:lnTo>
                  <a:lnTo>
                    <a:pt x="6580697" y="8210543"/>
                  </a:lnTo>
                  <a:lnTo>
                    <a:pt x="6637947" y="8172068"/>
                  </a:lnTo>
                </a:path>
              </a:pathLst>
            </a:custGeom>
            <a:ln w="63500">
              <a:solidFill>
                <a:srgbClr val="663300"/>
              </a:solidFill>
            </a:ln>
          </p:spPr>
          <p:txBody>
            <a:bodyPr wrap="square" lIns="0" tIns="0" rIns="0" bIns="0" rtlCol="0"/>
            <a:lstStyle/>
            <a:p>
              <a:endParaRPr/>
            </a:p>
          </p:txBody>
        </p:sp>
        <p:pic>
          <p:nvPicPr>
            <p:cNvPr id="8" name="object 8"/>
            <p:cNvPicPr/>
            <p:nvPr/>
          </p:nvPicPr>
          <p:blipFill>
            <a:blip r:embed="rId2" cstate="print"/>
            <a:stretch>
              <a:fillRect/>
            </a:stretch>
          </p:blipFill>
          <p:spPr>
            <a:xfrm>
              <a:off x="1821179" y="955547"/>
              <a:ext cx="4233672" cy="562355"/>
            </a:xfrm>
            <a:prstGeom prst="rect">
              <a:avLst/>
            </a:prstGeom>
          </p:spPr>
        </p:pic>
        <p:sp>
          <p:nvSpPr>
            <p:cNvPr id="9" name="object 9"/>
            <p:cNvSpPr/>
            <p:nvPr/>
          </p:nvSpPr>
          <p:spPr>
            <a:xfrm>
              <a:off x="1777618" y="911859"/>
              <a:ext cx="4169410" cy="498475"/>
            </a:xfrm>
            <a:custGeom>
              <a:avLst/>
              <a:gdLst/>
              <a:ahLst/>
              <a:cxnLst/>
              <a:rect l="l" t="t" r="r" b="b"/>
              <a:pathLst>
                <a:path w="4169410" h="498475">
                  <a:moveTo>
                    <a:pt x="4086352" y="0"/>
                  </a:moveTo>
                  <a:lnTo>
                    <a:pt x="83057" y="0"/>
                  </a:lnTo>
                  <a:lnTo>
                    <a:pt x="50738" y="6530"/>
                  </a:lnTo>
                  <a:lnTo>
                    <a:pt x="24336" y="24336"/>
                  </a:lnTo>
                  <a:lnTo>
                    <a:pt x="6530" y="50738"/>
                  </a:lnTo>
                  <a:lnTo>
                    <a:pt x="0" y="83057"/>
                  </a:lnTo>
                  <a:lnTo>
                    <a:pt x="0" y="415163"/>
                  </a:lnTo>
                  <a:lnTo>
                    <a:pt x="6530" y="447462"/>
                  </a:lnTo>
                  <a:lnTo>
                    <a:pt x="24336" y="473821"/>
                  </a:lnTo>
                  <a:lnTo>
                    <a:pt x="50738" y="491583"/>
                  </a:lnTo>
                  <a:lnTo>
                    <a:pt x="83057" y="498094"/>
                  </a:lnTo>
                  <a:lnTo>
                    <a:pt x="4086352" y="498094"/>
                  </a:lnTo>
                  <a:lnTo>
                    <a:pt x="4118671" y="491583"/>
                  </a:lnTo>
                  <a:lnTo>
                    <a:pt x="4145073" y="473821"/>
                  </a:lnTo>
                  <a:lnTo>
                    <a:pt x="4162879" y="447462"/>
                  </a:lnTo>
                  <a:lnTo>
                    <a:pt x="4169409" y="415163"/>
                  </a:lnTo>
                  <a:lnTo>
                    <a:pt x="4169409" y="83057"/>
                  </a:lnTo>
                  <a:lnTo>
                    <a:pt x="4162879" y="50738"/>
                  </a:lnTo>
                  <a:lnTo>
                    <a:pt x="4145073" y="24336"/>
                  </a:lnTo>
                  <a:lnTo>
                    <a:pt x="4118671" y="6530"/>
                  </a:lnTo>
                  <a:lnTo>
                    <a:pt x="4086352" y="0"/>
                  </a:lnTo>
                  <a:close/>
                </a:path>
              </a:pathLst>
            </a:custGeom>
            <a:solidFill>
              <a:srgbClr val="FFFF66"/>
            </a:solidFill>
          </p:spPr>
          <p:txBody>
            <a:bodyPr wrap="square" lIns="0" tIns="0" rIns="0" bIns="0" rtlCol="0"/>
            <a:lstStyle/>
            <a:p>
              <a:endParaRPr/>
            </a:p>
          </p:txBody>
        </p:sp>
        <p:sp>
          <p:nvSpPr>
            <p:cNvPr id="10" name="object 10"/>
            <p:cNvSpPr/>
            <p:nvPr/>
          </p:nvSpPr>
          <p:spPr>
            <a:xfrm>
              <a:off x="1777618" y="911859"/>
              <a:ext cx="4169410" cy="498475"/>
            </a:xfrm>
            <a:custGeom>
              <a:avLst/>
              <a:gdLst/>
              <a:ahLst/>
              <a:cxnLst/>
              <a:rect l="l" t="t" r="r" b="b"/>
              <a:pathLst>
                <a:path w="4169410" h="498475">
                  <a:moveTo>
                    <a:pt x="83057" y="0"/>
                  </a:moveTo>
                  <a:lnTo>
                    <a:pt x="50738" y="6530"/>
                  </a:lnTo>
                  <a:lnTo>
                    <a:pt x="24336" y="24336"/>
                  </a:lnTo>
                  <a:lnTo>
                    <a:pt x="6530" y="50738"/>
                  </a:lnTo>
                  <a:lnTo>
                    <a:pt x="0" y="83057"/>
                  </a:lnTo>
                  <a:lnTo>
                    <a:pt x="0" y="415163"/>
                  </a:lnTo>
                  <a:lnTo>
                    <a:pt x="6530" y="447462"/>
                  </a:lnTo>
                  <a:lnTo>
                    <a:pt x="24336" y="473821"/>
                  </a:lnTo>
                  <a:lnTo>
                    <a:pt x="50738" y="491583"/>
                  </a:lnTo>
                  <a:lnTo>
                    <a:pt x="83057" y="498094"/>
                  </a:lnTo>
                  <a:lnTo>
                    <a:pt x="4086352" y="498094"/>
                  </a:lnTo>
                  <a:lnTo>
                    <a:pt x="4118671" y="491583"/>
                  </a:lnTo>
                  <a:lnTo>
                    <a:pt x="4145073" y="473821"/>
                  </a:lnTo>
                  <a:lnTo>
                    <a:pt x="4162879" y="447462"/>
                  </a:lnTo>
                  <a:lnTo>
                    <a:pt x="4169409" y="415163"/>
                  </a:lnTo>
                  <a:lnTo>
                    <a:pt x="4169409" y="83057"/>
                  </a:lnTo>
                  <a:lnTo>
                    <a:pt x="4162879" y="50738"/>
                  </a:lnTo>
                  <a:lnTo>
                    <a:pt x="4145073" y="24336"/>
                  </a:lnTo>
                  <a:lnTo>
                    <a:pt x="4118671" y="6530"/>
                  </a:lnTo>
                  <a:lnTo>
                    <a:pt x="4086352" y="0"/>
                  </a:lnTo>
                  <a:lnTo>
                    <a:pt x="83057" y="0"/>
                  </a:lnTo>
                  <a:close/>
                </a:path>
              </a:pathLst>
            </a:custGeom>
            <a:ln w="63500">
              <a:solidFill>
                <a:srgbClr val="1E1B5D"/>
              </a:solidFill>
            </a:ln>
          </p:spPr>
          <p:txBody>
            <a:bodyPr wrap="square" lIns="0" tIns="0" rIns="0" bIns="0" rtlCol="0"/>
            <a:lstStyle/>
            <a:p>
              <a:endParaRPr/>
            </a:p>
          </p:txBody>
        </p:sp>
      </p:grpSp>
      <p:sp>
        <p:nvSpPr>
          <p:cNvPr id="11" name="object 11"/>
          <p:cNvSpPr txBox="1"/>
          <p:nvPr/>
        </p:nvSpPr>
        <p:spPr>
          <a:xfrm>
            <a:off x="3733927" y="984249"/>
            <a:ext cx="257175" cy="239395"/>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1E1B5D"/>
                </a:solidFill>
                <a:latin typeface="Calibri"/>
                <a:cs typeface="Calibri"/>
              </a:rPr>
              <a:t>I</a:t>
            </a:r>
            <a:r>
              <a:rPr sz="1400" b="1" spc="5" dirty="0">
                <a:solidFill>
                  <a:srgbClr val="1E1B5D"/>
                </a:solidFill>
                <a:latin typeface="Calibri"/>
                <a:cs typeface="Calibri"/>
              </a:rPr>
              <a:t>C</a:t>
            </a:r>
            <a:r>
              <a:rPr sz="1400" b="1" dirty="0">
                <a:solidFill>
                  <a:srgbClr val="1E1B5D"/>
                </a:solidFill>
                <a:latin typeface="Calibri"/>
                <a:cs typeface="Calibri"/>
              </a:rPr>
              <a:t>T</a:t>
            </a:r>
            <a:endParaRPr sz="1400">
              <a:latin typeface="Calibri"/>
              <a:cs typeface="Calibri"/>
            </a:endParaRPr>
          </a:p>
        </p:txBody>
      </p:sp>
      <p:graphicFrame>
        <p:nvGraphicFramePr>
          <p:cNvPr id="12" name="object 12"/>
          <p:cNvGraphicFramePr>
            <a:graphicFrameLocks noGrp="1"/>
          </p:cNvGraphicFramePr>
          <p:nvPr>
            <p:extLst>
              <p:ext uri="{D42A27DB-BD31-4B8C-83A1-F6EECF244321}">
                <p14:modId xmlns:p14="http://schemas.microsoft.com/office/powerpoint/2010/main" val="2981142590"/>
              </p:ext>
            </p:extLst>
          </p:nvPr>
        </p:nvGraphicFramePr>
        <p:xfrm>
          <a:off x="628789" y="1686559"/>
          <a:ext cx="6212838" cy="8070850"/>
        </p:xfrm>
        <a:graphic>
          <a:graphicData uri="http://schemas.openxmlformats.org/drawingml/2006/table">
            <a:tbl>
              <a:tblPr firstRow="1" bandRow="1">
                <a:tableStyleId>{2D5ABB26-0587-4C30-8999-92F81FD0307C}</a:tableStyleId>
              </a:tblPr>
              <a:tblGrid>
                <a:gridCol w="1395095">
                  <a:extLst>
                    <a:ext uri="{9D8B030D-6E8A-4147-A177-3AD203B41FA5}">
                      <a16:colId xmlns:a16="http://schemas.microsoft.com/office/drawing/2014/main" val="20000"/>
                    </a:ext>
                  </a:extLst>
                </a:gridCol>
                <a:gridCol w="2355214">
                  <a:extLst>
                    <a:ext uri="{9D8B030D-6E8A-4147-A177-3AD203B41FA5}">
                      <a16:colId xmlns:a16="http://schemas.microsoft.com/office/drawing/2014/main" val="20001"/>
                    </a:ext>
                  </a:extLst>
                </a:gridCol>
                <a:gridCol w="2462529">
                  <a:extLst>
                    <a:ext uri="{9D8B030D-6E8A-4147-A177-3AD203B41FA5}">
                      <a16:colId xmlns:a16="http://schemas.microsoft.com/office/drawing/2014/main" val="20002"/>
                    </a:ext>
                  </a:extLst>
                </a:gridCol>
              </a:tblGrid>
              <a:tr h="485775">
                <a:tc>
                  <a:txBody>
                    <a:bodyPr/>
                    <a:lstStyle/>
                    <a:p>
                      <a:pPr marL="266700">
                        <a:lnSpc>
                          <a:spcPct val="100000"/>
                        </a:lnSpc>
                        <a:spcBef>
                          <a:spcPts val="1010"/>
                        </a:spcBef>
                      </a:pPr>
                      <a:r>
                        <a:rPr sz="1400" spc="-10" dirty="0">
                          <a:latin typeface="Calibri"/>
                          <a:cs typeface="Calibri"/>
                        </a:rPr>
                        <a:t>Exam</a:t>
                      </a:r>
                      <a:r>
                        <a:rPr sz="1400" spc="-45" dirty="0">
                          <a:latin typeface="Calibri"/>
                          <a:cs typeface="Calibri"/>
                        </a:rPr>
                        <a:t> </a:t>
                      </a:r>
                      <a:r>
                        <a:rPr sz="1400" spc="-5" dirty="0">
                          <a:latin typeface="Calibri"/>
                          <a:cs typeface="Calibri"/>
                        </a:rPr>
                        <a:t>Board</a:t>
                      </a:r>
                      <a:endParaRPr sz="1400">
                        <a:latin typeface="Calibri"/>
                        <a:cs typeface="Calibri"/>
                      </a:endParaRPr>
                    </a:p>
                  </a:txBody>
                  <a:tcPr marL="0" marR="0" marT="128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564005">
                        <a:lnSpc>
                          <a:spcPts val="1739"/>
                        </a:lnSpc>
                        <a:spcBef>
                          <a:spcPts val="70"/>
                        </a:spcBef>
                      </a:pPr>
                      <a:r>
                        <a:rPr sz="1200" spc="-5" dirty="0">
                          <a:latin typeface="Calibri"/>
                          <a:cs typeface="Calibri"/>
                        </a:rPr>
                        <a:t>EdExcel ICT Functional Skills Level </a:t>
                      </a:r>
                      <a:r>
                        <a:rPr sz="1200" dirty="0">
                          <a:latin typeface="Calibri"/>
                          <a:cs typeface="Calibri"/>
                        </a:rPr>
                        <a:t>2, WJEC </a:t>
                      </a:r>
                      <a:r>
                        <a:rPr sz="1200" spc="-5" dirty="0">
                          <a:latin typeface="Calibri"/>
                          <a:cs typeface="Calibri"/>
                        </a:rPr>
                        <a:t>for Entry </a:t>
                      </a:r>
                      <a:r>
                        <a:rPr sz="1200" spc="-260" dirty="0">
                          <a:latin typeface="Calibri"/>
                          <a:cs typeface="Calibri"/>
                        </a:rPr>
                        <a:t> </a:t>
                      </a:r>
                      <a:r>
                        <a:rPr sz="1200" spc="-5" dirty="0">
                          <a:latin typeface="Calibri"/>
                          <a:cs typeface="Calibri"/>
                        </a:rPr>
                        <a:t>Pathways</a:t>
                      </a:r>
                      <a:r>
                        <a:rPr sz="1200" spc="-10" dirty="0">
                          <a:latin typeface="Calibri"/>
                          <a:cs typeface="Calibri"/>
                        </a:rPr>
                        <a:t> </a:t>
                      </a:r>
                      <a:r>
                        <a:rPr sz="1200" spc="-5" dirty="0">
                          <a:latin typeface="Calibri"/>
                          <a:cs typeface="Calibri"/>
                        </a:rPr>
                        <a:t>Entry</a:t>
                      </a:r>
                      <a:r>
                        <a:rPr sz="1200" dirty="0">
                          <a:latin typeface="Calibri"/>
                          <a:cs typeface="Calibri"/>
                        </a:rPr>
                        <a:t> </a:t>
                      </a:r>
                      <a:r>
                        <a:rPr sz="1200" spc="-5" dirty="0">
                          <a:latin typeface="Calibri"/>
                          <a:cs typeface="Calibri"/>
                        </a:rPr>
                        <a:t>Level</a:t>
                      </a:r>
                      <a:r>
                        <a:rPr sz="1200" spc="5" dirty="0">
                          <a:latin typeface="Calibri"/>
                          <a:cs typeface="Calibri"/>
                        </a:rPr>
                        <a:t> </a:t>
                      </a:r>
                      <a:r>
                        <a:rPr sz="1200" dirty="0">
                          <a:latin typeface="Calibri"/>
                          <a:cs typeface="Calibri"/>
                        </a:rPr>
                        <a:t>3</a:t>
                      </a:r>
                      <a:r>
                        <a:rPr sz="1200" spc="-5" dirty="0">
                          <a:latin typeface="Calibri"/>
                          <a:cs typeface="Calibri"/>
                        </a:rPr>
                        <a:t> Award</a:t>
                      </a:r>
                      <a:endParaRPr sz="1200">
                        <a:latin typeface="Calibri"/>
                        <a:cs typeface="Calibri"/>
                      </a:endParaRPr>
                    </a:p>
                  </a:txBody>
                  <a:tcPr marL="0" marR="0" marT="88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0"/>
                  </a:ext>
                </a:extLst>
              </a:tr>
              <a:tr h="150876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spcBef>
                          <a:spcPts val="35"/>
                        </a:spcBef>
                      </a:pPr>
                      <a:endParaRPr sz="1550">
                        <a:latin typeface="Times New Roman"/>
                        <a:cs typeface="Times New Roman"/>
                      </a:endParaRPr>
                    </a:p>
                    <a:p>
                      <a:pPr marL="247015">
                        <a:lnSpc>
                          <a:spcPct val="100000"/>
                        </a:lnSpc>
                        <a:spcBef>
                          <a:spcPts val="5"/>
                        </a:spcBef>
                      </a:pPr>
                      <a:r>
                        <a:rPr sz="1400" spc="-10" dirty="0">
                          <a:latin typeface="Calibri"/>
                          <a:cs typeface="Calibri"/>
                        </a:rPr>
                        <a:t>Introduction</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87325">
                        <a:lnSpc>
                          <a:spcPct val="120800"/>
                        </a:lnSpc>
                        <a:spcBef>
                          <a:spcPts val="515"/>
                        </a:spcBef>
                      </a:pPr>
                      <a:r>
                        <a:rPr sz="1200" dirty="0">
                          <a:latin typeface="Calibri"/>
                          <a:cs typeface="Calibri"/>
                        </a:rPr>
                        <a:t>All</a:t>
                      </a:r>
                      <a:r>
                        <a:rPr sz="1200" spc="5" dirty="0">
                          <a:latin typeface="Calibri"/>
                          <a:cs typeface="Calibri"/>
                        </a:rPr>
                        <a:t> </a:t>
                      </a:r>
                      <a:r>
                        <a:rPr sz="1200" spc="-5" dirty="0">
                          <a:latin typeface="Calibri"/>
                          <a:cs typeface="Calibri"/>
                        </a:rPr>
                        <a:t>students</a:t>
                      </a:r>
                      <a:r>
                        <a:rPr sz="1200" dirty="0">
                          <a:latin typeface="Calibri"/>
                          <a:cs typeface="Calibri"/>
                        </a:rPr>
                        <a:t> </a:t>
                      </a:r>
                      <a:r>
                        <a:rPr sz="1200" spc="-10" dirty="0">
                          <a:latin typeface="Calibri"/>
                          <a:cs typeface="Calibri"/>
                        </a:rPr>
                        <a:t>in</a:t>
                      </a:r>
                      <a:r>
                        <a:rPr sz="1200" spc="5" dirty="0">
                          <a:latin typeface="Calibri"/>
                          <a:cs typeface="Calibri"/>
                        </a:rPr>
                        <a:t> </a:t>
                      </a:r>
                      <a:r>
                        <a:rPr sz="1200" spc="-5" dirty="0">
                          <a:latin typeface="Calibri"/>
                          <a:cs typeface="Calibri"/>
                        </a:rPr>
                        <a:t>Key</a:t>
                      </a:r>
                      <a:r>
                        <a:rPr sz="1200" spc="5" dirty="0">
                          <a:latin typeface="Calibri"/>
                          <a:cs typeface="Calibri"/>
                        </a:rPr>
                        <a:t> </a:t>
                      </a:r>
                      <a:r>
                        <a:rPr sz="1200" spc="-5" dirty="0">
                          <a:latin typeface="Calibri"/>
                          <a:cs typeface="Calibri"/>
                        </a:rPr>
                        <a:t>Stage </a:t>
                      </a:r>
                      <a:r>
                        <a:rPr sz="1200" dirty="0">
                          <a:latin typeface="Calibri"/>
                          <a:cs typeface="Calibri"/>
                        </a:rPr>
                        <a:t>4</a:t>
                      </a:r>
                      <a:r>
                        <a:rPr sz="1200" spc="5" dirty="0">
                          <a:latin typeface="Calibri"/>
                          <a:cs typeface="Calibri"/>
                        </a:rPr>
                        <a:t> </a:t>
                      </a:r>
                      <a:r>
                        <a:rPr sz="1200" spc="-5" dirty="0">
                          <a:latin typeface="Calibri"/>
                          <a:cs typeface="Calibri"/>
                        </a:rPr>
                        <a:t>study</a:t>
                      </a:r>
                      <a:r>
                        <a:rPr sz="1200" dirty="0">
                          <a:latin typeface="Calibri"/>
                          <a:cs typeface="Calibri"/>
                        </a:rPr>
                        <a:t> </a:t>
                      </a:r>
                      <a:r>
                        <a:rPr sz="1200" spc="-5" dirty="0">
                          <a:latin typeface="Calibri"/>
                          <a:cs typeface="Calibri"/>
                        </a:rPr>
                        <a:t>ICT</a:t>
                      </a:r>
                      <a:r>
                        <a:rPr sz="1200" dirty="0">
                          <a:latin typeface="Calibri"/>
                          <a:cs typeface="Calibri"/>
                        </a:rPr>
                        <a:t> to</a:t>
                      </a:r>
                      <a:r>
                        <a:rPr sz="1200" spc="-5" dirty="0">
                          <a:latin typeface="Calibri"/>
                          <a:cs typeface="Calibri"/>
                        </a:rPr>
                        <a:t> further develop</a:t>
                      </a:r>
                      <a:r>
                        <a:rPr sz="1200" dirty="0">
                          <a:latin typeface="Calibri"/>
                          <a:cs typeface="Calibri"/>
                        </a:rPr>
                        <a:t> </a:t>
                      </a:r>
                      <a:r>
                        <a:rPr sz="1200" spc="-5" dirty="0">
                          <a:latin typeface="Calibri"/>
                          <a:cs typeface="Calibri"/>
                        </a:rPr>
                        <a:t>their</a:t>
                      </a:r>
                      <a:r>
                        <a:rPr sz="1200" spc="5" dirty="0">
                          <a:latin typeface="Calibri"/>
                          <a:cs typeface="Calibri"/>
                        </a:rPr>
                        <a:t> </a:t>
                      </a:r>
                      <a:r>
                        <a:rPr sz="1200" spc="-5" dirty="0">
                          <a:latin typeface="Calibri"/>
                          <a:cs typeface="Calibri"/>
                        </a:rPr>
                        <a:t>ICT</a:t>
                      </a:r>
                      <a:r>
                        <a:rPr sz="1200" spc="5" dirty="0">
                          <a:latin typeface="Calibri"/>
                          <a:cs typeface="Calibri"/>
                        </a:rPr>
                        <a:t> </a:t>
                      </a:r>
                      <a:r>
                        <a:rPr sz="1200" spc="-5" dirty="0">
                          <a:latin typeface="Calibri"/>
                          <a:cs typeface="Calibri"/>
                        </a:rPr>
                        <a:t>skills</a:t>
                      </a:r>
                      <a:r>
                        <a:rPr sz="1200" dirty="0">
                          <a:latin typeface="Calibri"/>
                          <a:cs typeface="Calibri"/>
                        </a:rPr>
                        <a:t> </a:t>
                      </a:r>
                      <a:r>
                        <a:rPr sz="1200" spc="-5" dirty="0">
                          <a:latin typeface="Calibri"/>
                          <a:cs typeface="Calibri"/>
                        </a:rPr>
                        <a:t>and </a:t>
                      </a:r>
                      <a:r>
                        <a:rPr sz="1200" spc="-254" dirty="0">
                          <a:latin typeface="Calibri"/>
                          <a:cs typeface="Calibri"/>
                        </a:rPr>
                        <a:t> </a:t>
                      </a:r>
                      <a:r>
                        <a:rPr sz="1200" dirty="0">
                          <a:latin typeface="Calibri"/>
                          <a:cs typeface="Calibri"/>
                        </a:rPr>
                        <a:t>to </a:t>
                      </a:r>
                      <a:r>
                        <a:rPr sz="1200" spc="-5" dirty="0">
                          <a:latin typeface="Calibri"/>
                          <a:cs typeface="Calibri"/>
                        </a:rPr>
                        <a:t>equip them</a:t>
                      </a:r>
                      <a:r>
                        <a:rPr sz="1200" spc="5" dirty="0">
                          <a:latin typeface="Calibri"/>
                          <a:cs typeface="Calibri"/>
                        </a:rPr>
                        <a:t> </a:t>
                      </a:r>
                      <a:r>
                        <a:rPr sz="1200" dirty="0">
                          <a:latin typeface="Calibri"/>
                          <a:cs typeface="Calibri"/>
                        </a:rPr>
                        <a:t>in</a:t>
                      </a:r>
                      <a:r>
                        <a:rPr sz="1200" spc="-5" dirty="0">
                          <a:latin typeface="Calibri"/>
                          <a:cs typeface="Calibri"/>
                        </a:rPr>
                        <a:t> preparation</a:t>
                      </a:r>
                      <a:r>
                        <a:rPr sz="1200" dirty="0">
                          <a:latin typeface="Calibri"/>
                          <a:cs typeface="Calibri"/>
                        </a:rPr>
                        <a:t> </a:t>
                      </a:r>
                      <a:r>
                        <a:rPr sz="1200" spc="-5" dirty="0">
                          <a:latin typeface="Calibri"/>
                          <a:cs typeface="Calibri"/>
                        </a:rPr>
                        <a:t>for</a:t>
                      </a:r>
                      <a:r>
                        <a:rPr sz="1200" spc="5" dirty="0">
                          <a:latin typeface="Calibri"/>
                          <a:cs typeface="Calibri"/>
                        </a:rPr>
                        <a:t> </a:t>
                      </a:r>
                      <a:r>
                        <a:rPr sz="1200" spc="-5" dirty="0">
                          <a:latin typeface="Calibri"/>
                          <a:cs typeface="Calibri"/>
                        </a:rPr>
                        <a:t>the</a:t>
                      </a:r>
                      <a:r>
                        <a:rPr sz="1200" spc="-10" dirty="0">
                          <a:latin typeface="Calibri"/>
                          <a:cs typeface="Calibri"/>
                        </a:rPr>
                        <a:t> </a:t>
                      </a:r>
                      <a:r>
                        <a:rPr sz="1200" spc="-5" dirty="0">
                          <a:latin typeface="Calibri"/>
                          <a:cs typeface="Calibri"/>
                        </a:rPr>
                        <a:t>world of</a:t>
                      </a:r>
                      <a:r>
                        <a:rPr sz="1200" spc="10" dirty="0">
                          <a:latin typeface="Calibri"/>
                          <a:cs typeface="Calibri"/>
                        </a:rPr>
                        <a:t> </a:t>
                      </a:r>
                      <a:r>
                        <a:rPr sz="1200" spc="-10" dirty="0">
                          <a:latin typeface="Calibri"/>
                          <a:cs typeface="Calibri"/>
                        </a:rPr>
                        <a:t>work.</a:t>
                      </a:r>
                      <a:endParaRPr sz="1200">
                        <a:latin typeface="Calibri"/>
                        <a:cs typeface="Calibri"/>
                      </a:endParaRPr>
                    </a:p>
                    <a:p>
                      <a:pPr marL="73660" marR="156845">
                        <a:lnSpc>
                          <a:spcPct val="120800"/>
                        </a:lnSpc>
                      </a:pPr>
                      <a:r>
                        <a:rPr sz="1200" dirty="0">
                          <a:latin typeface="Calibri"/>
                          <a:cs typeface="Calibri"/>
                        </a:rPr>
                        <a:t>At</a:t>
                      </a:r>
                      <a:r>
                        <a:rPr sz="1200" spc="10" dirty="0">
                          <a:latin typeface="Calibri"/>
                          <a:cs typeface="Calibri"/>
                        </a:rPr>
                        <a:t> </a:t>
                      </a:r>
                      <a:r>
                        <a:rPr sz="1200" spc="-5" dirty="0">
                          <a:latin typeface="Calibri"/>
                          <a:cs typeface="Calibri"/>
                        </a:rPr>
                        <a:t>Ashley</a:t>
                      </a:r>
                      <a:r>
                        <a:rPr sz="1200" spc="5" dirty="0">
                          <a:latin typeface="Calibri"/>
                          <a:cs typeface="Calibri"/>
                        </a:rPr>
                        <a:t> </a:t>
                      </a:r>
                      <a:r>
                        <a:rPr sz="1200" spc="-5" dirty="0">
                          <a:latin typeface="Calibri"/>
                          <a:cs typeface="Calibri"/>
                        </a:rPr>
                        <a:t>High</a:t>
                      </a:r>
                      <a:r>
                        <a:rPr sz="1200" spc="10" dirty="0">
                          <a:latin typeface="Calibri"/>
                          <a:cs typeface="Calibri"/>
                        </a:rPr>
                        <a:t> </a:t>
                      </a:r>
                      <a:r>
                        <a:rPr sz="1200" spc="-5" dirty="0">
                          <a:latin typeface="Calibri"/>
                          <a:cs typeface="Calibri"/>
                        </a:rPr>
                        <a:t>School we</a:t>
                      </a:r>
                      <a:r>
                        <a:rPr sz="1200" spc="10" dirty="0">
                          <a:latin typeface="Calibri"/>
                          <a:cs typeface="Calibri"/>
                        </a:rPr>
                        <a:t> </a:t>
                      </a:r>
                      <a:r>
                        <a:rPr sz="1200" spc="-5" dirty="0">
                          <a:latin typeface="Calibri"/>
                          <a:cs typeface="Calibri"/>
                        </a:rPr>
                        <a:t>offer two</a:t>
                      </a:r>
                      <a:r>
                        <a:rPr sz="1200" spc="10" dirty="0">
                          <a:latin typeface="Calibri"/>
                          <a:cs typeface="Calibri"/>
                        </a:rPr>
                        <a:t> </a:t>
                      </a:r>
                      <a:r>
                        <a:rPr sz="1200" spc="-5" dirty="0">
                          <a:latin typeface="Calibri"/>
                          <a:cs typeface="Calibri"/>
                        </a:rPr>
                        <a:t>levels</a:t>
                      </a:r>
                      <a:r>
                        <a:rPr sz="1200" spc="5" dirty="0">
                          <a:latin typeface="Calibri"/>
                          <a:cs typeface="Calibri"/>
                        </a:rPr>
                        <a:t> </a:t>
                      </a:r>
                      <a:r>
                        <a:rPr sz="1200" spc="-5" dirty="0">
                          <a:latin typeface="Calibri"/>
                          <a:cs typeface="Calibri"/>
                        </a:rPr>
                        <a:t>of</a:t>
                      </a:r>
                      <a:r>
                        <a:rPr sz="1200" dirty="0">
                          <a:latin typeface="Calibri"/>
                          <a:cs typeface="Calibri"/>
                        </a:rPr>
                        <a:t> </a:t>
                      </a:r>
                      <a:r>
                        <a:rPr sz="1200" spc="-5" dirty="0">
                          <a:latin typeface="Calibri"/>
                          <a:cs typeface="Calibri"/>
                        </a:rPr>
                        <a:t>qualification,</a:t>
                      </a:r>
                      <a:r>
                        <a:rPr sz="1200" spc="5" dirty="0">
                          <a:latin typeface="Calibri"/>
                          <a:cs typeface="Calibri"/>
                        </a:rPr>
                        <a:t> </a:t>
                      </a:r>
                      <a:r>
                        <a:rPr sz="1200" spc="-5" dirty="0">
                          <a:latin typeface="Calibri"/>
                          <a:cs typeface="Calibri"/>
                        </a:rPr>
                        <a:t>Functional Skills </a:t>
                      </a:r>
                      <a:r>
                        <a:rPr sz="1200" spc="-254" dirty="0">
                          <a:latin typeface="Calibri"/>
                          <a:cs typeface="Calibri"/>
                        </a:rPr>
                        <a:t> </a:t>
                      </a:r>
                      <a:r>
                        <a:rPr sz="1200" spc="-5" dirty="0">
                          <a:latin typeface="Calibri"/>
                          <a:cs typeface="Calibri"/>
                        </a:rPr>
                        <a:t>Level </a:t>
                      </a:r>
                      <a:r>
                        <a:rPr sz="1200" dirty="0">
                          <a:latin typeface="Calibri"/>
                          <a:cs typeface="Calibri"/>
                        </a:rPr>
                        <a:t>2</a:t>
                      </a:r>
                      <a:r>
                        <a:rPr sz="1200" spc="-5" dirty="0">
                          <a:latin typeface="Calibri"/>
                          <a:cs typeface="Calibri"/>
                        </a:rPr>
                        <a:t> </a:t>
                      </a:r>
                      <a:r>
                        <a:rPr sz="1200" dirty="0">
                          <a:latin typeface="Calibri"/>
                          <a:cs typeface="Calibri"/>
                        </a:rPr>
                        <a:t>and</a:t>
                      </a:r>
                      <a:r>
                        <a:rPr sz="1200" spc="-5" dirty="0">
                          <a:latin typeface="Calibri"/>
                          <a:cs typeface="Calibri"/>
                        </a:rPr>
                        <a:t> Entry</a:t>
                      </a:r>
                      <a:r>
                        <a:rPr sz="1200" spc="-10" dirty="0">
                          <a:latin typeface="Calibri"/>
                          <a:cs typeface="Calibri"/>
                        </a:rPr>
                        <a:t> </a:t>
                      </a:r>
                      <a:r>
                        <a:rPr sz="1200" spc="-5" dirty="0">
                          <a:latin typeface="Calibri"/>
                          <a:cs typeface="Calibri"/>
                        </a:rPr>
                        <a:t>Pathways </a:t>
                      </a:r>
                      <a:r>
                        <a:rPr sz="1200" dirty="0">
                          <a:latin typeface="Calibri"/>
                          <a:cs typeface="Calibri"/>
                        </a:rPr>
                        <a:t>Entry </a:t>
                      </a:r>
                      <a:r>
                        <a:rPr sz="1200" spc="-5" dirty="0">
                          <a:latin typeface="Calibri"/>
                          <a:cs typeface="Calibri"/>
                        </a:rPr>
                        <a:t>Level </a:t>
                      </a:r>
                      <a:r>
                        <a:rPr sz="1200" dirty="0">
                          <a:latin typeface="Calibri"/>
                          <a:cs typeface="Calibri"/>
                        </a:rPr>
                        <a:t>3</a:t>
                      </a:r>
                      <a:r>
                        <a:rPr sz="1200" spc="5" dirty="0">
                          <a:latin typeface="Calibri"/>
                          <a:cs typeface="Calibri"/>
                        </a:rPr>
                        <a:t> </a:t>
                      </a:r>
                      <a:r>
                        <a:rPr sz="1200" spc="-5" dirty="0">
                          <a:latin typeface="Calibri"/>
                          <a:cs typeface="Calibri"/>
                        </a:rPr>
                        <a:t>Certificate.</a:t>
                      </a:r>
                      <a:endParaRPr sz="1200">
                        <a:latin typeface="Calibri"/>
                        <a:cs typeface="Calibri"/>
                      </a:endParaRPr>
                    </a:p>
                    <a:p>
                      <a:pPr marL="73660">
                        <a:lnSpc>
                          <a:spcPct val="100000"/>
                        </a:lnSpc>
                        <a:spcBef>
                          <a:spcPts val="310"/>
                        </a:spcBef>
                      </a:pPr>
                      <a:r>
                        <a:rPr sz="1200" spc="-5" dirty="0">
                          <a:latin typeface="Calibri"/>
                          <a:cs typeface="Calibri"/>
                        </a:rPr>
                        <a:t>Every Year</a:t>
                      </a:r>
                      <a:r>
                        <a:rPr sz="1200" spc="-10" dirty="0">
                          <a:latin typeface="Calibri"/>
                          <a:cs typeface="Calibri"/>
                        </a:rPr>
                        <a:t> </a:t>
                      </a:r>
                      <a:r>
                        <a:rPr sz="1200" dirty="0">
                          <a:latin typeface="Calibri"/>
                          <a:cs typeface="Calibri"/>
                        </a:rPr>
                        <a:t>10</a:t>
                      </a:r>
                      <a:r>
                        <a:rPr sz="1200" spc="-5" dirty="0">
                          <a:latin typeface="Calibri"/>
                          <a:cs typeface="Calibri"/>
                        </a:rPr>
                        <a:t> and</a:t>
                      </a:r>
                      <a:r>
                        <a:rPr sz="1200" spc="5" dirty="0">
                          <a:latin typeface="Calibri"/>
                          <a:cs typeface="Calibri"/>
                        </a:rPr>
                        <a:t> </a:t>
                      </a:r>
                      <a:r>
                        <a:rPr sz="1200" spc="-5" dirty="0">
                          <a:latin typeface="Calibri"/>
                          <a:cs typeface="Calibri"/>
                        </a:rPr>
                        <a:t>11</a:t>
                      </a:r>
                      <a:r>
                        <a:rPr sz="1200" spc="5" dirty="0">
                          <a:latin typeface="Calibri"/>
                          <a:cs typeface="Calibri"/>
                        </a:rPr>
                        <a:t> </a:t>
                      </a:r>
                      <a:r>
                        <a:rPr sz="1200" spc="-5" dirty="0">
                          <a:latin typeface="Calibri"/>
                          <a:cs typeface="Calibri"/>
                        </a:rPr>
                        <a:t>student</a:t>
                      </a:r>
                      <a:r>
                        <a:rPr sz="1200" spc="5" dirty="0">
                          <a:latin typeface="Calibri"/>
                          <a:cs typeface="Calibri"/>
                        </a:rPr>
                        <a:t> </a:t>
                      </a:r>
                      <a:r>
                        <a:rPr sz="1200" spc="-5" dirty="0">
                          <a:latin typeface="Calibri"/>
                          <a:cs typeface="Calibri"/>
                        </a:rPr>
                        <a:t>will</a:t>
                      </a:r>
                      <a:r>
                        <a:rPr sz="1200" spc="-10" dirty="0">
                          <a:latin typeface="Calibri"/>
                          <a:cs typeface="Calibri"/>
                        </a:rPr>
                        <a:t> </a:t>
                      </a:r>
                      <a:r>
                        <a:rPr sz="1200" spc="-5" dirty="0">
                          <a:latin typeface="Calibri"/>
                          <a:cs typeface="Calibri"/>
                        </a:rPr>
                        <a:t>follow</a:t>
                      </a:r>
                      <a:r>
                        <a:rPr sz="1200" dirty="0">
                          <a:latin typeface="Calibri"/>
                          <a:cs typeface="Calibri"/>
                        </a:rPr>
                        <a:t> </a:t>
                      </a:r>
                      <a:r>
                        <a:rPr sz="1200" spc="-5" dirty="0">
                          <a:latin typeface="Calibri"/>
                          <a:cs typeface="Calibri"/>
                        </a:rPr>
                        <a:t>one</a:t>
                      </a:r>
                      <a:r>
                        <a:rPr sz="1200" dirty="0">
                          <a:latin typeface="Calibri"/>
                          <a:cs typeface="Calibri"/>
                        </a:rPr>
                        <a:t> </a:t>
                      </a:r>
                      <a:r>
                        <a:rPr sz="1200" spc="-5" dirty="0">
                          <a:latin typeface="Calibri"/>
                          <a:cs typeface="Calibri"/>
                        </a:rPr>
                        <a:t>of these</a:t>
                      </a:r>
                      <a:endParaRPr sz="1200">
                        <a:latin typeface="Calibri"/>
                        <a:cs typeface="Calibri"/>
                      </a:endParaRPr>
                    </a:p>
                    <a:p>
                      <a:pPr marL="73660">
                        <a:lnSpc>
                          <a:spcPct val="100000"/>
                        </a:lnSpc>
                        <a:spcBef>
                          <a:spcPts val="305"/>
                        </a:spcBef>
                      </a:pPr>
                      <a:r>
                        <a:rPr sz="1200" spc="-5" dirty="0">
                          <a:latin typeface="Calibri"/>
                          <a:cs typeface="Calibri"/>
                        </a:rPr>
                        <a:t>courses,</a:t>
                      </a:r>
                      <a:r>
                        <a:rPr sz="1200" spc="5" dirty="0">
                          <a:latin typeface="Calibri"/>
                          <a:cs typeface="Calibri"/>
                        </a:rPr>
                        <a:t> </a:t>
                      </a:r>
                      <a:r>
                        <a:rPr sz="1200" spc="-5" dirty="0">
                          <a:latin typeface="Calibri"/>
                          <a:cs typeface="Calibri"/>
                        </a:rPr>
                        <a:t>depending</a:t>
                      </a:r>
                      <a:r>
                        <a:rPr sz="1200" dirty="0">
                          <a:latin typeface="Calibri"/>
                          <a:cs typeface="Calibri"/>
                        </a:rPr>
                        <a:t> </a:t>
                      </a:r>
                      <a:r>
                        <a:rPr sz="1200" spc="-5" dirty="0">
                          <a:latin typeface="Calibri"/>
                          <a:cs typeface="Calibri"/>
                        </a:rPr>
                        <a:t>on their</a:t>
                      </a:r>
                      <a:r>
                        <a:rPr sz="1200" spc="5" dirty="0">
                          <a:latin typeface="Calibri"/>
                          <a:cs typeface="Calibri"/>
                        </a:rPr>
                        <a:t> </a:t>
                      </a:r>
                      <a:r>
                        <a:rPr sz="1200" spc="-5" dirty="0">
                          <a:latin typeface="Calibri"/>
                          <a:cs typeface="Calibri"/>
                        </a:rPr>
                        <a:t>level</a:t>
                      </a:r>
                      <a:r>
                        <a:rPr sz="1200" spc="5" dirty="0">
                          <a:latin typeface="Calibri"/>
                          <a:cs typeface="Calibri"/>
                        </a:rPr>
                        <a:t> </a:t>
                      </a:r>
                      <a:r>
                        <a:rPr sz="1200" spc="-5" dirty="0">
                          <a:latin typeface="Calibri"/>
                          <a:cs typeface="Calibri"/>
                        </a:rPr>
                        <a:t>of</a:t>
                      </a:r>
                      <a:r>
                        <a:rPr sz="1200" spc="5" dirty="0">
                          <a:latin typeface="Calibri"/>
                          <a:cs typeface="Calibri"/>
                        </a:rPr>
                        <a:t> </a:t>
                      </a:r>
                      <a:r>
                        <a:rPr sz="1200" spc="-5" dirty="0">
                          <a:latin typeface="Calibri"/>
                          <a:cs typeface="Calibri"/>
                        </a:rPr>
                        <a:t>ability.</a:t>
                      </a:r>
                      <a:endParaRPr sz="1200">
                        <a:latin typeface="Calibri"/>
                        <a:cs typeface="Calibri"/>
                      </a:endParaRPr>
                    </a:p>
                  </a:txBody>
                  <a:tcPr marL="0" marR="0" marT="65404"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1"/>
                  </a:ext>
                </a:extLst>
              </a:tr>
              <a:tr h="259461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115570" marR="109855" algn="ctr">
                        <a:lnSpc>
                          <a:spcPct val="101800"/>
                        </a:lnSpc>
                        <a:spcBef>
                          <a:spcPts val="1140"/>
                        </a:spcBef>
                      </a:pPr>
                      <a:r>
                        <a:rPr sz="1400" dirty="0">
                          <a:latin typeface="Calibri"/>
                          <a:cs typeface="Calibri"/>
                        </a:rPr>
                        <a:t>Summary</a:t>
                      </a:r>
                      <a:r>
                        <a:rPr sz="1400" spc="-40" dirty="0">
                          <a:latin typeface="Calibri"/>
                          <a:cs typeface="Calibri"/>
                        </a:rPr>
                        <a:t> </a:t>
                      </a:r>
                      <a:r>
                        <a:rPr sz="1400" spc="-5" dirty="0">
                          <a:latin typeface="Calibri"/>
                          <a:cs typeface="Calibri"/>
                        </a:rPr>
                        <a:t>of</a:t>
                      </a:r>
                      <a:r>
                        <a:rPr sz="1400" spc="-35" dirty="0">
                          <a:latin typeface="Calibri"/>
                          <a:cs typeface="Calibri"/>
                        </a:rPr>
                        <a:t> </a:t>
                      </a:r>
                      <a:r>
                        <a:rPr sz="1400" dirty="0">
                          <a:latin typeface="Calibri"/>
                          <a:cs typeface="Calibri"/>
                        </a:rPr>
                        <a:t>the </a:t>
                      </a:r>
                      <a:r>
                        <a:rPr sz="1400" spc="-300" dirty="0">
                          <a:latin typeface="Calibri"/>
                          <a:cs typeface="Calibri"/>
                        </a:rPr>
                        <a:t> </a:t>
                      </a:r>
                      <a:r>
                        <a:rPr sz="1400" spc="-5" dirty="0">
                          <a:latin typeface="Calibri"/>
                          <a:cs typeface="Calibri"/>
                        </a:rPr>
                        <a:t>topics you will </a:t>
                      </a:r>
                      <a:r>
                        <a:rPr sz="1400" dirty="0">
                          <a:latin typeface="Calibri"/>
                          <a:cs typeface="Calibri"/>
                        </a:rPr>
                        <a:t> </a:t>
                      </a:r>
                      <a:r>
                        <a:rPr sz="1400" spc="-10" dirty="0">
                          <a:latin typeface="Calibri"/>
                          <a:cs typeface="Calibri"/>
                        </a:rPr>
                        <a:t>cover</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10"/>
                        </a:spcBef>
                      </a:pPr>
                      <a:r>
                        <a:rPr sz="1200" b="1" spc="-5" dirty="0">
                          <a:latin typeface="Calibri"/>
                          <a:cs typeface="Calibri"/>
                        </a:rPr>
                        <a:t>ICT</a:t>
                      </a:r>
                      <a:r>
                        <a:rPr sz="1200" b="1" spc="-10" dirty="0">
                          <a:latin typeface="Calibri"/>
                          <a:cs typeface="Calibri"/>
                        </a:rPr>
                        <a:t> </a:t>
                      </a:r>
                      <a:r>
                        <a:rPr sz="1200" b="1" spc="-5" dirty="0">
                          <a:latin typeface="Calibri"/>
                          <a:cs typeface="Calibri"/>
                        </a:rPr>
                        <a:t>Functional Skills</a:t>
                      </a:r>
                      <a:r>
                        <a:rPr sz="1200" b="1" spc="-25" dirty="0">
                          <a:latin typeface="Calibri"/>
                          <a:cs typeface="Calibri"/>
                        </a:rPr>
                        <a:t> </a:t>
                      </a:r>
                      <a:r>
                        <a:rPr sz="1200" b="1" spc="-5" dirty="0">
                          <a:latin typeface="Calibri"/>
                          <a:cs typeface="Calibri"/>
                        </a:rPr>
                        <a:t>Level </a:t>
                      </a:r>
                      <a:r>
                        <a:rPr sz="1200" b="1" dirty="0">
                          <a:latin typeface="Calibri"/>
                          <a:cs typeface="Calibri"/>
                        </a:rPr>
                        <a:t>2</a:t>
                      </a:r>
                      <a:endParaRPr sz="1200">
                        <a:latin typeface="Calibri"/>
                        <a:cs typeface="Calibri"/>
                      </a:endParaRPr>
                    </a:p>
                    <a:p>
                      <a:pPr marL="302260" marR="970280">
                        <a:lnSpc>
                          <a:spcPts val="1750"/>
                        </a:lnSpc>
                        <a:spcBef>
                          <a:spcPts val="100"/>
                        </a:spcBef>
                      </a:pPr>
                      <a:r>
                        <a:rPr sz="1200" spc="-5" dirty="0">
                          <a:latin typeface="Calibri"/>
                          <a:cs typeface="Calibri"/>
                        </a:rPr>
                        <a:t>Internet</a:t>
                      </a:r>
                      <a:r>
                        <a:rPr sz="1200" spc="-55" dirty="0">
                          <a:latin typeface="Calibri"/>
                          <a:cs typeface="Calibri"/>
                        </a:rPr>
                        <a:t> </a:t>
                      </a:r>
                      <a:r>
                        <a:rPr sz="1200" spc="-5" dirty="0">
                          <a:latin typeface="Calibri"/>
                          <a:cs typeface="Calibri"/>
                        </a:rPr>
                        <a:t>research </a:t>
                      </a:r>
                      <a:r>
                        <a:rPr sz="1200" spc="-260" dirty="0">
                          <a:latin typeface="Calibri"/>
                          <a:cs typeface="Calibri"/>
                        </a:rPr>
                        <a:t> </a:t>
                      </a:r>
                      <a:r>
                        <a:rPr sz="1200" spc="-5" dirty="0">
                          <a:latin typeface="Calibri"/>
                          <a:cs typeface="Calibri"/>
                        </a:rPr>
                        <a:t>Spreadsheets</a:t>
                      </a:r>
                      <a:endParaRPr sz="1200">
                        <a:latin typeface="Calibri"/>
                        <a:cs typeface="Calibri"/>
                      </a:endParaRPr>
                    </a:p>
                    <a:p>
                      <a:pPr marL="530860" marR="223520" indent="-229235">
                        <a:lnSpc>
                          <a:spcPts val="1739"/>
                        </a:lnSpc>
                      </a:pPr>
                      <a:r>
                        <a:rPr sz="1200" spc="-5" dirty="0">
                          <a:latin typeface="Calibri"/>
                          <a:cs typeface="Calibri"/>
                        </a:rPr>
                        <a:t>Desktop Publishing </a:t>
                      </a:r>
                      <a:r>
                        <a:rPr sz="1200" dirty="0">
                          <a:latin typeface="Calibri"/>
                          <a:cs typeface="Calibri"/>
                        </a:rPr>
                        <a:t>/ </a:t>
                      </a:r>
                      <a:r>
                        <a:rPr sz="1200" spc="-5" dirty="0">
                          <a:latin typeface="Calibri"/>
                          <a:cs typeface="Calibri"/>
                        </a:rPr>
                        <a:t>Power- </a:t>
                      </a:r>
                      <a:r>
                        <a:rPr sz="1200" dirty="0">
                          <a:latin typeface="Calibri"/>
                          <a:cs typeface="Calibri"/>
                        </a:rPr>
                        <a:t> </a:t>
                      </a:r>
                      <a:r>
                        <a:rPr sz="1200" spc="-5" dirty="0">
                          <a:latin typeface="Calibri"/>
                          <a:cs typeface="Calibri"/>
                        </a:rPr>
                        <a:t>point presentation design </a:t>
                      </a:r>
                      <a:r>
                        <a:rPr sz="1200" spc="-260" dirty="0">
                          <a:latin typeface="Calibri"/>
                          <a:cs typeface="Calibri"/>
                        </a:rPr>
                        <a:t> </a:t>
                      </a:r>
                      <a:r>
                        <a:rPr sz="1200" dirty="0">
                          <a:latin typeface="Calibri"/>
                          <a:cs typeface="Calibri"/>
                        </a:rPr>
                        <a:t>task</a:t>
                      </a:r>
                      <a:endParaRPr sz="1200">
                        <a:latin typeface="Calibri"/>
                        <a:cs typeface="Calibri"/>
                      </a:endParaRPr>
                    </a:p>
                    <a:p>
                      <a:pPr marL="73660" marR="1325880" indent="228600">
                        <a:lnSpc>
                          <a:spcPts val="1739"/>
                        </a:lnSpc>
                        <a:spcBef>
                          <a:spcPts val="10"/>
                        </a:spcBef>
                      </a:pPr>
                      <a:r>
                        <a:rPr sz="1200" dirty="0">
                          <a:latin typeface="Calibri"/>
                          <a:cs typeface="Calibri"/>
                        </a:rPr>
                        <a:t>U</a:t>
                      </a:r>
                      <a:r>
                        <a:rPr sz="1200" spc="-5" dirty="0">
                          <a:latin typeface="Calibri"/>
                          <a:cs typeface="Calibri"/>
                        </a:rPr>
                        <a:t>s</a:t>
                      </a:r>
                      <a:r>
                        <a:rPr sz="1200" dirty="0">
                          <a:latin typeface="Calibri"/>
                          <a:cs typeface="Calibri"/>
                        </a:rPr>
                        <a:t>i</a:t>
                      </a:r>
                      <a:r>
                        <a:rPr sz="1200" spc="5" dirty="0">
                          <a:latin typeface="Calibri"/>
                          <a:cs typeface="Calibri"/>
                        </a:rPr>
                        <a:t>n</a:t>
                      </a:r>
                      <a:r>
                        <a:rPr sz="1200" dirty="0">
                          <a:latin typeface="Calibri"/>
                          <a:cs typeface="Calibri"/>
                        </a:rPr>
                        <a:t>g </a:t>
                      </a:r>
                      <a:r>
                        <a:rPr sz="1200" spc="-5" dirty="0">
                          <a:latin typeface="Calibri"/>
                          <a:cs typeface="Calibri"/>
                        </a:rPr>
                        <a:t>Em</a:t>
                      </a:r>
                      <a:r>
                        <a:rPr sz="1200" dirty="0">
                          <a:latin typeface="Calibri"/>
                          <a:cs typeface="Calibri"/>
                        </a:rPr>
                        <a:t>ail  </a:t>
                      </a:r>
                      <a:r>
                        <a:rPr sz="1200" spc="-5" dirty="0">
                          <a:latin typeface="Calibri"/>
                          <a:cs typeface="Calibri"/>
                        </a:rPr>
                        <a:t>File storage</a:t>
                      </a:r>
                      <a:endParaRPr sz="120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248920" marR="622935">
                        <a:lnSpc>
                          <a:spcPts val="1460"/>
                        </a:lnSpc>
                        <a:spcBef>
                          <a:spcPts val="40"/>
                        </a:spcBef>
                      </a:pPr>
                      <a:r>
                        <a:rPr sz="1200" b="1" spc="-5" dirty="0">
                          <a:latin typeface="Calibri"/>
                          <a:cs typeface="Calibri"/>
                        </a:rPr>
                        <a:t>ICT Entry Pathways Entry </a:t>
                      </a:r>
                      <a:r>
                        <a:rPr sz="1200" b="1" spc="-260" dirty="0">
                          <a:latin typeface="Calibri"/>
                          <a:cs typeface="Calibri"/>
                        </a:rPr>
                        <a:t> </a:t>
                      </a:r>
                      <a:r>
                        <a:rPr sz="1200" b="1" spc="-5" dirty="0">
                          <a:latin typeface="Calibri"/>
                          <a:cs typeface="Calibri"/>
                        </a:rPr>
                        <a:t>Level</a:t>
                      </a:r>
                      <a:r>
                        <a:rPr sz="1200" b="1" dirty="0">
                          <a:latin typeface="Calibri"/>
                          <a:cs typeface="Calibri"/>
                        </a:rPr>
                        <a:t> 3 </a:t>
                      </a:r>
                      <a:r>
                        <a:rPr sz="1200" b="1" spc="-5" dirty="0">
                          <a:latin typeface="Calibri"/>
                          <a:cs typeface="Calibri"/>
                        </a:rPr>
                        <a:t>Award</a:t>
                      </a:r>
                      <a:endParaRPr sz="1200">
                        <a:latin typeface="Calibri"/>
                        <a:cs typeface="Calibri"/>
                      </a:endParaRPr>
                    </a:p>
                    <a:p>
                      <a:pPr marL="455930" marR="598805" indent="-381000">
                        <a:lnSpc>
                          <a:spcPts val="1460"/>
                        </a:lnSpc>
                        <a:spcBef>
                          <a:spcPts val="10"/>
                        </a:spcBef>
                        <a:buSzPct val="83333"/>
                        <a:buFont typeface="Symbol"/>
                        <a:buChar char=""/>
                        <a:tabLst>
                          <a:tab pos="434340" algn="l"/>
                          <a:tab pos="434975" algn="l"/>
                        </a:tabLst>
                      </a:pPr>
                      <a:r>
                        <a:rPr sz="1200" dirty="0">
                          <a:latin typeface="Calibri"/>
                          <a:cs typeface="Calibri"/>
                        </a:rPr>
                        <a:t>Using</a:t>
                      </a:r>
                      <a:r>
                        <a:rPr sz="1200" spc="-45" dirty="0">
                          <a:latin typeface="Calibri"/>
                          <a:cs typeface="Calibri"/>
                        </a:rPr>
                        <a:t> </a:t>
                      </a:r>
                      <a:r>
                        <a:rPr sz="1200" dirty="0">
                          <a:latin typeface="Calibri"/>
                          <a:cs typeface="Calibri"/>
                        </a:rPr>
                        <a:t>Word</a:t>
                      </a:r>
                      <a:r>
                        <a:rPr sz="1200" spc="-45" dirty="0">
                          <a:latin typeface="Calibri"/>
                          <a:cs typeface="Calibri"/>
                        </a:rPr>
                        <a:t> </a:t>
                      </a:r>
                      <a:r>
                        <a:rPr sz="1200" spc="-5" dirty="0">
                          <a:latin typeface="Calibri"/>
                          <a:cs typeface="Calibri"/>
                        </a:rPr>
                        <a:t>Processing </a:t>
                      </a:r>
                      <a:r>
                        <a:rPr sz="1200" spc="-254" dirty="0">
                          <a:latin typeface="Calibri"/>
                          <a:cs typeface="Calibri"/>
                        </a:rPr>
                        <a:t> </a:t>
                      </a:r>
                      <a:r>
                        <a:rPr sz="1200" spc="-10" dirty="0">
                          <a:latin typeface="Calibri"/>
                          <a:cs typeface="Calibri"/>
                        </a:rPr>
                        <a:t>Software</a:t>
                      </a:r>
                      <a:endParaRPr sz="1200">
                        <a:latin typeface="Calibri"/>
                        <a:cs typeface="Calibri"/>
                      </a:endParaRPr>
                    </a:p>
                    <a:p>
                      <a:pPr marL="455930" marR="848360" indent="-381000">
                        <a:lnSpc>
                          <a:spcPts val="1460"/>
                        </a:lnSpc>
                        <a:spcBef>
                          <a:spcPts val="5"/>
                        </a:spcBef>
                        <a:buSzPct val="83333"/>
                        <a:buFont typeface="Symbol"/>
                        <a:buChar char=""/>
                        <a:tabLst>
                          <a:tab pos="434340" algn="l"/>
                          <a:tab pos="434975" algn="l"/>
                        </a:tabLst>
                      </a:pPr>
                      <a:r>
                        <a:rPr sz="1200" dirty="0">
                          <a:latin typeface="Calibri"/>
                          <a:cs typeface="Calibri"/>
                        </a:rPr>
                        <a:t>U</a:t>
                      </a:r>
                      <a:r>
                        <a:rPr sz="1200" spc="-5" dirty="0">
                          <a:latin typeface="Calibri"/>
                          <a:cs typeface="Calibri"/>
                        </a:rPr>
                        <a:t>s</a:t>
                      </a:r>
                      <a:r>
                        <a:rPr sz="1200" dirty="0">
                          <a:latin typeface="Calibri"/>
                          <a:cs typeface="Calibri"/>
                        </a:rPr>
                        <a:t>i</a:t>
                      </a:r>
                      <a:r>
                        <a:rPr sz="1200" spc="5" dirty="0">
                          <a:latin typeface="Calibri"/>
                          <a:cs typeface="Calibri"/>
                        </a:rPr>
                        <a:t>n</a:t>
                      </a:r>
                      <a:r>
                        <a:rPr sz="1200" dirty="0">
                          <a:latin typeface="Calibri"/>
                          <a:cs typeface="Calibri"/>
                        </a:rPr>
                        <a:t>g Pres</a:t>
                      </a:r>
                      <a:r>
                        <a:rPr sz="1200" spc="-10" dirty="0">
                          <a:latin typeface="Calibri"/>
                          <a:cs typeface="Calibri"/>
                        </a:rPr>
                        <a:t>e</a:t>
                      </a:r>
                      <a:r>
                        <a:rPr sz="1200" dirty="0">
                          <a:latin typeface="Calibri"/>
                          <a:cs typeface="Calibri"/>
                        </a:rPr>
                        <a:t>nt</a:t>
                      </a:r>
                      <a:r>
                        <a:rPr sz="1200" spc="-15" dirty="0">
                          <a:latin typeface="Calibri"/>
                          <a:cs typeface="Calibri"/>
                        </a:rPr>
                        <a:t>a</a:t>
                      </a:r>
                      <a:r>
                        <a:rPr sz="1200" dirty="0">
                          <a:latin typeface="Calibri"/>
                          <a:cs typeface="Calibri"/>
                        </a:rPr>
                        <a:t>ti</a:t>
                      </a:r>
                      <a:r>
                        <a:rPr sz="1200" spc="-5" dirty="0">
                          <a:latin typeface="Calibri"/>
                          <a:cs typeface="Calibri"/>
                        </a:rPr>
                        <a:t>on  </a:t>
                      </a:r>
                      <a:r>
                        <a:rPr sz="1200" spc="-10" dirty="0">
                          <a:latin typeface="Calibri"/>
                          <a:cs typeface="Calibri"/>
                        </a:rPr>
                        <a:t>Software</a:t>
                      </a:r>
                      <a:endParaRPr sz="1200">
                        <a:latin typeface="Calibri"/>
                        <a:cs typeface="Calibri"/>
                      </a:endParaRPr>
                    </a:p>
                    <a:p>
                      <a:pPr marL="434340" indent="-360045">
                        <a:lnSpc>
                          <a:spcPts val="1415"/>
                        </a:lnSpc>
                        <a:buSzPct val="83333"/>
                        <a:buFont typeface="Symbol"/>
                        <a:buChar char=""/>
                        <a:tabLst>
                          <a:tab pos="434340" algn="l"/>
                          <a:tab pos="434975" algn="l"/>
                        </a:tabLst>
                      </a:pPr>
                      <a:r>
                        <a:rPr sz="1200" spc="-5" dirty="0">
                          <a:latin typeface="Calibri"/>
                          <a:cs typeface="Calibri"/>
                        </a:rPr>
                        <a:t>Database</a:t>
                      </a:r>
                      <a:r>
                        <a:rPr sz="1200" spc="-20" dirty="0">
                          <a:latin typeface="Calibri"/>
                          <a:cs typeface="Calibri"/>
                        </a:rPr>
                        <a:t> </a:t>
                      </a:r>
                      <a:r>
                        <a:rPr sz="1200" spc="-10" dirty="0">
                          <a:latin typeface="Calibri"/>
                          <a:cs typeface="Calibri"/>
                        </a:rPr>
                        <a:t>Software</a:t>
                      </a:r>
                      <a:endParaRPr sz="1200">
                        <a:latin typeface="Calibri"/>
                        <a:cs typeface="Calibri"/>
                      </a:endParaRPr>
                    </a:p>
                    <a:p>
                      <a:pPr marL="434340" indent="-360045">
                        <a:lnSpc>
                          <a:spcPct val="100000"/>
                        </a:lnSpc>
                        <a:spcBef>
                          <a:spcPts val="25"/>
                        </a:spcBef>
                        <a:buSzPct val="83333"/>
                        <a:buFont typeface="Symbol"/>
                        <a:buChar char=""/>
                        <a:tabLst>
                          <a:tab pos="434340" algn="l"/>
                          <a:tab pos="434975" algn="l"/>
                        </a:tabLst>
                      </a:pPr>
                      <a:r>
                        <a:rPr sz="1200" spc="-5" dirty="0">
                          <a:latin typeface="Calibri"/>
                          <a:cs typeface="Calibri"/>
                        </a:rPr>
                        <a:t>Spreadsheet</a:t>
                      </a:r>
                      <a:r>
                        <a:rPr sz="1200" spc="-15" dirty="0">
                          <a:latin typeface="Calibri"/>
                          <a:cs typeface="Calibri"/>
                        </a:rPr>
                        <a:t> </a:t>
                      </a:r>
                      <a:r>
                        <a:rPr sz="1200" spc="-10" dirty="0">
                          <a:latin typeface="Calibri"/>
                          <a:cs typeface="Calibri"/>
                        </a:rPr>
                        <a:t>Software</a:t>
                      </a:r>
                      <a:endParaRPr sz="1200">
                        <a:latin typeface="Calibri"/>
                        <a:cs typeface="Calibri"/>
                      </a:endParaRPr>
                    </a:p>
                    <a:p>
                      <a:pPr marL="434340" indent="-360045">
                        <a:lnSpc>
                          <a:spcPct val="100000"/>
                        </a:lnSpc>
                        <a:spcBef>
                          <a:spcPts val="40"/>
                        </a:spcBef>
                        <a:buSzPct val="83333"/>
                        <a:buFont typeface="Symbol"/>
                        <a:buChar char=""/>
                        <a:tabLst>
                          <a:tab pos="434340" algn="l"/>
                          <a:tab pos="434975" algn="l"/>
                        </a:tabLst>
                      </a:pPr>
                      <a:r>
                        <a:rPr sz="1200" dirty="0">
                          <a:latin typeface="Calibri"/>
                          <a:cs typeface="Calibri"/>
                        </a:rPr>
                        <a:t>Using</a:t>
                      </a:r>
                      <a:r>
                        <a:rPr sz="1200" spc="-35" dirty="0">
                          <a:latin typeface="Calibri"/>
                          <a:cs typeface="Calibri"/>
                        </a:rPr>
                        <a:t> </a:t>
                      </a:r>
                      <a:r>
                        <a:rPr sz="1200" spc="-5" dirty="0">
                          <a:latin typeface="Calibri"/>
                          <a:cs typeface="Calibri"/>
                        </a:rPr>
                        <a:t>Email</a:t>
                      </a:r>
                      <a:endParaRPr sz="1200">
                        <a:latin typeface="Calibri"/>
                        <a:cs typeface="Calibri"/>
                      </a:endParaRPr>
                    </a:p>
                    <a:p>
                      <a:pPr marL="434340" indent="-360045">
                        <a:lnSpc>
                          <a:spcPct val="100000"/>
                        </a:lnSpc>
                        <a:spcBef>
                          <a:spcPts val="20"/>
                        </a:spcBef>
                        <a:buSzPct val="83333"/>
                        <a:buFont typeface="Symbol"/>
                        <a:buChar char=""/>
                        <a:tabLst>
                          <a:tab pos="434340" algn="l"/>
                          <a:tab pos="434975" algn="l"/>
                        </a:tabLst>
                      </a:pPr>
                      <a:r>
                        <a:rPr sz="1200" spc="-5" dirty="0">
                          <a:latin typeface="Calibri"/>
                          <a:cs typeface="Calibri"/>
                        </a:rPr>
                        <a:t>Desktop</a:t>
                      </a:r>
                      <a:r>
                        <a:rPr sz="1200" spc="-25" dirty="0">
                          <a:latin typeface="Calibri"/>
                          <a:cs typeface="Calibri"/>
                        </a:rPr>
                        <a:t> </a:t>
                      </a:r>
                      <a:r>
                        <a:rPr sz="1200" spc="-5" dirty="0">
                          <a:latin typeface="Calibri"/>
                          <a:cs typeface="Calibri"/>
                        </a:rPr>
                        <a:t>Publishing</a:t>
                      </a:r>
                      <a:endParaRPr sz="1200">
                        <a:latin typeface="Calibri"/>
                        <a:cs typeface="Calibri"/>
                      </a:endParaRPr>
                    </a:p>
                    <a:p>
                      <a:pPr marL="455930">
                        <a:lnSpc>
                          <a:spcPct val="100000"/>
                        </a:lnSpc>
                        <a:spcBef>
                          <a:spcPts val="25"/>
                        </a:spcBef>
                      </a:pPr>
                      <a:r>
                        <a:rPr sz="1200" spc="-10" dirty="0">
                          <a:latin typeface="Calibri"/>
                          <a:cs typeface="Calibri"/>
                        </a:rPr>
                        <a:t>Software</a:t>
                      </a:r>
                      <a:endParaRPr sz="1200">
                        <a:latin typeface="Calibri"/>
                        <a:cs typeface="Calibri"/>
                      </a:endParaRPr>
                    </a:p>
                    <a:p>
                      <a:pPr marL="434340" indent="-360045">
                        <a:lnSpc>
                          <a:spcPct val="100000"/>
                        </a:lnSpc>
                        <a:spcBef>
                          <a:spcPts val="25"/>
                        </a:spcBef>
                        <a:buSzPct val="83333"/>
                        <a:buFont typeface="Symbol"/>
                        <a:buChar char=""/>
                        <a:tabLst>
                          <a:tab pos="434340" algn="l"/>
                          <a:tab pos="434975" algn="l"/>
                        </a:tabLst>
                      </a:pPr>
                      <a:r>
                        <a:rPr sz="1200" spc="-5" dirty="0">
                          <a:latin typeface="Calibri"/>
                          <a:cs typeface="Calibri"/>
                        </a:rPr>
                        <a:t>Internet</a:t>
                      </a:r>
                      <a:r>
                        <a:rPr sz="1200" spc="-15" dirty="0">
                          <a:latin typeface="Calibri"/>
                          <a:cs typeface="Calibri"/>
                        </a:rPr>
                        <a:t> </a:t>
                      </a:r>
                      <a:r>
                        <a:rPr sz="1200" spc="-5" dirty="0">
                          <a:latin typeface="Calibri"/>
                          <a:cs typeface="Calibri"/>
                        </a:rPr>
                        <a:t>Fundamentals</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2"/>
                  </a:ext>
                </a:extLst>
              </a:tr>
              <a:tr h="1304290">
                <a:tc>
                  <a:txBody>
                    <a:bodyPr/>
                    <a:lstStyle/>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269875">
                        <a:lnSpc>
                          <a:spcPct val="100000"/>
                        </a:lnSpc>
                        <a:spcBef>
                          <a:spcPts val="1015"/>
                        </a:spcBef>
                      </a:pPr>
                      <a:r>
                        <a:rPr sz="1400" spc="-5" dirty="0">
                          <a:latin typeface="Calibri"/>
                          <a:cs typeface="Calibri"/>
                        </a:rPr>
                        <a:t>Assessment</a:t>
                      </a:r>
                      <a:endParaRPr sz="1400">
                        <a:latin typeface="Calibri"/>
                        <a:cs typeface="Calibri"/>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3660">
                        <a:lnSpc>
                          <a:spcPct val="100000"/>
                        </a:lnSpc>
                        <a:spcBef>
                          <a:spcPts val="5"/>
                        </a:spcBef>
                      </a:pPr>
                      <a:r>
                        <a:rPr sz="1200" b="1" spc="-5" dirty="0">
                          <a:latin typeface="Calibri"/>
                          <a:cs typeface="Calibri"/>
                        </a:rPr>
                        <a:t>ICT</a:t>
                      </a:r>
                      <a:r>
                        <a:rPr sz="1200" b="1" spc="-10" dirty="0">
                          <a:latin typeface="Calibri"/>
                          <a:cs typeface="Calibri"/>
                        </a:rPr>
                        <a:t> </a:t>
                      </a:r>
                      <a:r>
                        <a:rPr sz="1200" b="1" spc="-5" dirty="0">
                          <a:latin typeface="Calibri"/>
                          <a:cs typeface="Calibri"/>
                        </a:rPr>
                        <a:t>Functional Skills</a:t>
                      </a:r>
                      <a:r>
                        <a:rPr sz="1200" b="1" spc="-25" dirty="0">
                          <a:latin typeface="Calibri"/>
                          <a:cs typeface="Calibri"/>
                        </a:rPr>
                        <a:t> </a:t>
                      </a:r>
                      <a:r>
                        <a:rPr sz="1200" b="1" spc="-5" dirty="0">
                          <a:latin typeface="Calibri"/>
                          <a:cs typeface="Calibri"/>
                        </a:rPr>
                        <a:t>Level </a:t>
                      </a:r>
                      <a:r>
                        <a:rPr sz="1200" b="1" dirty="0">
                          <a:latin typeface="Calibri"/>
                          <a:cs typeface="Calibri"/>
                        </a:rPr>
                        <a:t>2</a:t>
                      </a:r>
                      <a:endParaRPr sz="1200">
                        <a:latin typeface="Calibri"/>
                        <a:cs typeface="Calibri"/>
                      </a:endParaRPr>
                    </a:p>
                    <a:p>
                      <a:pPr marL="73660">
                        <a:lnSpc>
                          <a:spcPct val="100000"/>
                        </a:lnSpc>
                        <a:spcBef>
                          <a:spcPts val="300"/>
                        </a:spcBef>
                      </a:pPr>
                      <a:r>
                        <a:rPr sz="1200" b="1" spc="-5" dirty="0">
                          <a:latin typeface="Calibri"/>
                          <a:cs typeface="Calibri"/>
                        </a:rPr>
                        <a:t>assessment.</a:t>
                      </a:r>
                      <a:endParaRPr sz="1200">
                        <a:latin typeface="Calibri"/>
                        <a:cs typeface="Calibri"/>
                      </a:endParaRPr>
                    </a:p>
                    <a:p>
                      <a:pPr marL="73660">
                        <a:lnSpc>
                          <a:spcPct val="100000"/>
                        </a:lnSpc>
                        <a:spcBef>
                          <a:spcPts val="310"/>
                        </a:spcBef>
                      </a:pPr>
                      <a:r>
                        <a:rPr sz="1200" dirty="0">
                          <a:latin typeface="Calibri"/>
                          <a:cs typeface="Calibri"/>
                        </a:rPr>
                        <a:t>1</a:t>
                      </a:r>
                      <a:r>
                        <a:rPr sz="1200" spc="-10" dirty="0">
                          <a:latin typeface="Calibri"/>
                          <a:cs typeface="Calibri"/>
                        </a:rPr>
                        <a:t> </a:t>
                      </a:r>
                      <a:r>
                        <a:rPr sz="1200" dirty="0">
                          <a:latin typeface="Calibri"/>
                          <a:cs typeface="Calibri"/>
                        </a:rPr>
                        <a:t>2</a:t>
                      </a:r>
                      <a:r>
                        <a:rPr sz="1200" spc="-15" dirty="0">
                          <a:latin typeface="Calibri"/>
                          <a:cs typeface="Calibri"/>
                        </a:rPr>
                        <a:t> </a:t>
                      </a:r>
                      <a:r>
                        <a:rPr sz="1200" spc="-5" dirty="0">
                          <a:latin typeface="Calibri"/>
                          <a:cs typeface="Calibri"/>
                        </a:rPr>
                        <a:t>hour</a:t>
                      </a:r>
                      <a:r>
                        <a:rPr sz="1200" spc="-10" dirty="0">
                          <a:latin typeface="Calibri"/>
                          <a:cs typeface="Calibri"/>
                        </a:rPr>
                        <a:t> </a:t>
                      </a:r>
                      <a:r>
                        <a:rPr sz="1200" spc="-5" dirty="0">
                          <a:latin typeface="Calibri"/>
                          <a:cs typeface="Calibri"/>
                        </a:rPr>
                        <a:t>on screen</a:t>
                      </a:r>
                      <a:r>
                        <a:rPr sz="1200" spc="-20" dirty="0">
                          <a:latin typeface="Calibri"/>
                          <a:cs typeface="Calibri"/>
                        </a:rPr>
                        <a:t> </a:t>
                      </a:r>
                      <a:r>
                        <a:rPr sz="1200" dirty="0">
                          <a:latin typeface="Calibri"/>
                          <a:cs typeface="Calibri"/>
                        </a:rPr>
                        <a:t>examination</a:t>
                      </a:r>
                      <a:endParaRPr sz="1200">
                        <a:latin typeface="Calibri"/>
                        <a:cs typeface="Calibri"/>
                      </a:endParaRPr>
                    </a:p>
                  </a:txBody>
                  <a:tcPr marL="0" marR="0" marT="6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74930" marR="266700" indent="57785">
                        <a:lnSpc>
                          <a:spcPts val="1460"/>
                        </a:lnSpc>
                        <a:spcBef>
                          <a:spcPts val="40"/>
                        </a:spcBef>
                      </a:pPr>
                      <a:r>
                        <a:rPr sz="1200" b="1" spc="-5" dirty="0">
                          <a:latin typeface="Calibri"/>
                          <a:cs typeface="Calibri"/>
                        </a:rPr>
                        <a:t>ICT Entry Pathways Entry Level </a:t>
                      </a:r>
                      <a:r>
                        <a:rPr sz="1200" b="1" dirty="0">
                          <a:latin typeface="Calibri"/>
                          <a:cs typeface="Calibri"/>
                        </a:rPr>
                        <a:t>3 </a:t>
                      </a:r>
                      <a:r>
                        <a:rPr sz="1200" b="1" spc="-260" dirty="0">
                          <a:latin typeface="Calibri"/>
                          <a:cs typeface="Calibri"/>
                        </a:rPr>
                        <a:t> </a:t>
                      </a:r>
                      <a:r>
                        <a:rPr sz="1200" b="1" spc="-5" dirty="0">
                          <a:latin typeface="Calibri"/>
                          <a:cs typeface="Calibri"/>
                        </a:rPr>
                        <a:t>Certificate</a:t>
                      </a:r>
                      <a:r>
                        <a:rPr sz="1200" b="1" spc="-10" dirty="0">
                          <a:latin typeface="Calibri"/>
                          <a:cs typeface="Calibri"/>
                        </a:rPr>
                        <a:t> </a:t>
                      </a:r>
                      <a:r>
                        <a:rPr sz="1200" b="1" spc="-5" dirty="0">
                          <a:latin typeface="Calibri"/>
                          <a:cs typeface="Calibri"/>
                        </a:rPr>
                        <a:t>assessment</a:t>
                      </a:r>
                      <a:endParaRPr sz="1200">
                        <a:latin typeface="Calibri"/>
                        <a:cs typeface="Calibri"/>
                      </a:endParaRPr>
                    </a:p>
                    <a:p>
                      <a:pPr marL="74930" marR="247015" indent="57785">
                        <a:lnSpc>
                          <a:spcPts val="1460"/>
                        </a:lnSpc>
                        <a:spcBef>
                          <a:spcPts val="5"/>
                        </a:spcBef>
                      </a:pPr>
                      <a:r>
                        <a:rPr sz="1200" dirty="0">
                          <a:latin typeface="Calibri"/>
                          <a:cs typeface="Calibri"/>
                        </a:rPr>
                        <a:t>All </a:t>
                      </a:r>
                      <a:r>
                        <a:rPr sz="1200" spc="-5" dirty="0">
                          <a:latin typeface="Calibri"/>
                          <a:cs typeface="Calibri"/>
                        </a:rPr>
                        <a:t>modules </a:t>
                      </a:r>
                      <a:r>
                        <a:rPr sz="1200" dirty="0">
                          <a:latin typeface="Calibri"/>
                          <a:cs typeface="Calibri"/>
                        </a:rPr>
                        <a:t>are </a:t>
                      </a:r>
                      <a:r>
                        <a:rPr sz="1200" spc="-5" dirty="0">
                          <a:latin typeface="Calibri"/>
                          <a:cs typeface="Calibri"/>
                        </a:rPr>
                        <a:t>completed </a:t>
                      </a:r>
                      <a:r>
                        <a:rPr sz="1200" spc="-10" dirty="0">
                          <a:latin typeface="Calibri"/>
                          <a:cs typeface="Calibri"/>
                        </a:rPr>
                        <a:t>in </a:t>
                      </a:r>
                      <a:r>
                        <a:rPr sz="1200" spc="-5" dirty="0">
                          <a:latin typeface="Calibri"/>
                          <a:cs typeface="Calibri"/>
                        </a:rPr>
                        <a:t>ICT </a:t>
                      </a:r>
                      <a:r>
                        <a:rPr sz="1200" dirty="0">
                          <a:latin typeface="Calibri"/>
                          <a:cs typeface="Calibri"/>
                        </a:rPr>
                        <a:t> lessons </a:t>
                      </a:r>
                      <a:r>
                        <a:rPr sz="1200" spc="-5" dirty="0">
                          <a:latin typeface="Calibri"/>
                          <a:cs typeface="Calibri"/>
                        </a:rPr>
                        <a:t>and students produce </a:t>
                      </a:r>
                      <a:r>
                        <a:rPr sz="1200" dirty="0">
                          <a:latin typeface="Calibri"/>
                          <a:cs typeface="Calibri"/>
                        </a:rPr>
                        <a:t>a </a:t>
                      </a:r>
                      <a:r>
                        <a:rPr sz="1200" spc="5" dirty="0">
                          <a:latin typeface="Calibri"/>
                          <a:cs typeface="Calibri"/>
                        </a:rPr>
                        <a:t> </a:t>
                      </a:r>
                      <a:r>
                        <a:rPr sz="1200" spc="-10" dirty="0">
                          <a:latin typeface="Calibri"/>
                          <a:cs typeface="Calibri"/>
                        </a:rPr>
                        <a:t>portfolio </a:t>
                      </a:r>
                      <a:r>
                        <a:rPr sz="1200" spc="-5" dirty="0">
                          <a:latin typeface="Calibri"/>
                          <a:cs typeface="Calibri"/>
                        </a:rPr>
                        <a:t>of</a:t>
                      </a:r>
                      <a:r>
                        <a:rPr sz="1200" spc="-10" dirty="0">
                          <a:latin typeface="Calibri"/>
                          <a:cs typeface="Calibri"/>
                        </a:rPr>
                        <a:t> </a:t>
                      </a:r>
                      <a:r>
                        <a:rPr sz="1200" spc="-5" dirty="0">
                          <a:latin typeface="Calibri"/>
                          <a:cs typeface="Calibri"/>
                        </a:rPr>
                        <a:t>work</a:t>
                      </a:r>
                      <a:r>
                        <a:rPr sz="1200" spc="-10" dirty="0">
                          <a:latin typeface="Calibri"/>
                          <a:cs typeface="Calibri"/>
                        </a:rPr>
                        <a:t> </a:t>
                      </a:r>
                      <a:r>
                        <a:rPr sz="1200" spc="-5" dirty="0">
                          <a:latin typeface="Calibri"/>
                          <a:cs typeface="Calibri"/>
                        </a:rPr>
                        <a:t>for</a:t>
                      </a:r>
                      <a:r>
                        <a:rPr sz="1200" spc="-10" dirty="0">
                          <a:latin typeface="Calibri"/>
                          <a:cs typeface="Calibri"/>
                        </a:rPr>
                        <a:t> </a:t>
                      </a:r>
                      <a:r>
                        <a:rPr sz="1200" spc="-5" dirty="0">
                          <a:latin typeface="Calibri"/>
                          <a:cs typeface="Calibri"/>
                        </a:rPr>
                        <a:t>each</a:t>
                      </a:r>
                      <a:r>
                        <a:rPr sz="1200" dirty="0">
                          <a:latin typeface="Calibri"/>
                          <a:cs typeface="Calibri"/>
                        </a:rPr>
                        <a:t> </a:t>
                      </a:r>
                      <a:r>
                        <a:rPr sz="1200" spc="-5" dirty="0">
                          <a:latin typeface="Calibri"/>
                          <a:cs typeface="Calibri"/>
                        </a:rPr>
                        <a:t>module.</a:t>
                      </a:r>
                      <a:endParaRPr sz="1200">
                        <a:latin typeface="Calibri"/>
                        <a:cs typeface="Calibri"/>
                      </a:endParaRPr>
                    </a:p>
                  </a:txBody>
                  <a:tcPr marL="0" marR="0" marT="508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extLst>
                  <a:ext uri="{0D108BD9-81ED-4DB2-BD59-A6C34878D82A}">
                    <a16:rowId xmlns:a16="http://schemas.microsoft.com/office/drawing/2014/main" val="10003"/>
                  </a:ext>
                </a:extLst>
              </a:tr>
              <a:tr h="515620">
                <a:tc>
                  <a:txBody>
                    <a:bodyPr/>
                    <a:lstStyle/>
                    <a:p>
                      <a:pPr algn="ctr">
                        <a:lnSpc>
                          <a:spcPct val="100000"/>
                        </a:lnSpc>
                        <a:spcBef>
                          <a:spcPts val="270"/>
                        </a:spcBef>
                      </a:pPr>
                      <a:r>
                        <a:rPr sz="1400" spc="-5" dirty="0">
                          <a:latin typeface="Calibri"/>
                          <a:cs typeface="Calibri"/>
                        </a:rPr>
                        <a:t>Further</a:t>
                      </a:r>
                      <a:endParaRPr sz="1400">
                        <a:latin typeface="Calibri"/>
                        <a:cs typeface="Calibri"/>
                      </a:endParaRPr>
                    </a:p>
                    <a:p>
                      <a:pPr algn="ctr">
                        <a:lnSpc>
                          <a:spcPct val="100000"/>
                        </a:lnSpc>
                        <a:spcBef>
                          <a:spcPts val="40"/>
                        </a:spcBef>
                      </a:pPr>
                      <a:r>
                        <a:rPr sz="1400" spc="-10" dirty="0">
                          <a:latin typeface="Calibri"/>
                          <a:cs typeface="Calibri"/>
                        </a:rPr>
                        <a:t>information</a:t>
                      </a:r>
                      <a:endParaRPr sz="1400">
                        <a:latin typeface="Calibri"/>
                        <a:cs typeface="Calibri"/>
                      </a:endParaRPr>
                    </a:p>
                  </a:txBody>
                  <a:tcPr marL="0" marR="0" marT="3429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marR="1435735">
                        <a:lnSpc>
                          <a:spcPct val="101699"/>
                        </a:lnSpc>
                        <a:spcBef>
                          <a:spcPts val="495"/>
                        </a:spcBef>
                      </a:pPr>
                      <a:r>
                        <a:rPr sz="1200" dirty="0">
                          <a:latin typeface="Calibri"/>
                          <a:cs typeface="Calibri"/>
                        </a:rPr>
                        <a:t>If you have any </a:t>
                      </a:r>
                      <a:r>
                        <a:rPr sz="1200" spc="-5" dirty="0">
                          <a:latin typeface="Calibri"/>
                          <a:cs typeface="Calibri"/>
                        </a:rPr>
                        <a:t>queries concerning </a:t>
                      </a:r>
                      <a:r>
                        <a:rPr sz="1200" dirty="0">
                          <a:latin typeface="Calibri"/>
                          <a:cs typeface="Calibri"/>
                        </a:rPr>
                        <a:t>this </a:t>
                      </a:r>
                      <a:r>
                        <a:rPr sz="1200" spc="-10" dirty="0">
                          <a:latin typeface="Calibri"/>
                          <a:cs typeface="Calibri"/>
                        </a:rPr>
                        <a:t>subject </a:t>
                      </a:r>
                      <a:r>
                        <a:rPr sz="1200" spc="-5" dirty="0">
                          <a:latin typeface="Calibri"/>
                          <a:cs typeface="Calibri"/>
                        </a:rPr>
                        <a:t>or the </a:t>
                      </a:r>
                      <a:r>
                        <a:rPr sz="1200" spc="-260" dirty="0">
                          <a:latin typeface="Calibri"/>
                          <a:cs typeface="Calibri"/>
                        </a:rPr>
                        <a:t> </a:t>
                      </a:r>
                      <a:r>
                        <a:rPr sz="1200" spc="-5" dirty="0">
                          <a:latin typeface="Calibri"/>
                          <a:cs typeface="Calibri"/>
                        </a:rPr>
                        <a:t>qualifications,</a:t>
                      </a:r>
                      <a:r>
                        <a:rPr sz="1200" spc="-15" dirty="0">
                          <a:latin typeface="Calibri"/>
                          <a:cs typeface="Calibri"/>
                        </a:rPr>
                        <a:t> </a:t>
                      </a:r>
                      <a:r>
                        <a:rPr sz="1200" spc="-5" dirty="0">
                          <a:latin typeface="Calibri"/>
                          <a:cs typeface="Calibri"/>
                        </a:rPr>
                        <a:t>please</a:t>
                      </a:r>
                      <a:r>
                        <a:rPr sz="1200" spc="-10" dirty="0">
                          <a:latin typeface="Calibri"/>
                          <a:cs typeface="Calibri"/>
                        </a:rPr>
                        <a:t> </a:t>
                      </a:r>
                      <a:r>
                        <a:rPr sz="1200" spc="-5" dirty="0">
                          <a:latin typeface="Calibri"/>
                          <a:cs typeface="Calibri"/>
                        </a:rPr>
                        <a:t>contact </a:t>
                      </a:r>
                      <a:r>
                        <a:rPr sz="1200" dirty="0">
                          <a:latin typeface="Calibri"/>
                          <a:cs typeface="Calibri"/>
                        </a:rPr>
                        <a:t>Mrs </a:t>
                      </a:r>
                      <a:r>
                        <a:rPr sz="1200" spc="-5" dirty="0">
                          <a:latin typeface="Calibri"/>
                          <a:cs typeface="Calibri"/>
                        </a:rPr>
                        <a:t>Angela</a:t>
                      </a:r>
                      <a:r>
                        <a:rPr sz="1200" spc="5" dirty="0">
                          <a:latin typeface="Calibri"/>
                          <a:cs typeface="Calibri"/>
                        </a:rPr>
                        <a:t> </a:t>
                      </a:r>
                      <a:r>
                        <a:rPr sz="1200" spc="-5" dirty="0">
                          <a:latin typeface="Calibri"/>
                          <a:cs typeface="Calibri"/>
                        </a:rPr>
                        <a:t>Ivins.</a:t>
                      </a:r>
                      <a:endParaRPr sz="1200">
                        <a:latin typeface="Calibri"/>
                        <a:cs typeface="Calibri"/>
                      </a:endParaRPr>
                    </a:p>
                  </a:txBody>
                  <a:tcPr marL="0" marR="0" marT="6286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4"/>
                  </a:ext>
                </a:extLst>
              </a:tr>
              <a:tr h="1661795">
                <a:tc>
                  <a:txBody>
                    <a:bodyPr/>
                    <a:lstStyle/>
                    <a:p>
                      <a:pPr>
                        <a:lnSpc>
                          <a:spcPct val="100000"/>
                        </a:lnSpc>
                        <a:spcBef>
                          <a:spcPts val="25"/>
                        </a:spcBef>
                      </a:pPr>
                      <a:endParaRPr sz="1450">
                        <a:latin typeface="Times New Roman"/>
                        <a:cs typeface="Times New Roman"/>
                      </a:endParaRPr>
                    </a:p>
                    <a:p>
                      <a:pPr marL="379095" marR="373380" indent="85090">
                        <a:lnSpc>
                          <a:spcPct val="101400"/>
                        </a:lnSpc>
                        <a:spcBef>
                          <a:spcPts val="5"/>
                        </a:spcBef>
                      </a:pPr>
                      <a:r>
                        <a:rPr sz="1400" spc="-5" dirty="0">
                          <a:latin typeface="Calibri"/>
                          <a:cs typeface="Calibri"/>
                        </a:rPr>
                        <a:t>Useful </a:t>
                      </a:r>
                      <a:r>
                        <a:rPr sz="1400" dirty="0">
                          <a:latin typeface="Calibri"/>
                          <a:cs typeface="Calibri"/>
                        </a:rPr>
                        <a:t> </a:t>
                      </a:r>
                      <a:r>
                        <a:rPr sz="1400" spc="-10" dirty="0">
                          <a:latin typeface="Calibri"/>
                          <a:cs typeface="Calibri"/>
                        </a:rPr>
                        <a:t>w</a:t>
                      </a:r>
                      <a:r>
                        <a:rPr sz="1400" dirty="0">
                          <a:latin typeface="Calibri"/>
                          <a:cs typeface="Calibri"/>
                        </a:rPr>
                        <a:t>e</a:t>
                      </a:r>
                      <a:r>
                        <a:rPr sz="1400" spc="-20" dirty="0">
                          <a:latin typeface="Calibri"/>
                          <a:cs typeface="Calibri"/>
                        </a:rPr>
                        <a:t>b</a:t>
                      </a:r>
                      <a:r>
                        <a:rPr sz="1400" spc="-5" dirty="0">
                          <a:latin typeface="Calibri"/>
                          <a:cs typeface="Calibri"/>
                        </a:rPr>
                        <a:t>si</a:t>
                      </a:r>
                      <a:r>
                        <a:rPr sz="1400" spc="-10" dirty="0">
                          <a:latin typeface="Calibri"/>
                          <a:cs typeface="Calibri"/>
                        </a:rPr>
                        <a:t>t</a:t>
                      </a:r>
                      <a:r>
                        <a:rPr sz="1400" dirty="0">
                          <a:latin typeface="Calibri"/>
                          <a:cs typeface="Calibri"/>
                        </a:rPr>
                        <a:t>es</a:t>
                      </a:r>
                      <a:endParaRPr sz="1400">
                        <a:latin typeface="Calibri"/>
                        <a:cs typeface="Calibri"/>
                      </a:endParaRPr>
                    </a:p>
                  </a:txBody>
                  <a:tcPr marL="0" marR="0" marT="31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gridSpan="2">
                  <a:txBody>
                    <a:bodyPr/>
                    <a:lstStyle/>
                    <a:p>
                      <a:pPr marL="73660">
                        <a:lnSpc>
                          <a:spcPct val="100000"/>
                        </a:lnSpc>
                        <a:spcBef>
                          <a:spcPts val="10"/>
                        </a:spcBef>
                      </a:pPr>
                      <a:r>
                        <a:rPr sz="1200" spc="-5" dirty="0">
                          <a:latin typeface="Calibri"/>
                          <a:cs typeface="Calibri"/>
                          <a:hlinkClick r:id="rId3"/>
                        </a:rPr>
                        <a:t>http://www.ashleyschool.com/subject/ict.php</a:t>
                      </a:r>
                      <a:endParaRPr sz="1200" dirty="0">
                        <a:latin typeface="Calibri"/>
                        <a:cs typeface="Calibri"/>
                      </a:endParaRPr>
                    </a:p>
                    <a:p>
                      <a:pPr>
                        <a:lnSpc>
                          <a:spcPct val="100000"/>
                        </a:lnSpc>
                        <a:spcBef>
                          <a:spcPts val="25"/>
                        </a:spcBef>
                      </a:pPr>
                      <a:endParaRPr sz="1200" dirty="0">
                        <a:latin typeface="Times New Roman"/>
                        <a:cs typeface="Times New Roman"/>
                      </a:endParaRPr>
                    </a:p>
                    <a:p>
                      <a:pPr marL="73660" marR="229870">
                        <a:lnSpc>
                          <a:spcPct val="120800"/>
                        </a:lnSpc>
                      </a:pPr>
                      <a:r>
                        <a:rPr sz="1200" spc="-5" dirty="0">
                          <a:latin typeface="Calibri"/>
                          <a:cs typeface="Calibri"/>
                        </a:rPr>
                        <a:t>https://qualifications.pearson.com/en/qualifications/edexcel-functional- </a:t>
                      </a:r>
                      <a:r>
                        <a:rPr sz="1200" dirty="0">
                          <a:latin typeface="Calibri"/>
                          <a:cs typeface="Calibri"/>
                        </a:rPr>
                        <a:t> </a:t>
                      </a:r>
                      <a:r>
                        <a:rPr sz="1200" spc="-5" dirty="0">
                          <a:latin typeface="Calibri"/>
                          <a:cs typeface="Calibri"/>
                        </a:rPr>
                        <a:t>skills/ict.html</a:t>
                      </a:r>
                      <a:endParaRPr sz="1200" dirty="0">
                        <a:latin typeface="Calibri"/>
                        <a:cs typeface="Calibri"/>
                      </a:endParaRPr>
                    </a:p>
                    <a:p>
                      <a:pPr>
                        <a:lnSpc>
                          <a:spcPct val="100000"/>
                        </a:lnSpc>
                        <a:spcBef>
                          <a:spcPts val="35"/>
                        </a:spcBef>
                      </a:pPr>
                      <a:endParaRPr sz="1450" dirty="0">
                        <a:latin typeface="Times New Roman"/>
                        <a:cs typeface="Times New Roman"/>
                      </a:endParaRPr>
                    </a:p>
                    <a:p>
                      <a:pPr marL="73660">
                        <a:lnSpc>
                          <a:spcPct val="100000"/>
                        </a:lnSpc>
                      </a:pPr>
                      <a:r>
                        <a:rPr sz="1200" spc="-5" dirty="0">
                          <a:latin typeface="Calibri"/>
                          <a:cs typeface="Calibri"/>
                          <a:hlinkClick r:id="rId4"/>
                        </a:rPr>
                        <a:t>http://www.wjec.co.uk/qualifications/ict/ict-entry-pathways</a:t>
                      </a:r>
                      <a:endParaRPr sz="1200" dirty="0">
                        <a:latin typeface="Calibri"/>
                        <a:cs typeface="Calibri"/>
                      </a:endParaRPr>
                    </a:p>
                  </a:txBody>
                  <a:tcPr marL="0" marR="0" marT="127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7324" y="492988"/>
            <a:ext cx="6656070" cy="9782175"/>
            <a:chOff x="437324" y="492988"/>
            <a:chExt cx="6656070" cy="9782175"/>
          </a:xfrm>
        </p:grpSpPr>
        <p:sp>
          <p:nvSpPr>
            <p:cNvPr id="3" name="object 3"/>
            <p:cNvSpPr/>
            <p:nvPr/>
          </p:nvSpPr>
          <p:spPr>
            <a:xfrm>
              <a:off x="437324" y="492988"/>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37324" y="492988"/>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591781" y="701039"/>
              <a:ext cx="6347460" cy="9366250"/>
            </a:xfrm>
            <a:custGeom>
              <a:avLst/>
              <a:gdLst/>
              <a:ahLst/>
              <a:cxnLst/>
              <a:rect l="l" t="t" r="r" b="b"/>
              <a:pathLst>
                <a:path w="6347459" h="9366250">
                  <a:moveTo>
                    <a:pt x="6346990" y="0"/>
                  </a:moveTo>
                  <a:lnTo>
                    <a:pt x="0" y="0"/>
                  </a:lnTo>
                  <a:lnTo>
                    <a:pt x="0" y="9365818"/>
                  </a:lnTo>
                  <a:lnTo>
                    <a:pt x="5553621" y="9365818"/>
                  </a:lnTo>
                  <a:lnTo>
                    <a:pt x="6346990" y="8195056"/>
                  </a:lnTo>
                  <a:lnTo>
                    <a:pt x="6346990" y="0"/>
                  </a:lnTo>
                  <a:close/>
                </a:path>
              </a:pathLst>
            </a:custGeom>
            <a:solidFill>
              <a:srgbClr val="FFFFFF"/>
            </a:solidFill>
          </p:spPr>
          <p:txBody>
            <a:bodyPr wrap="square" lIns="0" tIns="0" rIns="0" bIns="0" rtlCol="0"/>
            <a:lstStyle/>
            <a:p>
              <a:endParaRPr/>
            </a:p>
          </p:txBody>
        </p:sp>
        <p:sp>
          <p:nvSpPr>
            <p:cNvPr id="6" name="object 6"/>
            <p:cNvSpPr/>
            <p:nvPr/>
          </p:nvSpPr>
          <p:spPr>
            <a:xfrm>
              <a:off x="6145402" y="8896095"/>
              <a:ext cx="793750" cy="1170940"/>
            </a:xfrm>
            <a:custGeom>
              <a:avLst/>
              <a:gdLst/>
              <a:ahLst/>
              <a:cxnLst/>
              <a:rect l="l" t="t" r="r" b="b"/>
              <a:pathLst>
                <a:path w="793750" h="1170940">
                  <a:moveTo>
                    <a:pt x="793369" y="0"/>
                  </a:moveTo>
                  <a:lnTo>
                    <a:pt x="735067" y="40976"/>
                  </a:lnTo>
                  <a:lnTo>
                    <a:pt x="679141" y="76172"/>
                  </a:lnTo>
                  <a:lnTo>
                    <a:pt x="625671" y="105657"/>
                  </a:lnTo>
                  <a:lnTo>
                    <a:pt x="574739" y="129503"/>
                  </a:lnTo>
                  <a:lnTo>
                    <a:pt x="526429" y="147780"/>
                  </a:lnTo>
                  <a:lnTo>
                    <a:pt x="480820" y="160560"/>
                  </a:lnTo>
                  <a:lnTo>
                    <a:pt x="437997" y="167913"/>
                  </a:lnTo>
                  <a:lnTo>
                    <a:pt x="398040" y="169910"/>
                  </a:lnTo>
                  <a:lnTo>
                    <a:pt x="361031" y="166621"/>
                  </a:lnTo>
                  <a:lnTo>
                    <a:pt x="296187" y="144474"/>
                  </a:lnTo>
                  <a:lnTo>
                    <a:pt x="244120" y="102037"/>
                  </a:lnTo>
                  <a:lnTo>
                    <a:pt x="205486" y="39878"/>
                  </a:lnTo>
                  <a:lnTo>
                    <a:pt x="0" y="1170762"/>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591781" y="701039"/>
              <a:ext cx="6347460" cy="9366250"/>
            </a:xfrm>
            <a:custGeom>
              <a:avLst/>
              <a:gdLst/>
              <a:ahLst/>
              <a:cxnLst/>
              <a:rect l="l" t="t" r="r" b="b"/>
              <a:pathLst>
                <a:path w="6347459" h="9366250">
                  <a:moveTo>
                    <a:pt x="0" y="0"/>
                  </a:moveTo>
                  <a:lnTo>
                    <a:pt x="0" y="9365818"/>
                  </a:lnTo>
                  <a:lnTo>
                    <a:pt x="5553621" y="9365818"/>
                  </a:lnTo>
                  <a:lnTo>
                    <a:pt x="6346990" y="8195056"/>
                  </a:lnTo>
                  <a:lnTo>
                    <a:pt x="6346990" y="0"/>
                  </a:lnTo>
                  <a:lnTo>
                    <a:pt x="0" y="0"/>
                  </a:lnTo>
                  <a:close/>
                </a:path>
                <a:path w="6347459" h="9366250">
                  <a:moveTo>
                    <a:pt x="5553621" y="9365818"/>
                  </a:moveTo>
                  <a:lnTo>
                    <a:pt x="5759107" y="8234934"/>
                  </a:lnTo>
                  <a:lnTo>
                    <a:pt x="5776704" y="8268443"/>
                  </a:lnTo>
                  <a:lnTo>
                    <a:pt x="5797741" y="8297093"/>
                  </a:lnTo>
                  <a:lnTo>
                    <a:pt x="5849808" y="8339530"/>
                  </a:lnTo>
                  <a:lnTo>
                    <a:pt x="5914652" y="8361677"/>
                  </a:lnTo>
                  <a:lnTo>
                    <a:pt x="5951661" y="8364966"/>
                  </a:lnTo>
                  <a:lnTo>
                    <a:pt x="5991618" y="8362969"/>
                  </a:lnTo>
                  <a:lnTo>
                    <a:pt x="6034442" y="8355616"/>
                  </a:lnTo>
                  <a:lnTo>
                    <a:pt x="6080050" y="8342836"/>
                  </a:lnTo>
                  <a:lnTo>
                    <a:pt x="6128360" y="8324559"/>
                  </a:lnTo>
                  <a:lnTo>
                    <a:pt x="6179292" y="8300713"/>
                  </a:lnTo>
                  <a:lnTo>
                    <a:pt x="6232762" y="8271228"/>
                  </a:lnTo>
                  <a:lnTo>
                    <a:pt x="6288688" y="8236032"/>
                  </a:lnTo>
                  <a:lnTo>
                    <a:pt x="6346990" y="8195056"/>
                  </a:lnTo>
                </a:path>
              </a:pathLst>
            </a:custGeom>
            <a:ln w="63500">
              <a:solidFill>
                <a:srgbClr val="663300"/>
              </a:solidFill>
            </a:ln>
          </p:spPr>
          <p:txBody>
            <a:bodyPr wrap="square" lIns="0" tIns="0" rIns="0" bIns="0" rtlCol="0"/>
            <a:lstStyle/>
            <a:p>
              <a:endParaRPr/>
            </a:p>
          </p:txBody>
        </p:sp>
      </p:grpSp>
      <p:pic>
        <p:nvPicPr>
          <p:cNvPr id="28" name="Picture 27" descr="Macintosh HD:Users:sarahcrank:Desktop:thumbnail_IMG_1947.jpg"/>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00425" y="1304925"/>
            <a:ext cx="3480118" cy="2724468"/>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3650" y="6969173"/>
            <a:ext cx="3624097" cy="2718073"/>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325" y="1384300"/>
            <a:ext cx="2711450" cy="203358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8847" y="4124353"/>
            <a:ext cx="2635250" cy="1968304"/>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055100" y="4826434"/>
            <a:ext cx="2307527" cy="172352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01650" y="393700"/>
            <a:ext cx="6656070" cy="9782175"/>
            <a:chOff x="465315" y="470204"/>
            <a:chExt cx="6656070" cy="9782175"/>
          </a:xfrm>
        </p:grpSpPr>
        <p:sp>
          <p:nvSpPr>
            <p:cNvPr id="3" name="object 3"/>
            <p:cNvSpPr/>
            <p:nvPr/>
          </p:nvSpPr>
          <p:spPr>
            <a:xfrm>
              <a:off x="465315" y="470204"/>
              <a:ext cx="6656070" cy="9782175"/>
            </a:xfrm>
            <a:custGeom>
              <a:avLst/>
              <a:gdLst/>
              <a:ahLst/>
              <a:cxnLst/>
              <a:rect l="l" t="t" r="r" b="b"/>
              <a:pathLst>
                <a:path w="6656070" h="9782175">
                  <a:moveTo>
                    <a:pt x="6655943" y="0"/>
                  </a:moveTo>
                  <a:lnTo>
                    <a:pt x="0" y="0"/>
                  </a:lnTo>
                  <a:lnTo>
                    <a:pt x="0" y="9781921"/>
                  </a:lnTo>
                  <a:lnTo>
                    <a:pt x="6655943" y="9781921"/>
                  </a:lnTo>
                  <a:lnTo>
                    <a:pt x="6655943" y="0"/>
                  </a:lnTo>
                  <a:close/>
                </a:path>
              </a:pathLst>
            </a:custGeom>
            <a:solidFill>
              <a:srgbClr val="1E1B5D"/>
            </a:solidFill>
          </p:spPr>
          <p:txBody>
            <a:bodyPr wrap="square" lIns="0" tIns="0" rIns="0" bIns="0" rtlCol="0"/>
            <a:lstStyle/>
            <a:p>
              <a:endParaRPr/>
            </a:p>
          </p:txBody>
        </p:sp>
        <p:sp>
          <p:nvSpPr>
            <p:cNvPr id="4" name="object 4"/>
            <p:cNvSpPr/>
            <p:nvPr/>
          </p:nvSpPr>
          <p:spPr>
            <a:xfrm>
              <a:off x="465315" y="470204"/>
              <a:ext cx="6656070" cy="9782175"/>
            </a:xfrm>
            <a:custGeom>
              <a:avLst/>
              <a:gdLst/>
              <a:ahLst/>
              <a:cxnLst/>
              <a:rect l="l" t="t" r="r" b="b"/>
              <a:pathLst>
                <a:path w="6656070" h="9782175">
                  <a:moveTo>
                    <a:pt x="0" y="9781921"/>
                  </a:moveTo>
                  <a:lnTo>
                    <a:pt x="6655943" y="9781921"/>
                  </a:lnTo>
                  <a:lnTo>
                    <a:pt x="6655943" y="0"/>
                  </a:lnTo>
                  <a:lnTo>
                    <a:pt x="0" y="0"/>
                  </a:lnTo>
                  <a:lnTo>
                    <a:pt x="0" y="9781921"/>
                  </a:lnTo>
                  <a:close/>
                </a:path>
              </a:pathLst>
            </a:custGeom>
            <a:ln w="63500">
              <a:solidFill>
                <a:srgbClr val="663300"/>
              </a:solidFill>
            </a:ln>
          </p:spPr>
          <p:txBody>
            <a:bodyPr wrap="square" lIns="0" tIns="0" rIns="0" bIns="0" rtlCol="0"/>
            <a:lstStyle/>
            <a:p>
              <a:endParaRPr/>
            </a:p>
          </p:txBody>
        </p:sp>
        <p:sp>
          <p:nvSpPr>
            <p:cNvPr id="5" name="object 5"/>
            <p:cNvSpPr/>
            <p:nvPr/>
          </p:nvSpPr>
          <p:spPr>
            <a:xfrm>
              <a:off x="619785" y="678179"/>
              <a:ext cx="6347460" cy="9366250"/>
            </a:xfrm>
            <a:custGeom>
              <a:avLst/>
              <a:gdLst/>
              <a:ahLst/>
              <a:cxnLst/>
              <a:rect l="l" t="t" r="r" b="b"/>
              <a:pathLst>
                <a:path w="6347459" h="9366250">
                  <a:moveTo>
                    <a:pt x="6347053" y="0"/>
                  </a:moveTo>
                  <a:lnTo>
                    <a:pt x="0" y="0"/>
                  </a:lnTo>
                  <a:lnTo>
                    <a:pt x="0" y="9365881"/>
                  </a:lnTo>
                  <a:lnTo>
                    <a:pt x="5553684" y="9365881"/>
                  </a:lnTo>
                  <a:lnTo>
                    <a:pt x="6347053" y="8195183"/>
                  </a:lnTo>
                  <a:lnTo>
                    <a:pt x="6347053" y="0"/>
                  </a:lnTo>
                  <a:close/>
                </a:path>
              </a:pathLst>
            </a:custGeom>
            <a:solidFill>
              <a:srgbClr val="FFFFFF"/>
            </a:solidFill>
          </p:spPr>
          <p:txBody>
            <a:bodyPr wrap="square" lIns="0" tIns="0" rIns="0" bIns="0" rtlCol="0"/>
            <a:lstStyle/>
            <a:p>
              <a:endParaRPr/>
            </a:p>
          </p:txBody>
        </p:sp>
        <p:sp>
          <p:nvSpPr>
            <p:cNvPr id="6" name="object 6"/>
            <p:cNvSpPr/>
            <p:nvPr/>
          </p:nvSpPr>
          <p:spPr>
            <a:xfrm>
              <a:off x="6173469" y="8873362"/>
              <a:ext cx="793750" cy="1170940"/>
            </a:xfrm>
            <a:custGeom>
              <a:avLst/>
              <a:gdLst/>
              <a:ahLst/>
              <a:cxnLst/>
              <a:rect l="l" t="t" r="r" b="b"/>
              <a:pathLst>
                <a:path w="793750" h="1170940">
                  <a:moveTo>
                    <a:pt x="793369" y="0"/>
                  </a:moveTo>
                  <a:lnTo>
                    <a:pt x="735045" y="40953"/>
                  </a:lnTo>
                  <a:lnTo>
                    <a:pt x="679102" y="76128"/>
                  </a:lnTo>
                  <a:lnTo>
                    <a:pt x="625621" y="105596"/>
                  </a:lnTo>
                  <a:lnTo>
                    <a:pt x="574682" y="129429"/>
                  </a:lnTo>
                  <a:lnTo>
                    <a:pt x="526367" y="147696"/>
                  </a:lnTo>
                  <a:lnTo>
                    <a:pt x="480757" y="160469"/>
                  </a:lnTo>
                  <a:lnTo>
                    <a:pt x="437933" y="167818"/>
                  </a:lnTo>
                  <a:lnTo>
                    <a:pt x="397976" y="169815"/>
                  </a:lnTo>
                  <a:lnTo>
                    <a:pt x="360967" y="166530"/>
                  </a:lnTo>
                  <a:lnTo>
                    <a:pt x="296117" y="144399"/>
                  </a:lnTo>
                  <a:lnTo>
                    <a:pt x="244031" y="101993"/>
                  </a:lnTo>
                  <a:lnTo>
                    <a:pt x="205358" y="39878"/>
                  </a:lnTo>
                  <a:lnTo>
                    <a:pt x="0" y="1170698"/>
                  </a:lnTo>
                  <a:lnTo>
                    <a:pt x="793369" y="0"/>
                  </a:lnTo>
                  <a:close/>
                </a:path>
              </a:pathLst>
            </a:custGeom>
            <a:solidFill>
              <a:srgbClr val="CDCDCD"/>
            </a:solidFill>
          </p:spPr>
          <p:txBody>
            <a:bodyPr wrap="square" lIns="0" tIns="0" rIns="0" bIns="0" rtlCol="0"/>
            <a:lstStyle/>
            <a:p>
              <a:endParaRPr/>
            </a:p>
          </p:txBody>
        </p:sp>
        <p:sp>
          <p:nvSpPr>
            <p:cNvPr id="7" name="object 7"/>
            <p:cNvSpPr/>
            <p:nvPr/>
          </p:nvSpPr>
          <p:spPr>
            <a:xfrm>
              <a:off x="619785" y="678179"/>
              <a:ext cx="6347460" cy="9366250"/>
            </a:xfrm>
            <a:custGeom>
              <a:avLst/>
              <a:gdLst/>
              <a:ahLst/>
              <a:cxnLst/>
              <a:rect l="l" t="t" r="r" b="b"/>
              <a:pathLst>
                <a:path w="6347459" h="9366250">
                  <a:moveTo>
                    <a:pt x="0" y="0"/>
                  </a:moveTo>
                  <a:lnTo>
                    <a:pt x="0" y="9365881"/>
                  </a:lnTo>
                  <a:lnTo>
                    <a:pt x="5553684" y="9365881"/>
                  </a:lnTo>
                  <a:lnTo>
                    <a:pt x="6347053" y="8195183"/>
                  </a:lnTo>
                  <a:lnTo>
                    <a:pt x="6347053" y="0"/>
                  </a:lnTo>
                  <a:lnTo>
                    <a:pt x="0" y="0"/>
                  </a:lnTo>
                  <a:close/>
                </a:path>
                <a:path w="6347459" h="9366250">
                  <a:moveTo>
                    <a:pt x="5553684" y="9365881"/>
                  </a:moveTo>
                  <a:lnTo>
                    <a:pt x="5759043" y="8235060"/>
                  </a:lnTo>
                  <a:lnTo>
                    <a:pt x="5776662" y="8268546"/>
                  </a:lnTo>
                  <a:lnTo>
                    <a:pt x="5797716" y="8297176"/>
                  </a:lnTo>
                  <a:lnTo>
                    <a:pt x="5849801" y="8339582"/>
                  </a:lnTo>
                  <a:lnTo>
                    <a:pt x="5914652" y="8361713"/>
                  </a:lnTo>
                  <a:lnTo>
                    <a:pt x="5951661" y="8364998"/>
                  </a:lnTo>
                  <a:lnTo>
                    <a:pt x="5991618" y="8363001"/>
                  </a:lnTo>
                  <a:lnTo>
                    <a:pt x="6034442" y="8355652"/>
                  </a:lnTo>
                  <a:lnTo>
                    <a:pt x="6080052" y="8342879"/>
                  </a:lnTo>
                  <a:lnTo>
                    <a:pt x="6128367" y="8324612"/>
                  </a:lnTo>
                  <a:lnTo>
                    <a:pt x="6179305" y="8300779"/>
                  </a:lnTo>
                  <a:lnTo>
                    <a:pt x="6232787" y="8271311"/>
                  </a:lnTo>
                  <a:lnTo>
                    <a:pt x="6288730" y="8236136"/>
                  </a:lnTo>
                  <a:lnTo>
                    <a:pt x="6347053" y="8195183"/>
                  </a:lnTo>
                </a:path>
              </a:pathLst>
            </a:custGeom>
            <a:ln w="63500">
              <a:solidFill>
                <a:srgbClr val="663300"/>
              </a:solidFill>
            </a:ln>
          </p:spPr>
          <p:txBody>
            <a:bodyPr wrap="square" lIns="0" tIns="0" rIns="0" bIns="0" rtlCol="0"/>
            <a:lstStyle/>
            <a:p>
              <a:endParaRPr/>
            </a:p>
          </p:txBody>
        </p:sp>
      </p:grpSp>
      <p:pic>
        <p:nvPicPr>
          <p:cNvPr id="20" name="Picture 19" descr="thumbnail_IMG_234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850" y="774700"/>
            <a:ext cx="2133600" cy="2844800"/>
          </a:xfrm>
          <a:prstGeom prst="rect">
            <a:avLst/>
          </a:prstGeom>
        </p:spPr>
      </p:pic>
      <p:pic>
        <p:nvPicPr>
          <p:cNvPr id="22" name="Picture 21" descr="thumbnail_IMG_23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050" y="850900"/>
            <a:ext cx="1524000" cy="2032000"/>
          </a:xfrm>
          <a:prstGeom prst="rect">
            <a:avLst/>
          </a:prstGeom>
        </p:spPr>
      </p:pic>
      <p:pic>
        <p:nvPicPr>
          <p:cNvPr id="23" name="Picture 22" descr="thumbnail_IMG_23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7250" y="774700"/>
            <a:ext cx="1524000" cy="2032000"/>
          </a:xfrm>
          <a:prstGeom prst="rect">
            <a:avLst/>
          </a:prstGeom>
        </p:spPr>
      </p:pic>
      <p:pic>
        <p:nvPicPr>
          <p:cNvPr id="25" name="Picture 24" descr="thumbnail_IMG_0692.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82650" y="3975100"/>
            <a:ext cx="1905000" cy="2534719"/>
          </a:xfrm>
          <a:prstGeom prst="rect">
            <a:avLst/>
          </a:prstGeom>
        </p:spPr>
      </p:pic>
      <p:pic>
        <p:nvPicPr>
          <p:cNvPr id="27" name="Picture 26" descr="IMG_8164.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0450" y="6870700"/>
            <a:ext cx="3581400" cy="2686050"/>
          </a:xfrm>
          <a:prstGeom prst="rect">
            <a:avLst/>
          </a:prstGeom>
        </p:spPr>
      </p:pic>
      <p:pic>
        <p:nvPicPr>
          <p:cNvPr id="30" name="Picture 29" descr="IMG-20220210-WA0024.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0650" y="3289300"/>
            <a:ext cx="2057400" cy="2743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2914</TotalTime>
  <Words>4624</Words>
  <Application>Microsoft Office PowerPoint</Application>
  <PresentationFormat>Custom</PresentationFormat>
  <Paragraphs>798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American Typewriter</vt:lpstr>
      <vt:lpstr>Calibri</vt:lpstr>
      <vt:lpstr>Cambria</vt:lpstr>
      <vt:lpstr>Comic Sans MS</vt:lpstr>
      <vt:lpstr>Symbol</vt:lpstr>
      <vt:lpstr>Tahoma</vt:lpstr>
      <vt:lpstr>Times New Roman</vt:lpstr>
      <vt:lpstr>Office Theme</vt:lpstr>
      <vt:lpstr>Core  Curriculum  &amp; Options  2022-23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Curriculum  &amp; Options  2022-23</dc:title>
  <dc:creator>DianeWilson</dc:creator>
  <cp:lastModifiedBy>Sarah Crank</cp:lastModifiedBy>
  <cp:revision>12</cp:revision>
  <cp:lastPrinted>2022-06-10T09:26:41Z</cp:lastPrinted>
  <dcterms:created xsi:type="dcterms:W3CDTF">2022-06-07T21:05:47Z</dcterms:created>
  <dcterms:modified xsi:type="dcterms:W3CDTF">2022-06-13T10:16:43Z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2021-07-20T00:00:00Z</vt:filetime>
  </property>
  <property fmtid="{D5CDD505-2E9C-101B-9397-08002B2CF9AE}" pid="3" name="Creator">
    <vt:lpwstr>Microsoft® Publisher 2016</vt:lpwstr>
  </property>
  <property fmtid="{D5CDD505-2E9C-101B-9397-08002B2CF9AE}" pid="4" name="LastSaved">
    <vt:filetime>2022-06-07T00:00:00Z</vt:filetime>
  </property>
</Properties>
</file>