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31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EEEEA4-D6B3-4BD8-8C10-108DAC468EA0}"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4B8D3E-E597-4064-B439-8E1594B556F2}" type="slidenum">
              <a:rPr lang="en-GB" smtClean="0"/>
              <a:t>‹#›</a:t>
            </a:fld>
            <a:endParaRPr lang="en-GB"/>
          </a:p>
        </p:txBody>
      </p:sp>
    </p:spTree>
    <p:extLst>
      <p:ext uri="{BB962C8B-B14F-4D97-AF65-F5344CB8AC3E}">
        <p14:creationId xmlns:p14="http://schemas.microsoft.com/office/powerpoint/2010/main" val="330471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EEEEA4-D6B3-4BD8-8C10-108DAC468EA0}"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4B8D3E-E597-4064-B439-8E1594B556F2}" type="slidenum">
              <a:rPr lang="en-GB" smtClean="0"/>
              <a:t>‹#›</a:t>
            </a:fld>
            <a:endParaRPr lang="en-GB"/>
          </a:p>
        </p:txBody>
      </p:sp>
    </p:spTree>
    <p:extLst>
      <p:ext uri="{BB962C8B-B14F-4D97-AF65-F5344CB8AC3E}">
        <p14:creationId xmlns:p14="http://schemas.microsoft.com/office/powerpoint/2010/main" val="41034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EEEEA4-D6B3-4BD8-8C10-108DAC468EA0}"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4B8D3E-E597-4064-B439-8E1594B556F2}" type="slidenum">
              <a:rPr lang="en-GB" smtClean="0"/>
              <a:t>‹#›</a:t>
            </a:fld>
            <a:endParaRPr lang="en-GB"/>
          </a:p>
        </p:txBody>
      </p:sp>
    </p:spTree>
    <p:extLst>
      <p:ext uri="{BB962C8B-B14F-4D97-AF65-F5344CB8AC3E}">
        <p14:creationId xmlns:p14="http://schemas.microsoft.com/office/powerpoint/2010/main" val="271993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EEEEA4-D6B3-4BD8-8C10-108DAC468EA0}"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4B8D3E-E597-4064-B439-8E1594B556F2}" type="slidenum">
              <a:rPr lang="en-GB" smtClean="0"/>
              <a:t>‹#›</a:t>
            </a:fld>
            <a:endParaRPr lang="en-GB"/>
          </a:p>
        </p:txBody>
      </p:sp>
    </p:spTree>
    <p:extLst>
      <p:ext uri="{BB962C8B-B14F-4D97-AF65-F5344CB8AC3E}">
        <p14:creationId xmlns:p14="http://schemas.microsoft.com/office/powerpoint/2010/main" val="16500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EEEEA4-D6B3-4BD8-8C10-108DAC468EA0}"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4B8D3E-E597-4064-B439-8E1594B556F2}" type="slidenum">
              <a:rPr lang="en-GB" smtClean="0"/>
              <a:t>‹#›</a:t>
            </a:fld>
            <a:endParaRPr lang="en-GB"/>
          </a:p>
        </p:txBody>
      </p:sp>
    </p:spTree>
    <p:extLst>
      <p:ext uri="{BB962C8B-B14F-4D97-AF65-F5344CB8AC3E}">
        <p14:creationId xmlns:p14="http://schemas.microsoft.com/office/powerpoint/2010/main" val="76143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EEEEA4-D6B3-4BD8-8C10-108DAC468EA0}" type="datetimeFigureOut">
              <a:rPr lang="en-GB" smtClean="0"/>
              <a:t>27/09/2024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4B8D3E-E597-4064-B439-8E1594B556F2}" type="slidenum">
              <a:rPr lang="en-GB" smtClean="0"/>
              <a:t>‹#›</a:t>
            </a:fld>
            <a:endParaRPr lang="en-GB"/>
          </a:p>
        </p:txBody>
      </p:sp>
    </p:spTree>
    <p:extLst>
      <p:ext uri="{BB962C8B-B14F-4D97-AF65-F5344CB8AC3E}">
        <p14:creationId xmlns:p14="http://schemas.microsoft.com/office/powerpoint/2010/main" val="99822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EEEEA4-D6B3-4BD8-8C10-108DAC468EA0}" type="datetimeFigureOut">
              <a:rPr lang="en-GB" smtClean="0"/>
              <a:t>27/09/2024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4B8D3E-E597-4064-B439-8E1594B556F2}" type="slidenum">
              <a:rPr lang="en-GB" smtClean="0"/>
              <a:t>‹#›</a:t>
            </a:fld>
            <a:endParaRPr lang="en-GB"/>
          </a:p>
        </p:txBody>
      </p:sp>
    </p:spTree>
    <p:extLst>
      <p:ext uri="{BB962C8B-B14F-4D97-AF65-F5344CB8AC3E}">
        <p14:creationId xmlns:p14="http://schemas.microsoft.com/office/powerpoint/2010/main" val="284314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EEEEA4-D6B3-4BD8-8C10-108DAC468EA0}" type="datetimeFigureOut">
              <a:rPr lang="en-GB" smtClean="0"/>
              <a:t>27/09/2024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4B8D3E-E597-4064-B439-8E1594B556F2}" type="slidenum">
              <a:rPr lang="en-GB" smtClean="0"/>
              <a:t>‹#›</a:t>
            </a:fld>
            <a:endParaRPr lang="en-GB"/>
          </a:p>
        </p:txBody>
      </p:sp>
    </p:spTree>
    <p:extLst>
      <p:ext uri="{BB962C8B-B14F-4D97-AF65-F5344CB8AC3E}">
        <p14:creationId xmlns:p14="http://schemas.microsoft.com/office/powerpoint/2010/main" val="11564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EEEA4-D6B3-4BD8-8C10-108DAC468EA0}" type="datetimeFigureOut">
              <a:rPr lang="en-GB" smtClean="0"/>
              <a:t>27/09/2024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4B8D3E-E597-4064-B439-8E1594B556F2}" type="slidenum">
              <a:rPr lang="en-GB" smtClean="0"/>
              <a:t>‹#›</a:t>
            </a:fld>
            <a:endParaRPr lang="en-GB"/>
          </a:p>
        </p:txBody>
      </p:sp>
    </p:spTree>
    <p:extLst>
      <p:ext uri="{BB962C8B-B14F-4D97-AF65-F5344CB8AC3E}">
        <p14:creationId xmlns:p14="http://schemas.microsoft.com/office/powerpoint/2010/main" val="206209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CEEEEA4-D6B3-4BD8-8C10-108DAC468EA0}" type="datetimeFigureOut">
              <a:rPr lang="en-GB" smtClean="0"/>
              <a:t>27/09/2024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4B8D3E-E597-4064-B439-8E1594B556F2}" type="slidenum">
              <a:rPr lang="en-GB" smtClean="0"/>
              <a:t>‹#›</a:t>
            </a:fld>
            <a:endParaRPr lang="en-GB"/>
          </a:p>
        </p:txBody>
      </p:sp>
    </p:spTree>
    <p:extLst>
      <p:ext uri="{BB962C8B-B14F-4D97-AF65-F5344CB8AC3E}">
        <p14:creationId xmlns:p14="http://schemas.microsoft.com/office/powerpoint/2010/main" val="80763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CEEEEA4-D6B3-4BD8-8C10-108DAC468EA0}" type="datetimeFigureOut">
              <a:rPr lang="en-GB" smtClean="0"/>
              <a:t>27/09/2024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4B8D3E-E597-4064-B439-8E1594B556F2}" type="slidenum">
              <a:rPr lang="en-GB" smtClean="0"/>
              <a:t>‹#›</a:t>
            </a:fld>
            <a:endParaRPr lang="en-GB"/>
          </a:p>
        </p:txBody>
      </p:sp>
    </p:spTree>
    <p:extLst>
      <p:ext uri="{BB962C8B-B14F-4D97-AF65-F5344CB8AC3E}">
        <p14:creationId xmlns:p14="http://schemas.microsoft.com/office/powerpoint/2010/main" val="206956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CEEEEA4-D6B3-4BD8-8C10-108DAC468EA0}" type="datetimeFigureOut">
              <a:rPr lang="en-GB" smtClean="0"/>
              <a:t>27/09/2024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D4B8D3E-E597-4064-B439-8E1594B556F2}" type="slidenum">
              <a:rPr lang="en-GB" smtClean="0"/>
              <a:t>‹#›</a:t>
            </a:fld>
            <a:endParaRPr lang="en-GB"/>
          </a:p>
        </p:txBody>
      </p:sp>
    </p:spTree>
    <p:extLst>
      <p:ext uri="{BB962C8B-B14F-4D97-AF65-F5344CB8AC3E}">
        <p14:creationId xmlns:p14="http://schemas.microsoft.com/office/powerpoint/2010/main" val="2062869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51550240"/>
              </p:ext>
            </p:extLst>
          </p:nvPr>
        </p:nvGraphicFramePr>
        <p:xfrm>
          <a:off x="116953" y="4110920"/>
          <a:ext cx="3200402" cy="2971800"/>
        </p:xfrm>
        <a:graphic>
          <a:graphicData uri="http://schemas.openxmlformats.org/drawingml/2006/table">
            <a:tbl>
              <a:tblPr firstRow="1" bandRow="1">
                <a:tableStyleId>{5940675A-B579-460E-94D1-54222C63F5DA}</a:tableStyleId>
              </a:tblPr>
              <a:tblGrid>
                <a:gridCol w="3200402">
                  <a:extLst>
                    <a:ext uri="{9D8B030D-6E8A-4147-A177-3AD203B41FA5}">
                      <a16:colId xmlns:a16="http://schemas.microsoft.com/office/drawing/2014/main" val="2754990275"/>
                    </a:ext>
                  </a:extLst>
                </a:gridCol>
              </a:tblGrid>
              <a:tr h="757570">
                <a:tc>
                  <a:txBody>
                    <a:bodyPr/>
                    <a:lstStyle/>
                    <a:p>
                      <a:pPr algn="ctr"/>
                      <a:r>
                        <a:rPr lang="en-GB" sz="1600" b="1" dirty="0" smtClean="0">
                          <a:solidFill>
                            <a:srgbClr val="FFFF00"/>
                          </a:solidFill>
                        </a:rPr>
                        <a:t>Pathway 1 - Post 16 Bridging Course (1 Year)</a:t>
                      </a:r>
                    </a:p>
                    <a:p>
                      <a:pPr algn="ctr"/>
                      <a:endParaRPr lang="en-GB" sz="1600" b="1" dirty="0">
                        <a:solidFill>
                          <a:srgbClr val="FFFF00"/>
                        </a:solidFill>
                      </a:endParaRPr>
                    </a:p>
                  </a:txBody>
                  <a:tcPr>
                    <a:solidFill>
                      <a:srgbClr val="000099"/>
                    </a:solidFill>
                  </a:tcPr>
                </a:tc>
                <a:extLst>
                  <a:ext uri="{0D108BD9-81ED-4DB2-BD59-A6C34878D82A}">
                    <a16:rowId xmlns:a16="http://schemas.microsoft.com/office/drawing/2014/main" val="1544889861"/>
                  </a:ext>
                </a:extLst>
              </a:tr>
              <a:tr h="757570">
                <a:tc>
                  <a:txBody>
                    <a:bodyPr/>
                    <a:lstStyle/>
                    <a:p>
                      <a:pPr algn="just"/>
                      <a:r>
                        <a:rPr lang="en-GB" dirty="0" smtClean="0"/>
                        <a:t>Success at Post 16 looks different for every</a:t>
                      </a:r>
                      <a:r>
                        <a:rPr lang="en-GB" baseline="0" dirty="0" smtClean="0"/>
                        <a:t> learner. This one year programme aims to support students to bridge the gap between Year 11 and Post 16 Education. It is ideal for learners who may have achieved academic qualifications but need further support to explore career aspirations and develop their confidence and independence needed to take the next steps. </a:t>
                      </a:r>
                      <a:endParaRPr lang="en-GB" dirty="0"/>
                    </a:p>
                  </a:txBody>
                  <a:tcPr/>
                </a:tc>
                <a:extLst>
                  <a:ext uri="{0D108BD9-81ED-4DB2-BD59-A6C34878D82A}">
                    <a16:rowId xmlns:a16="http://schemas.microsoft.com/office/drawing/2014/main" val="388063491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96720458"/>
              </p:ext>
            </p:extLst>
          </p:nvPr>
        </p:nvGraphicFramePr>
        <p:xfrm>
          <a:off x="3491065" y="4104155"/>
          <a:ext cx="3200402" cy="2978565"/>
        </p:xfrm>
        <a:graphic>
          <a:graphicData uri="http://schemas.openxmlformats.org/drawingml/2006/table">
            <a:tbl>
              <a:tblPr firstRow="1" bandRow="1">
                <a:tableStyleId>{5940675A-B579-460E-94D1-54222C63F5DA}</a:tableStyleId>
              </a:tblPr>
              <a:tblGrid>
                <a:gridCol w="3200402">
                  <a:extLst>
                    <a:ext uri="{9D8B030D-6E8A-4147-A177-3AD203B41FA5}">
                      <a16:colId xmlns:a16="http://schemas.microsoft.com/office/drawing/2014/main" val="2754990275"/>
                    </a:ext>
                  </a:extLst>
                </a:gridCol>
              </a:tblGrid>
              <a:tr h="842856">
                <a:tc>
                  <a:txBody>
                    <a:bodyPr/>
                    <a:lstStyle/>
                    <a:p>
                      <a:pPr algn="ctr"/>
                      <a:r>
                        <a:rPr lang="en-GB" sz="1600" b="1" dirty="0" smtClean="0">
                          <a:solidFill>
                            <a:srgbClr val="FFFF00"/>
                          </a:solidFill>
                        </a:rPr>
                        <a:t>Pathway 2 - Preparation for Learning, Life and Employment</a:t>
                      </a:r>
                      <a:r>
                        <a:rPr lang="en-GB" sz="1600" b="1" baseline="0" dirty="0" smtClean="0">
                          <a:solidFill>
                            <a:srgbClr val="FFFF00"/>
                          </a:solidFill>
                        </a:rPr>
                        <a:t> </a:t>
                      </a:r>
                    </a:p>
                    <a:p>
                      <a:pPr algn="ctr"/>
                      <a:r>
                        <a:rPr lang="en-GB" sz="1600" b="1" dirty="0" smtClean="0">
                          <a:solidFill>
                            <a:srgbClr val="FFFF00"/>
                          </a:solidFill>
                        </a:rPr>
                        <a:t>(2 Years)</a:t>
                      </a:r>
                      <a:endParaRPr lang="en-GB" sz="1600" b="1" dirty="0">
                        <a:solidFill>
                          <a:srgbClr val="FFFF00"/>
                        </a:solidFill>
                      </a:endParaRPr>
                    </a:p>
                  </a:txBody>
                  <a:tcPr>
                    <a:solidFill>
                      <a:srgbClr val="000099"/>
                    </a:solidFill>
                  </a:tcPr>
                </a:tc>
                <a:extLst>
                  <a:ext uri="{0D108BD9-81ED-4DB2-BD59-A6C34878D82A}">
                    <a16:rowId xmlns:a16="http://schemas.microsoft.com/office/drawing/2014/main" val="1544889861"/>
                  </a:ext>
                </a:extLst>
              </a:tr>
              <a:tr h="2135709">
                <a:tc>
                  <a:txBody>
                    <a:bodyPr/>
                    <a:lstStyle/>
                    <a:p>
                      <a:pPr algn="just"/>
                      <a:r>
                        <a:rPr lang="en-GB" smtClean="0"/>
                        <a:t>The Preparation </a:t>
                      </a:r>
                      <a:r>
                        <a:rPr lang="en-GB" dirty="0" smtClean="0"/>
                        <a:t>for Learning, Life and Employment</a:t>
                      </a:r>
                      <a:r>
                        <a:rPr lang="en-GB" baseline="0" dirty="0" smtClean="0"/>
                        <a:t> course aims to provide students with the opportunity to build confidence and independence as well as improving English, Maths, ICT, Employability and Vocational skills. The course is delivered over two years. </a:t>
                      </a:r>
                    </a:p>
                    <a:p>
                      <a:pPr algn="just"/>
                      <a:endParaRPr lang="en-GB" baseline="0" dirty="0" smtClean="0"/>
                    </a:p>
                  </a:txBody>
                  <a:tcPr/>
                </a:tc>
                <a:extLst>
                  <a:ext uri="{0D108BD9-81ED-4DB2-BD59-A6C34878D82A}">
                    <a16:rowId xmlns:a16="http://schemas.microsoft.com/office/drawing/2014/main" val="388063491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615622"/>
              </p:ext>
            </p:extLst>
          </p:nvPr>
        </p:nvGraphicFramePr>
        <p:xfrm>
          <a:off x="116954" y="187840"/>
          <a:ext cx="6581555" cy="3857657"/>
        </p:xfrm>
        <a:graphic>
          <a:graphicData uri="http://schemas.openxmlformats.org/drawingml/2006/table">
            <a:tbl>
              <a:tblPr firstRow="1" bandRow="1">
                <a:tableStyleId>{5940675A-B579-460E-94D1-54222C63F5DA}</a:tableStyleId>
              </a:tblPr>
              <a:tblGrid>
                <a:gridCol w="6581555">
                  <a:extLst>
                    <a:ext uri="{9D8B030D-6E8A-4147-A177-3AD203B41FA5}">
                      <a16:colId xmlns:a16="http://schemas.microsoft.com/office/drawing/2014/main" val="2754990275"/>
                    </a:ext>
                  </a:extLst>
                </a:gridCol>
              </a:tblGrid>
              <a:tr h="474377">
                <a:tc>
                  <a:txBody>
                    <a:bodyPr/>
                    <a:lstStyle/>
                    <a:p>
                      <a:pPr algn="ctr"/>
                      <a:r>
                        <a:rPr lang="en-GB" sz="2400" b="1" dirty="0" smtClean="0">
                          <a:solidFill>
                            <a:srgbClr val="FFFF00"/>
                          </a:solidFill>
                        </a:rPr>
                        <a:t>Ashley 6</a:t>
                      </a:r>
                      <a:r>
                        <a:rPr lang="en-GB" sz="2400" b="1" baseline="30000" dirty="0" smtClean="0">
                          <a:solidFill>
                            <a:srgbClr val="FFFF00"/>
                          </a:solidFill>
                        </a:rPr>
                        <a:t>th</a:t>
                      </a:r>
                      <a:r>
                        <a:rPr lang="en-GB" sz="2400" b="1" dirty="0" smtClean="0">
                          <a:solidFill>
                            <a:srgbClr val="FFFF00"/>
                          </a:solidFill>
                        </a:rPr>
                        <a:t> Form</a:t>
                      </a:r>
                      <a:endParaRPr lang="en-GB" sz="2400" b="1" dirty="0">
                        <a:solidFill>
                          <a:srgbClr val="FFFF00"/>
                        </a:solidFill>
                      </a:endParaRPr>
                    </a:p>
                  </a:txBody>
                  <a:tcPr>
                    <a:solidFill>
                      <a:srgbClr val="000099"/>
                    </a:solidFill>
                  </a:tcPr>
                </a:tc>
                <a:extLst>
                  <a:ext uri="{0D108BD9-81ED-4DB2-BD59-A6C34878D82A}">
                    <a16:rowId xmlns:a16="http://schemas.microsoft.com/office/drawing/2014/main" val="1544889861"/>
                  </a:ext>
                </a:extLst>
              </a:tr>
              <a:tr h="2656510">
                <a:tc>
                  <a:txBody>
                    <a:bodyPr/>
                    <a:lstStyle/>
                    <a:p>
                      <a:pPr algn="just"/>
                      <a:r>
                        <a:rPr lang="en-GB" dirty="0" smtClean="0"/>
                        <a:t>Ashley 6</a:t>
                      </a:r>
                      <a:r>
                        <a:rPr lang="en-GB" baseline="30000" dirty="0" smtClean="0"/>
                        <a:t>th</a:t>
                      </a:r>
                      <a:r>
                        <a:rPr lang="en-GB" dirty="0" smtClean="0"/>
                        <a:t> Form provides</a:t>
                      </a:r>
                      <a:r>
                        <a:rPr lang="en-GB" baseline="0" dirty="0" smtClean="0"/>
                        <a:t> specialist education for students aged 16 – 18 years with Autism and Social Communication Difficulties. We recognise that our students have ambitions to live and work as self-reliant adults and we help them reach their goals with continued support, structure and guidance. It is our aim to prepare our young people for a rich and fulfilling life by – </a:t>
                      </a:r>
                    </a:p>
                    <a:p>
                      <a:pPr marL="285750" indent="-285750" algn="just">
                        <a:buFont typeface="Arial" panose="020B0604020202020204" pitchFamily="34" charset="0"/>
                        <a:buChar char="•"/>
                      </a:pPr>
                      <a:r>
                        <a:rPr lang="en-GB" baseline="0" dirty="0" smtClean="0"/>
                        <a:t>Providing a variety of new experiences to build confidence and self efficacy</a:t>
                      </a:r>
                    </a:p>
                    <a:p>
                      <a:pPr marL="285750" indent="-285750" algn="just">
                        <a:buFont typeface="Arial" panose="020B0604020202020204" pitchFamily="34" charset="0"/>
                        <a:buChar char="•"/>
                      </a:pPr>
                      <a:r>
                        <a:rPr lang="en-GB" baseline="0" dirty="0" smtClean="0"/>
                        <a:t>Building on essential life skills </a:t>
                      </a:r>
                    </a:p>
                    <a:p>
                      <a:pPr marL="285750" indent="-285750" algn="just">
                        <a:buFont typeface="Arial" panose="020B0604020202020204" pitchFamily="34" charset="0"/>
                        <a:buChar char="•"/>
                      </a:pPr>
                      <a:r>
                        <a:rPr lang="en-GB" baseline="0" dirty="0" smtClean="0"/>
                        <a:t>Developing key employability skills </a:t>
                      </a:r>
                    </a:p>
                    <a:p>
                      <a:pPr marL="285750" indent="-285750" algn="just">
                        <a:buFont typeface="Arial" panose="020B0604020202020204" pitchFamily="34" charset="0"/>
                        <a:buChar char="•"/>
                      </a:pPr>
                      <a:r>
                        <a:rPr lang="en-GB" baseline="0" dirty="0" smtClean="0"/>
                        <a:t>Delivering qualifications required for further learning and employment.</a:t>
                      </a:r>
                      <a:endParaRPr lang="en-GB" dirty="0" smtClean="0"/>
                    </a:p>
                    <a:p>
                      <a:pPr algn="just"/>
                      <a:r>
                        <a:rPr lang="en-GB" baseline="0" dirty="0" smtClean="0"/>
                        <a:t>Students will attend college 3 days per week and follow one of our two pathways</a:t>
                      </a:r>
                    </a:p>
                    <a:p>
                      <a:pPr marL="285750" indent="-285750" algn="just">
                        <a:buFont typeface="Arial" panose="020B0604020202020204" pitchFamily="34" charset="0"/>
                        <a:buChar char="•"/>
                      </a:pPr>
                      <a:r>
                        <a:rPr lang="en-GB" baseline="0" dirty="0" smtClean="0"/>
                        <a:t>Pathway 1 – Ashley 6</a:t>
                      </a:r>
                      <a:r>
                        <a:rPr lang="en-GB" baseline="30000" dirty="0" smtClean="0"/>
                        <a:t>th</a:t>
                      </a:r>
                      <a:r>
                        <a:rPr lang="en-GB" baseline="0" dirty="0" smtClean="0"/>
                        <a:t> Form Post 16 Bridging Course (1 Year) </a:t>
                      </a:r>
                      <a:r>
                        <a:rPr lang="en-GB" b="1" i="1" baseline="0" dirty="0" smtClean="0"/>
                        <a:t>or</a:t>
                      </a:r>
                    </a:p>
                    <a:p>
                      <a:pPr marL="285750" indent="-285750" algn="just">
                        <a:buFont typeface="Arial" panose="020B0604020202020204" pitchFamily="34" charset="0"/>
                        <a:buChar char="•"/>
                      </a:pPr>
                      <a:r>
                        <a:rPr lang="en-GB" baseline="0" dirty="0" smtClean="0"/>
                        <a:t>Pathway 2 – Ashley 6</a:t>
                      </a:r>
                      <a:r>
                        <a:rPr lang="en-GB" baseline="30000" dirty="0" smtClean="0"/>
                        <a:t>th</a:t>
                      </a:r>
                      <a:r>
                        <a:rPr lang="en-GB" baseline="0" dirty="0" smtClean="0"/>
                        <a:t> Form Preparation for Learning, Life and Employment (2 Years) </a:t>
                      </a:r>
                    </a:p>
                    <a:p>
                      <a:pPr marL="0" marR="0" indent="0" algn="just" defTabSz="685800" rtl="0" eaLnBrk="1" fontAlgn="auto" latinLnBrk="0" hangingPunct="1">
                        <a:lnSpc>
                          <a:spcPct val="100000"/>
                        </a:lnSpc>
                        <a:spcBef>
                          <a:spcPts val="0"/>
                        </a:spcBef>
                        <a:spcAft>
                          <a:spcPts val="0"/>
                        </a:spcAft>
                        <a:buClrTx/>
                        <a:buSzTx/>
                        <a:buFontTx/>
                        <a:buNone/>
                        <a:tabLst/>
                        <a:defRPr/>
                      </a:pPr>
                      <a:r>
                        <a:rPr lang="en-GB" baseline="0" dirty="0" smtClean="0"/>
                        <a:t>Once an application has been made to 6</a:t>
                      </a:r>
                      <a:r>
                        <a:rPr lang="en-GB" baseline="30000" dirty="0" smtClean="0"/>
                        <a:t>th</a:t>
                      </a:r>
                      <a:r>
                        <a:rPr lang="en-GB" baseline="0" dirty="0" smtClean="0"/>
                        <a:t> Form it will be reviewed carefully and we will advise on the most appropriate pathway. All students will have the support of a career guidance coach who will work closely with our young people and their families to help them make important decisions about their next steps. </a:t>
                      </a:r>
                      <a:endParaRPr lang="en-GB" dirty="0" smtClean="0"/>
                    </a:p>
                  </a:txBody>
                  <a:tcPr/>
                </a:tc>
                <a:extLst>
                  <a:ext uri="{0D108BD9-81ED-4DB2-BD59-A6C34878D82A}">
                    <a16:rowId xmlns:a16="http://schemas.microsoft.com/office/drawing/2014/main" val="388063491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28443515"/>
              </p:ext>
            </p:extLst>
          </p:nvPr>
        </p:nvGraphicFramePr>
        <p:xfrm>
          <a:off x="116953" y="7234525"/>
          <a:ext cx="6581555" cy="1043940"/>
        </p:xfrm>
        <a:graphic>
          <a:graphicData uri="http://schemas.openxmlformats.org/drawingml/2006/table">
            <a:tbl>
              <a:tblPr firstRow="1" bandRow="1">
                <a:tableStyleId>{5940675A-B579-460E-94D1-54222C63F5DA}</a:tableStyleId>
              </a:tblPr>
              <a:tblGrid>
                <a:gridCol w="6581555">
                  <a:extLst>
                    <a:ext uri="{9D8B030D-6E8A-4147-A177-3AD203B41FA5}">
                      <a16:colId xmlns:a16="http://schemas.microsoft.com/office/drawing/2014/main" val="2754990275"/>
                    </a:ext>
                  </a:extLst>
                </a:gridCol>
              </a:tblGrid>
              <a:tr h="245436">
                <a:tc>
                  <a:txBody>
                    <a:bodyPr/>
                    <a:lstStyle/>
                    <a:p>
                      <a:pPr algn="ctr"/>
                      <a:r>
                        <a:rPr lang="en-GB" sz="1600" b="1" dirty="0" smtClean="0">
                          <a:solidFill>
                            <a:srgbClr val="FFFF00"/>
                          </a:solidFill>
                        </a:rPr>
                        <a:t>Support</a:t>
                      </a:r>
                      <a:endParaRPr lang="en-GB" sz="1600" b="1" dirty="0">
                        <a:solidFill>
                          <a:srgbClr val="FFFF00"/>
                        </a:solidFill>
                      </a:endParaRPr>
                    </a:p>
                  </a:txBody>
                  <a:tcPr>
                    <a:solidFill>
                      <a:srgbClr val="000099"/>
                    </a:solidFill>
                  </a:tcPr>
                </a:tc>
                <a:extLst>
                  <a:ext uri="{0D108BD9-81ED-4DB2-BD59-A6C34878D82A}">
                    <a16:rowId xmlns:a16="http://schemas.microsoft.com/office/drawing/2014/main" val="1544889861"/>
                  </a:ext>
                </a:extLst>
              </a:tr>
              <a:tr h="697076">
                <a:tc>
                  <a:txBody>
                    <a:bodyPr/>
                    <a:lstStyle/>
                    <a:p>
                      <a:pPr algn="just"/>
                      <a:r>
                        <a:rPr lang="en-GB" dirty="0" smtClean="0"/>
                        <a:t> We provide ourselves on creating</a:t>
                      </a:r>
                      <a:r>
                        <a:rPr lang="en-GB" baseline="0" dirty="0" smtClean="0"/>
                        <a:t> a supportive and friendly atmosphere. Strong relationships which exist between staff and students create a community where each person is values and can flourish. </a:t>
                      </a:r>
                      <a:endParaRPr lang="en-GB" dirty="0" smtClean="0"/>
                    </a:p>
                  </a:txBody>
                  <a:tcPr/>
                </a:tc>
                <a:extLst>
                  <a:ext uri="{0D108BD9-81ED-4DB2-BD59-A6C34878D82A}">
                    <a16:rowId xmlns:a16="http://schemas.microsoft.com/office/drawing/2014/main" val="388063491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99838559"/>
              </p:ext>
            </p:extLst>
          </p:nvPr>
        </p:nvGraphicFramePr>
        <p:xfrm>
          <a:off x="116953" y="8430270"/>
          <a:ext cx="6581555" cy="1280160"/>
        </p:xfrm>
        <a:graphic>
          <a:graphicData uri="http://schemas.openxmlformats.org/drawingml/2006/table">
            <a:tbl>
              <a:tblPr firstRow="1" bandRow="1">
                <a:tableStyleId>{5940675A-B579-460E-94D1-54222C63F5DA}</a:tableStyleId>
              </a:tblPr>
              <a:tblGrid>
                <a:gridCol w="6581555">
                  <a:extLst>
                    <a:ext uri="{9D8B030D-6E8A-4147-A177-3AD203B41FA5}">
                      <a16:colId xmlns:a16="http://schemas.microsoft.com/office/drawing/2014/main" val="2754990275"/>
                    </a:ext>
                  </a:extLst>
                </a:gridCol>
              </a:tblGrid>
              <a:tr h="245436">
                <a:tc>
                  <a:txBody>
                    <a:bodyPr/>
                    <a:lstStyle/>
                    <a:p>
                      <a:pPr algn="ctr"/>
                      <a:r>
                        <a:rPr lang="en-GB" sz="1600" b="1" dirty="0" smtClean="0">
                          <a:solidFill>
                            <a:srgbClr val="FFFF00"/>
                          </a:solidFill>
                        </a:rPr>
                        <a:t>Transferable Skills</a:t>
                      </a:r>
                      <a:endParaRPr lang="en-GB" sz="1600" b="1" dirty="0">
                        <a:solidFill>
                          <a:srgbClr val="FFFF00"/>
                        </a:solidFill>
                      </a:endParaRPr>
                    </a:p>
                  </a:txBody>
                  <a:tcPr>
                    <a:solidFill>
                      <a:srgbClr val="000099"/>
                    </a:solidFill>
                  </a:tcPr>
                </a:tc>
                <a:extLst>
                  <a:ext uri="{0D108BD9-81ED-4DB2-BD59-A6C34878D82A}">
                    <a16:rowId xmlns:a16="http://schemas.microsoft.com/office/drawing/2014/main" val="1544889861"/>
                  </a:ext>
                </a:extLst>
              </a:tr>
              <a:tr h="697076">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GB" sz="1400" dirty="0" smtClean="0"/>
                        <a:t>Transferable</a:t>
                      </a:r>
                      <a:r>
                        <a:rPr lang="en-GB" sz="1400" baseline="0" dirty="0" smtClean="0"/>
                        <a:t> skills are skills that are needed for success in a range of activities in education and training, work and life in general. Students will develop skills in teamwork, problem solving, communication, leadership, self management, personal development, ICT, organisation, time management and decision making. </a:t>
                      </a:r>
                      <a:endParaRPr lang="en-GB" sz="1400" dirty="0" smtClean="0"/>
                    </a:p>
                  </a:txBody>
                  <a:tcPr/>
                </a:tc>
                <a:extLst>
                  <a:ext uri="{0D108BD9-81ED-4DB2-BD59-A6C34878D82A}">
                    <a16:rowId xmlns:a16="http://schemas.microsoft.com/office/drawing/2014/main" val="3880634916"/>
                  </a:ext>
                </a:extLst>
              </a:tr>
            </a:tbl>
          </a:graphicData>
        </a:graphic>
      </p:graphicFrame>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5536" b="5400"/>
          <a:stretch/>
        </p:blipFill>
        <p:spPr>
          <a:xfrm rot="10078431">
            <a:off x="5150447" y="6471272"/>
            <a:ext cx="1466517" cy="8696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145896">
            <a:off x="3836603" y="6607984"/>
            <a:ext cx="935672" cy="701754"/>
          </a:xfrm>
          <a:prstGeom prst="rect">
            <a:avLst/>
          </a:prstGeom>
        </p:spPr>
      </p:pic>
    </p:spTree>
    <p:extLst>
      <p:ext uri="{BB962C8B-B14F-4D97-AF65-F5344CB8AC3E}">
        <p14:creationId xmlns:p14="http://schemas.microsoft.com/office/powerpoint/2010/main" val="116192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49240511"/>
              </p:ext>
            </p:extLst>
          </p:nvPr>
        </p:nvGraphicFramePr>
        <p:xfrm>
          <a:off x="188862" y="1813133"/>
          <a:ext cx="6581556" cy="7687118"/>
        </p:xfrm>
        <a:graphic>
          <a:graphicData uri="http://schemas.openxmlformats.org/drawingml/2006/table">
            <a:tbl>
              <a:tblPr firstRow="1" bandRow="1">
                <a:tableStyleId>{5940675A-B579-460E-94D1-54222C63F5DA}</a:tableStyleId>
              </a:tblPr>
              <a:tblGrid>
                <a:gridCol w="3290778">
                  <a:extLst>
                    <a:ext uri="{9D8B030D-6E8A-4147-A177-3AD203B41FA5}">
                      <a16:colId xmlns:a16="http://schemas.microsoft.com/office/drawing/2014/main" val="2857348255"/>
                    </a:ext>
                  </a:extLst>
                </a:gridCol>
                <a:gridCol w="3290778">
                  <a:extLst>
                    <a:ext uri="{9D8B030D-6E8A-4147-A177-3AD203B41FA5}">
                      <a16:colId xmlns:a16="http://schemas.microsoft.com/office/drawing/2014/main" val="2690962656"/>
                    </a:ext>
                  </a:extLst>
                </a:gridCol>
              </a:tblGrid>
              <a:tr h="479389">
                <a:tc>
                  <a:txBody>
                    <a:bodyPr/>
                    <a:lstStyle/>
                    <a:p>
                      <a:r>
                        <a:rPr lang="en-GB" sz="1600" b="1" dirty="0" smtClean="0">
                          <a:solidFill>
                            <a:srgbClr val="FFFF00"/>
                          </a:solidFill>
                        </a:rPr>
                        <a:t>Vocational</a:t>
                      </a:r>
                      <a:r>
                        <a:rPr lang="en-GB" sz="1600" b="1" baseline="0" dirty="0" smtClean="0">
                          <a:solidFill>
                            <a:srgbClr val="FFFF00"/>
                          </a:solidFill>
                        </a:rPr>
                        <a:t> Studies</a:t>
                      </a:r>
                      <a:endParaRPr lang="en-GB" sz="1600" b="1" dirty="0">
                        <a:solidFill>
                          <a:srgbClr val="FFFF00"/>
                        </a:solidFill>
                      </a:endParaRPr>
                    </a:p>
                  </a:txBody>
                  <a:tcPr>
                    <a:solidFill>
                      <a:srgbClr val="000099"/>
                    </a:solidFill>
                  </a:tcPr>
                </a:tc>
                <a:tc>
                  <a:txBody>
                    <a:bodyPr/>
                    <a:lstStyle/>
                    <a:p>
                      <a:r>
                        <a:rPr lang="en-GB" sz="1600" b="1" dirty="0" smtClean="0">
                          <a:solidFill>
                            <a:srgbClr val="FFFF00"/>
                          </a:solidFill>
                        </a:rPr>
                        <a:t>Employability</a:t>
                      </a:r>
                      <a:endParaRPr lang="en-GB" sz="1600" b="1" dirty="0">
                        <a:solidFill>
                          <a:srgbClr val="FFFF00"/>
                        </a:solidFill>
                      </a:endParaRPr>
                    </a:p>
                  </a:txBody>
                  <a:tcPr>
                    <a:solidFill>
                      <a:srgbClr val="000099"/>
                    </a:solidFill>
                  </a:tcPr>
                </a:tc>
                <a:extLst>
                  <a:ext uri="{0D108BD9-81ED-4DB2-BD59-A6C34878D82A}">
                    <a16:rowId xmlns:a16="http://schemas.microsoft.com/office/drawing/2014/main" val="2000581585"/>
                  </a:ext>
                </a:extLst>
              </a:tr>
              <a:tr h="2346843">
                <a:tc>
                  <a:txBody>
                    <a:bodyPr/>
                    <a:lstStyle/>
                    <a:p>
                      <a:pPr algn="just"/>
                      <a:r>
                        <a:rPr lang="en-GB" sz="1400" dirty="0" smtClean="0"/>
                        <a:t>Our</a:t>
                      </a:r>
                      <a:r>
                        <a:rPr lang="en-GB" sz="1400" baseline="0" dirty="0" smtClean="0"/>
                        <a:t> Entry 3/Level 1 Vocational Studies programme will give students the opportunity to explore various employment sectors including</a:t>
                      </a:r>
                    </a:p>
                    <a:p>
                      <a:pPr marL="285750" indent="-285750" algn="just">
                        <a:buFont typeface="Arial" panose="020B0604020202020204" pitchFamily="34" charset="0"/>
                        <a:buChar char="•"/>
                      </a:pPr>
                      <a:r>
                        <a:rPr lang="en-GB" sz="1400" baseline="0" dirty="0" smtClean="0"/>
                        <a:t>Hospitality &amp; Catering </a:t>
                      </a:r>
                    </a:p>
                    <a:p>
                      <a:pPr marL="285750" indent="-285750" algn="just">
                        <a:buFont typeface="Arial" panose="020B0604020202020204" pitchFamily="34" charset="0"/>
                        <a:buChar char="•"/>
                      </a:pPr>
                      <a:r>
                        <a:rPr lang="en-GB" sz="1400" baseline="0" dirty="0" smtClean="0"/>
                        <a:t>Gardening </a:t>
                      </a:r>
                    </a:p>
                    <a:p>
                      <a:pPr marL="285750" indent="-285750" algn="just">
                        <a:buFont typeface="Arial" panose="020B0604020202020204" pitchFamily="34" charset="0"/>
                        <a:buChar char="•"/>
                      </a:pPr>
                      <a:r>
                        <a:rPr lang="en-GB" sz="1400" baseline="0" dirty="0" smtClean="0"/>
                        <a:t>Animal Care</a:t>
                      </a:r>
                    </a:p>
                    <a:p>
                      <a:pPr marL="285750" indent="-285750" algn="just">
                        <a:buFont typeface="Arial" panose="020B0604020202020204" pitchFamily="34" charset="0"/>
                        <a:buChar char="•"/>
                      </a:pPr>
                      <a:r>
                        <a:rPr lang="en-GB" sz="1400" baseline="0" dirty="0" smtClean="0"/>
                        <a:t>Hair &amp; Beauty</a:t>
                      </a:r>
                    </a:p>
                    <a:p>
                      <a:pPr marL="285750" indent="-285750" algn="just">
                        <a:buFont typeface="Arial" panose="020B0604020202020204" pitchFamily="34" charset="0"/>
                        <a:buChar char="•"/>
                      </a:pPr>
                      <a:r>
                        <a:rPr lang="en-GB" sz="1400" baseline="0" dirty="0" smtClean="0"/>
                        <a:t>Motor Mechanics</a:t>
                      </a:r>
                    </a:p>
                    <a:p>
                      <a:pPr marL="285750" indent="-285750" algn="just">
                        <a:buFont typeface="Arial" panose="020B0604020202020204" pitchFamily="34" charset="0"/>
                        <a:buChar char="•"/>
                      </a:pPr>
                      <a:r>
                        <a:rPr lang="en-GB" sz="1400" baseline="0" dirty="0" smtClean="0"/>
                        <a:t>Construction</a:t>
                      </a:r>
                    </a:p>
                    <a:p>
                      <a:pPr marL="285750" indent="-285750" algn="just">
                        <a:buFont typeface="Arial" panose="020B0604020202020204" pitchFamily="34" charset="0"/>
                        <a:buChar char="•"/>
                      </a:pPr>
                      <a:r>
                        <a:rPr lang="en-GB" sz="1400" baseline="0" dirty="0" smtClean="0"/>
                        <a:t>Volunteering</a:t>
                      </a:r>
                    </a:p>
                  </a:txBody>
                  <a:tcPr/>
                </a:tc>
                <a:tc>
                  <a:txBody>
                    <a:bodyPr/>
                    <a:lstStyle/>
                    <a:p>
                      <a:pPr marL="0" indent="0">
                        <a:buFont typeface="Arial" panose="020B0604020202020204" pitchFamily="34" charset="0"/>
                        <a:buNone/>
                      </a:pPr>
                      <a:r>
                        <a:rPr lang="en-GB" sz="1400" dirty="0" smtClean="0"/>
                        <a:t>Our</a:t>
                      </a:r>
                      <a:r>
                        <a:rPr lang="en-GB" sz="1400" baseline="0" dirty="0" smtClean="0"/>
                        <a:t> Entry 3/Level 1 Employability programme will cover</a:t>
                      </a:r>
                      <a:endParaRPr lang="en-GB" sz="1400" dirty="0" smtClean="0"/>
                    </a:p>
                    <a:p>
                      <a:pPr marL="285750" indent="-285750">
                        <a:buFont typeface="Arial" panose="020B0604020202020204" pitchFamily="34" charset="0"/>
                        <a:buChar char="•"/>
                      </a:pPr>
                      <a:r>
                        <a:rPr lang="en-GB" sz="1400" dirty="0" smtClean="0"/>
                        <a:t>Exploring Interpersonal</a:t>
                      </a:r>
                      <a:r>
                        <a:rPr lang="en-GB" sz="1400" baseline="0" dirty="0" smtClean="0"/>
                        <a:t> Skills</a:t>
                      </a:r>
                      <a:endParaRPr lang="en-GB" sz="1400" dirty="0" smtClean="0"/>
                    </a:p>
                    <a:p>
                      <a:pPr marL="285750" indent="-285750">
                        <a:buFont typeface="Arial" panose="020B0604020202020204" pitchFamily="34" charset="0"/>
                        <a:buChar char="•"/>
                      </a:pPr>
                      <a:r>
                        <a:rPr lang="en-GB" sz="1400" baseline="0" dirty="0" smtClean="0"/>
                        <a:t>Preparation for Work</a:t>
                      </a:r>
                    </a:p>
                    <a:p>
                      <a:pPr marL="285750" indent="-285750">
                        <a:buFont typeface="Arial" panose="020B0604020202020204" pitchFamily="34" charset="0"/>
                        <a:buChar char="•"/>
                      </a:pPr>
                      <a:r>
                        <a:rPr lang="en-GB" sz="1400" baseline="0" dirty="0" smtClean="0"/>
                        <a:t>Customer Service</a:t>
                      </a:r>
                    </a:p>
                    <a:p>
                      <a:pPr marL="285750" indent="-285750">
                        <a:buFont typeface="Arial" panose="020B0604020202020204" pitchFamily="34" charset="0"/>
                        <a:buChar char="•"/>
                      </a:pPr>
                      <a:r>
                        <a:rPr lang="en-GB" sz="1400" baseline="0" dirty="0" smtClean="0"/>
                        <a:t>Health, Safety and First Aid</a:t>
                      </a:r>
                    </a:p>
                    <a:p>
                      <a:pPr marL="285750" indent="-285750">
                        <a:buFont typeface="Arial" panose="020B0604020202020204" pitchFamily="34" charset="0"/>
                        <a:buChar char="•"/>
                      </a:pPr>
                      <a:r>
                        <a:rPr lang="en-GB" sz="1400" baseline="0" dirty="0" smtClean="0"/>
                        <a:t>Working in an Office Environment</a:t>
                      </a:r>
                    </a:p>
                    <a:p>
                      <a:pPr marL="285750" indent="-285750">
                        <a:buFont typeface="Arial" panose="020B0604020202020204" pitchFamily="34" charset="0"/>
                        <a:buChar char="•"/>
                      </a:pPr>
                      <a:r>
                        <a:rPr lang="en-GB" sz="1400" baseline="0" dirty="0" smtClean="0"/>
                        <a:t>Making and Receiving Phone Calls</a:t>
                      </a:r>
                      <a:endParaRPr lang="en-GB" sz="1350" baseline="0" dirty="0"/>
                    </a:p>
                    <a:p>
                      <a:pPr marL="285750" indent="-285750">
                        <a:buFont typeface="Arial" panose="020B0604020202020204" pitchFamily="34" charset="0"/>
                        <a:buChar char="•"/>
                      </a:pPr>
                      <a:r>
                        <a:rPr lang="en-GB" sz="1350" baseline="0" dirty="0" smtClean="0"/>
                        <a:t>Career Progression Planning </a:t>
                      </a:r>
                    </a:p>
                    <a:p>
                      <a:pPr marL="285750" indent="-285750">
                        <a:buFont typeface="Arial" panose="020B0604020202020204" pitchFamily="34" charset="0"/>
                        <a:buChar char="•"/>
                      </a:pPr>
                      <a:r>
                        <a:rPr lang="en-GB" sz="1350" baseline="0" dirty="0" smtClean="0"/>
                        <a:t>Being Organised</a:t>
                      </a:r>
                    </a:p>
                    <a:p>
                      <a:pPr marL="285750" indent="-285750">
                        <a:buFont typeface="Arial" panose="020B0604020202020204" pitchFamily="34" charset="0"/>
                        <a:buChar char="•"/>
                      </a:pPr>
                      <a:r>
                        <a:rPr lang="en-GB" sz="1350" baseline="0" dirty="0" smtClean="0"/>
                        <a:t>Working as Part of a Team </a:t>
                      </a:r>
                      <a:endParaRPr lang="en-GB" sz="1400" baseline="0" dirty="0" smtClean="0"/>
                    </a:p>
                  </a:txBody>
                  <a:tcPr/>
                </a:tc>
                <a:extLst>
                  <a:ext uri="{0D108BD9-81ED-4DB2-BD59-A6C34878D82A}">
                    <a16:rowId xmlns:a16="http://schemas.microsoft.com/office/drawing/2014/main" val="3298745537"/>
                  </a:ext>
                </a:extLst>
              </a:tr>
              <a:tr h="479389">
                <a:tc gridSpan="2">
                  <a:txBody>
                    <a:bodyPr/>
                    <a:lstStyle/>
                    <a:p>
                      <a:pPr algn="ctr"/>
                      <a:r>
                        <a:rPr lang="en-GB" sz="1600" b="1" dirty="0" smtClean="0">
                          <a:solidFill>
                            <a:srgbClr val="FFFF00"/>
                          </a:solidFill>
                        </a:rPr>
                        <a:t>Preparing for Adulthood</a:t>
                      </a:r>
                      <a:endParaRPr lang="en-GB" sz="1600" b="1" dirty="0">
                        <a:solidFill>
                          <a:srgbClr val="FFFF00"/>
                        </a:solidFill>
                      </a:endParaRPr>
                    </a:p>
                  </a:txBody>
                  <a:tcPr>
                    <a:solidFill>
                      <a:srgbClr val="000099"/>
                    </a:solidFill>
                  </a:tcPr>
                </a:tc>
                <a:tc hMerge="1">
                  <a:txBody>
                    <a:bodyPr/>
                    <a:lstStyle/>
                    <a:p>
                      <a:endParaRPr lang="en-GB" dirty="0"/>
                    </a:p>
                  </a:txBody>
                  <a:tcPr>
                    <a:solidFill>
                      <a:srgbClr val="000099"/>
                    </a:solidFill>
                  </a:tcPr>
                </a:tc>
                <a:extLst>
                  <a:ext uri="{0D108BD9-81ED-4DB2-BD59-A6C34878D82A}">
                    <a16:rowId xmlns:a16="http://schemas.microsoft.com/office/drawing/2014/main" val="3797616869"/>
                  </a:ext>
                </a:extLst>
              </a:tr>
              <a:tr h="1916608">
                <a:tc>
                  <a:txBody>
                    <a:bodyPr/>
                    <a:lstStyle/>
                    <a:p>
                      <a:r>
                        <a:rPr lang="en-GB" b="1" u="sng" dirty="0" smtClean="0"/>
                        <a:t>Employment</a:t>
                      </a:r>
                    </a:p>
                    <a:p>
                      <a:pPr marL="285750" indent="-285750">
                        <a:buFont typeface="Arial" panose="020B0604020202020204" pitchFamily="34" charset="0"/>
                        <a:buChar char="•"/>
                      </a:pPr>
                      <a:r>
                        <a:rPr lang="en-GB" sz="1400" dirty="0" smtClean="0"/>
                        <a:t>Career Exploration</a:t>
                      </a:r>
                      <a:r>
                        <a:rPr lang="en-GB" sz="1400" baseline="0" dirty="0" smtClean="0"/>
                        <a:t> </a:t>
                      </a:r>
                      <a:endParaRPr lang="en-GB" sz="1400" dirty="0" smtClean="0"/>
                    </a:p>
                    <a:p>
                      <a:pPr marL="285750" indent="-285750">
                        <a:buFont typeface="Arial" panose="020B0604020202020204" pitchFamily="34" charset="0"/>
                        <a:buChar char="•"/>
                      </a:pPr>
                      <a:r>
                        <a:rPr lang="en-GB" sz="1400" dirty="0" smtClean="0"/>
                        <a:t>Work</a:t>
                      </a:r>
                      <a:r>
                        <a:rPr lang="en-GB" sz="1400" baseline="0" dirty="0" smtClean="0"/>
                        <a:t> Experience</a:t>
                      </a:r>
                    </a:p>
                    <a:p>
                      <a:pPr marL="285750" indent="-285750">
                        <a:buFont typeface="Arial" panose="020B0604020202020204" pitchFamily="34" charset="0"/>
                        <a:buChar char="•"/>
                      </a:pPr>
                      <a:r>
                        <a:rPr lang="en-GB" sz="1400" baseline="0" dirty="0" smtClean="0"/>
                        <a:t>Customer Service </a:t>
                      </a:r>
                    </a:p>
                    <a:p>
                      <a:pPr marL="285750" indent="-285750">
                        <a:buFont typeface="Arial" panose="020B0604020202020204" pitchFamily="34" charset="0"/>
                        <a:buChar char="•"/>
                      </a:pPr>
                      <a:r>
                        <a:rPr lang="en-GB" sz="1400" baseline="0" dirty="0" smtClean="0"/>
                        <a:t>CV Building</a:t>
                      </a:r>
                    </a:p>
                    <a:p>
                      <a:pPr marL="285750" indent="-285750">
                        <a:buFont typeface="Arial" panose="020B0604020202020204" pitchFamily="34" charset="0"/>
                        <a:buChar char="•"/>
                      </a:pPr>
                      <a:r>
                        <a:rPr lang="en-GB" sz="1400" baseline="0" dirty="0" smtClean="0"/>
                        <a:t>Mock Interviews</a:t>
                      </a:r>
                    </a:p>
                    <a:p>
                      <a:pPr marL="285750" indent="-285750">
                        <a:buFont typeface="Arial" panose="020B0604020202020204" pitchFamily="34" charset="0"/>
                        <a:buChar char="•"/>
                      </a:pPr>
                      <a:r>
                        <a:rPr lang="en-GB" sz="1400" baseline="0" dirty="0" smtClean="0"/>
                        <a:t>Work Place visits</a:t>
                      </a:r>
                    </a:p>
                    <a:p>
                      <a:pPr marL="285750" indent="-285750">
                        <a:buFont typeface="Arial" panose="020B0604020202020204" pitchFamily="34" charset="0"/>
                        <a:buChar char="•"/>
                      </a:pPr>
                      <a:r>
                        <a:rPr lang="en-GB" sz="1400" baseline="0" dirty="0" smtClean="0"/>
                        <a:t>Vocational Tasters</a:t>
                      </a:r>
                    </a:p>
                  </a:txBody>
                  <a:tcPr/>
                </a:tc>
                <a:tc>
                  <a:txBody>
                    <a:bodyPr/>
                    <a:lstStyle/>
                    <a:p>
                      <a:r>
                        <a:rPr lang="en-GB" b="1" u="sng" dirty="0" smtClean="0"/>
                        <a:t>Good Health </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smtClean="0"/>
                        <a:t>Drug &amp; Alcohol Education</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smtClean="0"/>
                        <a:t>Sex and Relationship Education</a:t>
                      </a:r>
                      <a:endParaRPr lang="en-GB" sz="1400" dirty="0" smtClean="0"/>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smtClean="0"/>
                        <a:t>Personal Hygiene</a:t>
                      </a:r>
                    </a:p>
                    <a:p>
                      <a:pPr marL="285750" indent="-285750">
                        <a:buFont typeface="Arial" panose="020B0604020202020204" pitchFamily="34" charset="0"/>
                        <a:buChar char="•"/>
                      </a:pPr>
                      <a:r>
                        <a:rPr lang="en-GB" sz="1400" dirty="0" smtClean="0"/>
                        <a:t>Physical</a:t>
                      </a:r>
                      <a:r>
                        <a:rPr lang="en-GB" sz="1400" baseline="0" dirty="0" smtClean="0"/>
                        <a:t> Health</a:t>
                      </a:r>
                    </a:p>
                    <a:p>
                      <a:pPr marL="285750" indent="-285750">
                        <a:buFont typeface="Arial" panose="020B0604020202020204" pitchFamily="34" charset="0"/>
                        <a:buChar char="•"/>
                      </a:pPr>
                      <a:r>
                        <a:rPr lang="en-GB" sz="1400" baseline="0" dirty="0" smtClean="0"/>
                        <a:t>Mental Health</a:t>
                      </a:r>
                    </a:p>
                    <a:p>
                      <a:pPr marL="285750" indent="-285750">
                        <a:buFont typeface="Arial" panose="020B0604020202020204" pitchFamily="34" charset="0"/>
                        <a:buChar char="•"/>
                      </a:pPr>
                      <a:r>
                        <a:rPr lang="en-GB" sz="1400" b="0" dirty="0" smtClean="0"/>
                        <a:t>Health Care</a:t>
                      </a:r>
                    </a:p>
                  </a:txBody>
                  <a:tcPr/>
                </a:tc>
                <a:extLst>
                  <a:ext uri="{0D108BD9-81ED-4DB2-BD59-A6C34878D82A}">
                    <a16:rowId xmlns:a16="http://schemas.microsoft.com/office/drawing/2014/main" val="4125983052"/>
                  </a:ext>
                </a:extLst>
              </a:tr>
              <a:tr h="2373332">
                <a:tc>
                  <a:txBody>
                    <a:bodyPr/>
                    <a:lstStyle/>
                    <a:p>
                      <a:r>
                        <a:rPr lang="en-GB" b="1" u="sng" dirty="0" smtClean="0"/>
                        <a:t>Independent Living </a:t>
                      </a:r>
                    </a:p>
                    <a:p>
                      <a:pPr marL="285750" indent="-285750">
                        <a:buFont typeface="Arial" panose="020B0604020202020204" pitchFamily="34" charset="0"/>
                        <a:buChar char="•"/>
                      </a:pPr>
                      <a:r>
                        <a:rPr lang="en-GB" sz="1400" dirty="0" smtClean="0"/>
                        <a:t>Travel Training </a:t>
                      </a:r>
                    </a:p>
                    <a:p>
                      <a:pPr marL="285750" indent="-285750">
                        <a:buFont typeface="Arial" panose="020B0604020202020204" pitchFamily="34" charset="0"/>
                        <a:buChar char="•"/>
                      </a:pPr>
                      <a:r>
                        <a:rPr lang="en-GB" sz="1400" dirty="0" smtClean="0"/>
                        <a:t>Healthy Living </a:t>
                      </a:r>
                    </a:p>
                    <a:p>
                      <a:pPr marL="285750" indent="-285750">
                        <a:buFont typeface="Arial" panose="020B0604020202020204" pitchFamily="34" charset="0"/>
                        <a:buChar char="•"/>
                      </a:pPr>
                      <a:r>
                        <a:rPr lang="en-GB" sz="1400" dirty="0" smtClean="0"/>
                        <a:t>Staying Safe</a:t>
                      </a:r>
                    </a:p>
                    <a:p>
                      <a:pPr marL="285750" indent="-285750">
                        <a:buFont typeface="Arial" panose="020B0604020202020204" pitchFamily="34" charset="0"/>
                        <a:buChar char="•"/>
                      </a:pPr>
                      <a:r>
                        <a:rPr lang="en-GB" sz="1400" dirty="0" smtClean="0"/>
                        <a:t>Personal</a:t>
                      </a:r>
                      <a:r>
                        <a:rPr lang="en-GB" sz="1400" baseline="0" dirty="0" smtClean="0"/>
                        <a:t> Finance</a:t>
                      </a:r>
                      <a:endParaRPr lang="en-GB" sz="1400" dirty="0" smtClean="0"/>
                    </a:p>
                    <a:p>
                      <a:pPr marL="285750" indent="-285750">
                        <a:buFont typeface="Arial" panose="020B0604020202020204" pitchFamily="34" charset="0"/>
                        <a:buChar char="•"/>
                      </a:pPr>
                      <a:r>
                        <a:rPr lang="en-GB" sz="1400" dirty="0" smtClean="0"/>
                        <a:t>Life Skills </a:t>
                      </a:r>
                    </a:p>
                    <a:p>
                      <a:pPr marL="285750" indent="-285750">
                        <a:buFont typeface="Arial" panose="020B0604020202020204" pitchFamily="34" charset="0"/>
                        <a:buChar char="•"/>
                      </a:pPr>
                      <a:r>
                        <a:rPr lang="en-GB" sz="1400" dirty="0" smtClean="0"/>
                        <a:t>Cooking</a:t>
                      </a:r>
                    </a:p>
                    <a:p>
                      <a:pPr marL="285750" indent="-285750">
                        <a:buFont typeface="Arial" panose="020B0604020202020204" pitchFamily="34" charset="0"/>
                        <a:buChar char="•"/>
                      </a:pPr>
                      <a:r>
                        <a:rPr lang="en-GB" sz="1400" baseline="0" dirty="0" smtClean="0"/>
                        <a:t>Cleaning</a:t>
                      </a:r>
                    </a:p>
                    <a:p>
                      <a:pPr marL="285750" indent="-285750">
                        <a:buFont typeface="Arial" panose="020B0604020202020204" pitchFamily="34" charset="0"/>
                        <a:buChar char="•"/>
                      </a:pPr>
                      <a:r>
                        <a:rPr lang="en-GB" sz="1400" baseline="0" dirty="0" smtClean="0"/>
                        <a:t>Washing &amp; Ironing</a:t>
                      </a:r>
                    </a:p>
                    <a:p>
                      <a:pPr marL="285750" indent="-285750">
                        <a:buFont typeface="Arial" panose="020B0604020202020204" pitchFamily="34" charset="0"/>
                        <a:buChar char="•"/>
                      </a:pPr>
                      <a:r>
                        <a:rPr lang="en-GB" sz="1400" baseline="0" dirty="0" smtClean="0"/>
                        <a:t>Decision Making</a:t>
                      </a:r>
                    </a:p>
                  </a:txBody>
                  <a:tcPr/>
                </a:tc>
                <a:tc>
                  <a:txBody>
                    <a:bodyPr/>
                    <a:lstStyle/>
                    <a:p>
                      <a:r>
                        <a:rPr lang="en-GB" b="1" u="sng" dirty="0" smtClean="0"/>
                        <a:t>Friendships,</a:t>
                      </a:r>
                      <a:r>
                        <a:rPr lang="en-GB" b="1" u="sng" baseline="0" dirty="0" smtClean="0"/>
                        <a:t> Relationships &amp; Community</a:t>
                      </a:r>
                      <a:endParaRPr lang="en-GB" sz="1400" baseline="0" dirty="0" smtClean="0"/>
                    </a:p>
                    <a:p>
                      <a:pPr marL="285750" indent="-285750">
                        <a:buFont typeface="Arial" panose="020B0604020202020204" pitchFamily="34" charset="0"/>
                        <a:buChar char="•"/>
                      </a:pPr>
                      <a:r>
                        <a:rPr lang="en-GB" sz="1400" baseline="0" dirty="0" smtClean="0"/>
                        <a:t>Beliefs and Values</a:t>
                      </a:r>
                    </a:p>
                    <a:p>
                      <a:pPr marL="285750" indent="-285750">
                        <a:buFont typeface="Arial" panose="020B0604020202020204" pitchFamily="34" charset="0"/>
                        <a:buChar char="•"/>
                      </a:pPr>
                      <a:r>
                        <a:rPr lang="en-GB" sz="1400" b="0" baseline="0" dirty="0" smtClean="0"/>
                        <a:t>Healthy Relationships</a:t>
                      </a:r>
                    </a:p>
                    <a:p>
                      <a:pPr marL="285750" indent="-285750">
                        <a:buFont typeface="Arial" panose="020B0604020202020204" pitchFamily="34" charset="0"/>
                        <a:buChar char="•"/>
                      </a:pPr>
                      <a:r>
                        <a:rPr lang="en-GB" sz="1400" b="0" baseline="0" dirty="0" smtClean="0"/>
                        <a:t>Accessing community provision </a:t>
                      </a:r>
                    </a:p>
                    <a:p>
                      <a:pPr marL="285750" indent="-285750">
                        <a:buFont typeface="Arial" panose="020B0604020202020204" pitchFamily="34" charset="0"/>
                        <a:buChar char="•"/>
                      </a:pPr>
                      <a:r>
                        <a:rPr lang="en-GB" sz="1400" b="0" baseline="0" dirty="0" smtClean="0"/>
                        <a:t>Responsibilities</a:t>
                      </a:r>
                    </a:p>
                    <a:p>
                      <a:pPr marL="285750" indent="-285750">
                        <a:buFont typeface="Arial" panose="020B0604020202020204" pitchFamily="34" charset="0"/>
                        <a:buChar char="•"/>
                      </a:pPr>
                      <a:r>
                        <a:rPr lang="en-GB" sz="1400" b="0" baseline="0" dirty="0" smtClean="0"/>
                        <a:t>Safe use of Internet/Social Media</a:t>
                      </a:r>
                    </a:p>
                    <a:p>
                      <a:pPr marL="285750" indent="-285750">
                        <a:buFont typeface="Arial" panose="020B0604020202020204" pitchFamily="34" charset="0"/>
                        <a:buChar char="•"/>
                      </a:pPr>
                      <a:r>
                        <a:rPr lang="en-GB" sz="1400" b="0" baseline="0" dirty="0" smtClean="0"/>
                        <a:t>Tolerance/Diversity </a:t>
                      </a:r>
                    </a:p>
                    <a:p>
                      <a:pPr marL="285750" indent="-285750">
                        <a:buFont typeface="Arial" panose="020B0604020202020204" pitchFamily="34" charset="0"/>
                        <a:buChar char="•"/>
                      </a:pPr>
                      <a:r>
                        <a:rPr lang="en-GB" sz="1400" b="0" baseline="0" dirty="0" smtClean="0"/>
                        <a:t>Extremism/Radicalisation</a:t>
                      </a:r>
                    </a:p>
                    <a:p>
                      <a:pPr marL="285750" indent="-285750">
                        <a:buFont typeface="Arial" panose="020B0604020202020204" pitchFamily="34" charset="0"/>
                        <a:buChar char="•"/>
                      </a:pPr>
                      <a:r>
                        <a:rPr lang="en-GB" sz="1400" b="0" baseline="0" dirty="0" smtClean="0"/>
                        <a:t>Criminal justice system</a:t>
                      </a:r>
                    </a:p>
                  </a:txBody>
                  <a:tcPr/>
                </a:tc>
                <a:extLst>
                  <a:ext uri="{0D108BD9-81ED-4DB2-BD59-A6C34878D82A}">
                    <a16:rowId xmlns:a16="http://schemas.microsoft.com/office/drawing/2014/main" val="362716395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60815142"/>
              </p:ext>
            </p:extLst>
          </p:nvPr>
        </p:nvGraphicFramePr>
        <p:xfrm>
          <a:off x="188863" y="675587"/>
          <a:ext cx="6581555" cy="1043940"/>
        </p:xfrm>
        <a:graphic>
          <a:graphicData uri="http://schemas.openxmlformats.org/drawingml/2006/table">
            <a:tbl>
              <a:tblPr firstRow="1" bandRow="1">
                <a:tableStyleId>{5940675A-B579-460E-94D1-54222C63F5DA}</a:tableStyleId>
              </a:tblPr>
              <a:tblGrid>
                <a:gridCol w="6581555">
                  <a:extLst>
                    <a:ext uri="{9D8B030D-6E8A-4147-A177-3AD203B41FA5}">
                      <a16:colId xmlns:a16="http://schemas.microsoft.com/office/drawing/2014/main" val="2754990275"/>
                    </a:ext>
                  </a:extLst>
                </a:gridCol>
              </a:tblGrid>
              <a:tr h="245436">
                <a:tc>
                  <a:txBody>
                    <a:bodyPr/>
                    <a:lstStyle/>
                    <a:p>
                      <a:pPr algn="ctr"/>
                      <a:r>
                        <a:rPr lang="en-GB" sz="1600" b="1" dirty="0" smtClean="0">
                          <a:solidFill>
                            <a:srgbClr val="FFFF00"/>
                          </a:solidFill>
                        </a:rPr>
                        <a:t>English, Maths &amp; ICT</a:t>
                      </a:r>
                      <a:endParaRPr lang="en-GB" sz="1600" b="1" dirty="0">
                        <a:solidFill>
                          <a:srgbClr val="FFFF00"/>
                        </a:solidFill>
                      </a:endParaRPr>
                    </a:p>
                  </a:txBody>
                  <a:tcPr>
                    <a:solidFill>
                      <a:srgbClr val="000099"/>
                    </a:solidFill>
                  </a:tcPr>
                </a:tc>
                <a:extLst>
                  <a:ext uri="{0D108BD9-81ED-4DB2-BD59-A6C34878D82A}">
                    <a16:rowId xmlns:a16="http://schemas.microsoft.com/office/drawing/2014/main" val="1544889861"/>
                  </a:ext>
                </a:extLst>
              </a:tr>
              <a:tr h="697076">
                <a:tc>
                  <a:txBody>
                    <a:bodyPr/>
                    <a:lstStyle/>
                    <a:p>
                      <a:pPr algn="just"/>
                      <a:r>
                        <a:rPr lang="en-GB" dirty="0" smtClean="0"/>
                        <a:t>Students will study a core curriculum of English, Maths and ICT</a:t>
                      </a:r>
                      <a:r>
                        <a:rPr lang="en-GB" baseline="0" dirty="0" smtClean="0"/>
                        <a:t> through Entry and Functional Skills qualifications. There is no requirement for students to continue with English or Maths qualifications once they have achieved a Functional Skills L2 or equivalent. </a:t>
                      </a:r>
                      <a:endParaRPr lang="en-GB" dirty="0" smtClean="0"/>
                    </a:p>
                  </a:txBody>
                  <a:tcPr/>
                </a:tc>
                <a:extLst>
                  <a:ext uri="{0D108BD9-81ED-4DB2-BD59-A6C34878D82A}">
                    <a16:rowId xmlns:a16="http://schemas.microsoft.com/office/drawing/2014/main" val="3880634916"/>
                  </a:ext>
                </a:extLst>
              </a:tr>
            </a:tbl>
          </a:graphicData>
        </a:graphic>
      </p:graphicFrame>
      <p:sp>
        <p:nvSpPr>
          <p:cNvPr id="5" name="TextBox 4"/>
          <p:cNvSpPr txBox="1"/>
          <p:nvPr/>
        </p:nvSpPr>
        <p:spPr>
          <a:xfrm>
            <a:off x="188864" y="120316"/>
            <a:ext cx="6581555" cy="461665"/>
          </a:xfrm>
          <a:prstGeom prst="rect">
            <a:avLst/>
          </a:prstGeom>
          <a:solidFill>
            <a:srgbClr val="000099"/>
          </a:solidFill>
        </p:spPr>
        <p:txBody>
          <a:bodyPr wrap="square" rtlCol="0">
            <a:spAutoFit/>
          </a:bodyPr>
          <a:lstStyle/>
          <a:p>
            <a:pPr algn="ctr"/>
            <a:r>
              <a:rPr lang="en-GB" sz="2400" b="1" dirty="0" smtClean="0">
                <a:solidFill>
                  <a:srgbClr val="FFFF00"/>
                </a:solidFill>
              </a:rPr>
              <a:t>6</a:t>
            </a:r>
            <a:r>
              <a:rPr lang="en-GB" sz="2400" b="1" baseline="30000" dirty="0" smtClean="0">
                <a:solidFill>
                  <a:srgbClr val="FFFF00"/>
                </a:solidFill>
              </a:rPr>
              <a:t>th</a:t>
            </a:r>
            <a:r>
              <a:rPr lang="en-GB" sz="2400" b="1" dirty="0" smtClean="0">
                <a:solidFill>
                  <a:srgbClr val="FFFF00"/>
                </a:solidFill>
              </a:rPr>
              <a:t> Form Curriculum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0772" r="14983"/>
          <a:stretch/>
        </p:blipFill>
        <p:spPr>
          <a:xfrm rot="5952015">
            <a:off x="2138711" y="3445016"/>
            <a:ext cx="1314574" cy="92159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9104">
            <a:off x="2348380" y="7250959"/>
            <a:ext cx="920103" cy="1486321"/>
          </a:xfrm>
          <a:prstGeom prst="rect">
            <a:avLst/>
          </a:prstGeom>
        </p:spPr>
      </p:pic>
      <p:pic>
        <p:nvPicPr>
          <p:cNvPr id="9" name="Picture 8"/>
          <p:cNvPicPr>
            <a:picLocks noChangeAspect="1"/>
          </p:cNvPicPr>
          <p:nvPr/>
        </p:nvPicPr>
        <p:blipFill>
          <a:blip r:embed="rId4"/>
          <a:stretch>
            <a:fillRect/>
          </a:stretch>
        </p:blipFill>
        <p:spPr>
          <a:xfrm rot="21105424">
            <a:off x="2039603" y="5750977"/>
            <a:ext cx="1381387" cy="917704"/>
          </a:xfrm>
          <a:prstGeom prst="rect">
            <a:avLst/>
          </a:prstGeom>
        </p:spPr>
      </p:pic>
      <p:pic>
        <p:nvPicPr>
          <p:cNvPr id="10" name="Picture 9"/>
          <p:cNvPicPr>
            <a:picLocks noChangeAspect="1"/>
          </p:cNvPicPr>
          <p:nvPr/>
        </p:nvPicPr>
        <p:blipFill>
          <a:blip r:embed="rId5"/>
          <a:stretch>
            <a:fillRect/>
          </a:stretch>
        </p:blipFill>
        <p:spPr>
          <a:xfrm>
            <a:off x="5155124" y="5967663"/>
            <a:ext cx="1426150" cy="1066737"/>
          </a:xfrm>
          <a:prstGeom prst="rect">
            <a:avLst/>
          </a:prstGeom>
        </p:spPr>
      </p:pic>
    </p:spTree>
    <p:extLst>
      <p:ext uri="{BB962C8B-B14F-4D97-AF65-F5344CB8AC3E}">
        <p14:creationId xmlns:p14="http://schemas.microsoft.com/office/powerpoint/2010/main" val="398683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93699349"/>
              </p:ext>
            </p:extLst>
          </p:nvPr>
        </p:nvGraphicFramePr>
        <p:xfrm>
          <a:off x="188863" y="706226"/>
          <a:ext cx="6581555" cy="9051383"/>
        </p:xfrm>
        <a:graphic>
          <a:graphicData uri="http://schemas.openxmlformats.org/drawingml/2006/table">
            <a:tbl>
              <a:tblPr firstRow="1" bandRow="1">
                <a:tableStyleId>{5940675A-B579-460E-94D1-54222C63F5DA}</a:tableStyleId>
              </a:tblPr>
              <a:tblGrid>
                <a:gridCol w="6581555">
                  <a:extLst>
                    <a:ext uri="{9D8B030D-6E8A-4147-A177-3AD203B41FA5}">
                      <a16:colId xmlns:a16="http://schemas.microsoft.com/office/drawing/2014/main" val="2857348255"/>
                    </a:ext>
                  </a:extLst>
                </a:gridCol>
              </a:tblGrid>
              <a:tr h="391926">
                <a:tc>
                  <a:txBody>
                    <a:bodyPr/>
                    <a:lstStyle/>
                    <a:p>
                      <a:pPr algn="ctr"/>
                      <a:r>
                        <a:rPr lang="en-GB" sz="1600" b="1" dirty="0" smtClean="0">
                          <a:solidFill>
                            <a:srgbClr val="FFFF00"/>
                          </a:solidFill>
                        </a:rPr>
                        <a:t>Work Experience/</a:t>
                      </a:r>
                      <a:r>
                        <a:rPr lang="en-GB" sz="1600" b="1" baseline="0" dirty="0" smtClean="0">
                          <a:solidFill>
                            <a:srgbClr val="FFFF00"/>
                          </a:solidFill>
                        </a:rPr>
                        <a:t> Voluntary Work</a:t>
                      </a:r>
                      <a:endParaRPr lang="en-GB" sz="1600" b="1" dirty="0">
                        <a:solidFill>
                          <a:srgbClr val="FFFF00"/>
                        </a:solidFill>
                      </a:endParaRPr>
                    </a:p>
                  </a:txBody>
                  <a:tcPr>
                    <a:solidFill>
                      <a:srgbClr val="000099"/>
                    </a:solidFill>
                  </a:tcPr>
                </a:tc>
                <a:extLst>
                  <a:ext uri="{0D108BD9-81ED-4DB2-BD59-A6C34878D82A}">
                    <a16:rowId xmlns:a16="http://schemas.microsoft.com/office/drawing/2014/main" val="2000581585"/>
                  </a:ext>
                </a:extLst>
              </a:tr>
              <a:tr h="3103233">
                <a:tc>
                  <a:txBody>
                    <a:bodyPr/>
                    <a:lstStyle/>
                    <a:p>
                      <a:pPr algn="just"/>
                      <a:r>
                        <a:rPr lang="en-GB" sz="1400" b="0" i="0" kern="1200" dirty="0" smtClean="0">
                          <a:solidFill>
                            <a:schemeClr val="tx1"/>
                          </a:solidFill>
                          <a:effectLst/>
                          <a:latin typeface="+mn-lt"/>
                          <a:ea typeface="+mn-ea"/>
                          <a:cs typeface="+mn-cs"/>
                        </a:rPr>
                        <a:t>Work experience is seen as an integral part of the curriculum as a way of helping students to experience a new environment and develop essential work skills. We have good links with local employers who are familiar with the needs of our students and have created tasks that are suitable for them. For students who are not ready for an individual work placement, we have opportunities within our school environment and have developed a group work placement at the local library. We also provide opportunities for students to participate in voluntary work and have built up an excellent partnership with North West Air Ambulance</a:t>
                      </a:r>
                      <a:r>
                        <a:rPr lang="en-GB" sz="1400" b="0" i="0" kern="1200" baseline="0" dirty="0" smtClean="0">
                          <a:solidFill>
                            <a:schemeClr val="tx1"/>
                          </a:solidFill>
                          <a:effectLst/>
                          <a:latin typeface="+mn-lt"/>
                          <a:ea typeface="+mn-ea"/>
                          <a:cs typeface="+mn-cs"/>
                        </a:rPr>
                        <a:t> and </a:t>
                      </a:r>
                      <a:r>
                        <a:rPr lang="en-GB" sz="1400" b="0" i="0" kern="1200" baseline="0" dirty="0" err="1" smtClean="0">
                          <a:solidFill>
                            <a:schemeClr val="tx1"/>
                          </a:solidFill>
                          <a:effectLst/>
                          <a:latin typeface="+mn-lt"/>
                          <a:ea typeface="+mn-ea"/>
                          <a:cs typeface="+mn-cs"/>
                        </a:rPr>
                        <a:t>Halton</a:t>
                      </a:r>
                      <a:r>
                        <a:rPr lang="en-GB" sz="1400" b="0" i="0" kern="1200" baseline="0" dirty="0" smtClean="0">
                          <a:solidFill>
                            <a:schemeClr val="tx1"/>
                          </a:solidFill>
                          <a:effectLst/>
                          <a:latin typeface="+mn-lt"/>
                          <a:ea typeface="+mn-ea"/>
                          <a:cs typeface="+mn-cs"/>
                        </a:rPr>
                        <a:t> Housing Trust. </a:t>
                      </a:r>
                      <a:endParaRPr lang="en-GB" sz="1400" b="0" i="0" kern="1200" dirty="0" smtClean="0">
                        <a:solidFill>
                          <a:schemeClr val="tx1"/>
                        </a:solidFill>
                        <a:effectLst/>
                        <a:latin typeface="+mn-lt"/>
                        <a:ea typeface="+mn-ea"/>
                        <a:cs typeface="+mn-cs"/>
                      </a:endParaRPr>
                    </a:p>
                    <a:p>
                      <a:pPr algn="just"/>
                      <a:endParaRPr lang="en-GB" sz="1350" b="0" i="0" kern="1200" dirty="0" smtClean="0">
                        <a:solidFill>
                          <a:schemeClr val="tx1"/>
                        </a:solidFill>
                        <a:effectLst/>
                        <a:latin typeface="+mn-lt"/>
                        <a:ea typeface="+mn-ea"/>
                        <a:cs typeface="+mn-cs"/>
                      </a:endParaRPr>
                    </a:p>
                    <a:p>
                      <a:pPr algn="just"/>
                      <a:endParaRPr lang="en-GB" sz="1350" b="0" i="0" kern="1200" dirty="0" smtClean="0">
                        <a:solidFill>
                          <a:schemeClr val="tx1"/>
                        </a:solidFill>
                        <a:effectLst/>
                        <a:latin typeface="+mn-lt"/>
                        <a:ea typeface="+mn-ea"/>
                        <a:cs typeface="+mn-cs"/>
                      </a:endParaRPr>
                    </a:p>
                    <a:p>
                      <a:pPr algn="just"/>
                      <a:endParaRPr lang="en-GB" sz="1350" b="0" i="0" kern="1200" dirty="0" smtClean="0">
                        <a:solidFill>
                          <a:schemeClr val="tx1"/>
                        </a:solidFill>
                        <a:effectLst/>
                        <a:latin typeface="+mn-lt"/>
                        <a:ea typeface="+mn-ea"/>
                        <a:cs typeface="+mn-cs"/>
                      </a:endParaRPr>
                    </a:p>
                    <a:p>
                      <a:pPr algn="just"/>
                      <a:endParaRPr lang="en-GB" sz="1350" b="0" i="0" kern="1200" dirty="0" smtClean="0">
                        <a:solidFill>
                          <a:schemeClr val="tx1"/>
                        </a:solidFill>
                        <a:effectLst/>
                        <a:latin typeface="+mn-lt"/>
                        <a:ea typeface="+mn-ea"/>
                        <a:cs typeface="+mn-cs"/>
                      </a:endParaRPr>
                    </a:p>
                    <a:p>
                      <a:pPr algn="just"/>
                      <a:endParaRPr lang="en-GB" sz="1350" b="0" i="0" kern="1200" dirty="0" smtClean="0">
                        <a:solidFill>
                          <a:schemeClr val="tx1"/>
                        </a:solidFill>
                        <a:effectLst/>
                        <a:latin typeface="+mn-lt"/>
                        <a:ea typeface="+mn-ea"/>
                        <a:cs typeface="+mn-cs"/>
                      </a:endParaRPr>
                    </a:p>
                    <a:p>
                      <a:pPr algn="just"/>
                      <a:endParaRPr lang="en-GB" sz="1400" baseline="0" dirty="0" smtClean="0"/>
                    </a:p>
                  </a:txBody>
                  <a:tcPr/>
                </a:tc>
                <a:extLst>
                  <a:ext uri="{0D108BD9-81ED-4DB2-BD59-A6C34878D82A}">
                    <a16:rowId xmlns:a16="http://schemas.microsoft.com/office/drawing/2014/main" val="3298745537"/>
                  </a:ext>
                </a:extLst>
              </a:tr>
              <a:tr h="391926">
                <a:tc>
                  <a:txBody>
                    <a:bodyPr/>
                    <a:lstStyle/>
                    <a:p>
                      <a:pPr algn="ctr"/>
                      <a:r>
                        <a:rPr lang="en-GB" sz="1600" b="1" dirty="0" smtClean="0">
                          <a:solidFill>
                            <a:srgbClr val="FFFF00"/>
                          </a:solidFill>
                        </a:rPr>
                        <a:t> Careers Support</a:t>
                      </a:r>
                      <a:endParaRPr lang="en-GB" sz="1600" b="1" dirty="0">
                        <a:solidFill>
                          <a:srgbClr val="FFFF00"/>
                        </a:solidFill>
                      </a:endParaRPr>
                    </a:p>
                  </a:txBody>
                  <a:tcPr>
                    <a:solidFill>
                      <a:srgbClr val="000099"/>
                    </a:solidFill>
                  </a:tcPr>
                </a:tc>
                <a:extLst>
                  <a:ext uri="{0D108BD9-81ED-4DB2-BD59-A6C34878D82A}">
                    <a16:rowId xmlns:a16="http://schemas.microsoft.com/office/drawing/2014/main" val="3797616869"/>
                  </a:ext>
                </a:extLst>
              </a:tr>
              <a:tr h="1190623">
                <a:tc>
                  <a:txBody>
                    <a:bodyPr/>
                    <a:lstStyle/>
                    <a:p>
                      <a:pPr algn="just"/>
                      <a:r>
                        <a:rPr lang="en-GB" sz="1400" b="0" i="0" kern="1200" dirty="0" smtClean="0">
                          <a:solidFill>
                            <a:schemeClr val="tx1"/>
                          </a:solidFill>
                          <a:effectLst/>
                          <a:latin typeface="+mn-lt"/>
                          <a:ea typeface="+mn-ea"/>
                          <a:cs typeface="+mn-cs"/>
                        </a:rPr>
                        <a:t>Students have access to one to one careers guidance from a qualified careers adviser to help them develop their career aspirations and goals and explore the different options open to them. Students are also encouraged to carry out their own careers research so that they can develop the careers management skills needed for the future.</a:t>
                      </a:r>
                    </a:p>
                  </a:txBody>
                  <a:tcPr/>
                </a:tc>
                <a:extLst>
                  <a:ext uri="{0D108BD9-81ED-4DB2-BD59-A6C34878D82A}">
                    <a16:rowId xmlns:a16="http://schemas.microsoft.com/office/drawing/2014/main" val="4125983052"/>
                  </a:ext>
                </a:extLst>
              </a:tr>
              <a:tr h="391926">
                <a:tc>
                  <a:txBody>
                    <a:bodyPr/>
                    <a:lstStyle/>
                    <a:p>
                      <a:pPr algn="ctr"/>
                      <a:r>
                        <a:rPr lang="en-GB" sz="1600" b="1" baseline="0" dirty="0" smtClean="0">
                          <a:solidFill>
                            <a:srgbClr val="FFFF00"/>
                          </a:solidFill>
                        </a:rPr>
                        <a:t>Transition</a:t>
                      </a:r>
                    </a:p>
                  </a:txBody>
                  <a:tcPr>
                    <a:solidFill>
                      <a:srgbClr val="000099"/>
                    </a:solidFill>
                  </a:tcPr>
                </a:tc>
                <a:extLst>
                  <a:ext uri="{0D108BD9-81ED-4DB2-BD59-A6C34878D82A}">
                    <a16:rowId xmlns:a16="http://schemas.microsoft.com/office/drawing/2014/main" val="1272815561"/>
                  </a:ext>
                </a:extLst>
              </a:tr>
              <a:tr h="1603334">
                <a:tc>
                  <a:txBody>
                    <a:bodyPr/>
                    <a:lstStyle/>
                    <a:p>
                      <a:pPr algn="just"/>
                      <a:r>
                        <a:rPr lang="en-GB" sz="1400" b="0" i="0" kern="1200" dirty="0" smtClean="0">
                          <a:solidFill>
                            <a:schemeClr val="tx1"/>
                          </a:solidFill>
                          <a:effectLst/>
                          <a:latin typeface="+mn-lt"/>
                          <a:ea typeface="+mn-ea"/>
                          <a:cs typeface="+mn-cs"/>
                        </a:rPr>
                        <a:t>Moving on from Ashley 6th Form can cause anxiety for some of our students and therefore needs careful planning. We work closely with local colleges and providers to ensure that students feel confident about their next steps and arrange individual visits and taster sessions where needed. Our 6th Form curriculum is designed so that students are introduced to the idea on moving on and preparing for the future as soon as they arrive with us with lots of opportunities to try new environments.</a:t>
                      </a:r>
                    </a:p>
                  </a:txBody>
                  <a:tcPr/>
                </a:tc>
                <a:extLst>
                  <a:ext uri="{0D108BD9-81ED-4DB2-BD59-A6C34878D82A}">
                    <a16:rowId xmlns:a16="http://schemas.microsoft.com/office/drawing/2014/main" val="3164514079"/>
                  </a:ext>
                </a:extLst>
              </a:tr>
              <a:tr h="428524">
                <a:tc>
                  <a:txBody>
                    <a:bodyPr/>
                    <a:lstStyle/>
                    <a:p>
                      <a:pPr algn="ctr"/>
                      <a:r>
                        <a:rPr lang="en-GB" sz="1600" b="1" i="0" kern="1200" dirty="0" smtClean="0">
                          <a:solidFill>
                            <a:srgbClr val="FFFF00"/>
                          </a:solidFill>
                          <a:effectLst/>
                          <a:latin typeface="+mn-lt"/>
                          <a:ea typeface="+mn-ea"/>
                          <a:cs typeface="+mn-cs"/>
                        </a:rPr>
                        <a:t>Residential</a:t>
                      </a:r>
                      <a:r>
                        <a:rPr lang="en-GB" sz="1600" b="1" i="0" kern="1200" baseline="0" dirty="0" smtClean="0">
                          <a:solidFill>
                            <a:srgbClr val="FFFF00"/>
                          </a:solidFill>
                          <a:effectLst/>
                          <a:latin typeface="+mn-lt"/>
                          <a:ea typeface="+mn-ea"/>
                          <a:cs typeface="+mn-cs"/>
                        </a:rPr>
                        <a:t> / Trips </a:t>
                      </a:r>
                      <a:endParaRPr lang="en-GB" sz="1600" b="1" i="0" kern="1200" dirty="0" smtClean="0">
                        <a:solidFill>
                          <a:srgbClr val="FFFF00"/>
                        </a:solidFill>
                        <a:effectLst/>
                        <a:latin typeface="+mn-lt"/>
                        <a:ea typeface="+mn-ea"/>
                        <a:cs typeface="+mn-cs"/>
                      </a:endParaRPr>
                    </a:p>
                  </a:txBody>
                  <a:tcPr>
                    <a:solidFill>
                      <a:srgbClr val="000099"/>
                    </a:solidFill>
                  </a:tcPr>
                </a:tc>
                <a:extLst>
                  <a:ext uri="{0D108BD9-81ED-4DB2-BD59-A6C34878D82A}">
                    <a16:rowId xmlns:a16="http://schemas.microsoft.com/office/drawing/2014/main" val="1151382210"/>
                  </a:ext>
                </a:extLst>
              </a:tr>
              <a:tr h="1549891">
                <a:tc>
                  <a:txBody>
                    <a:bodyPr/>
                    <a:lstStyle/>
                    <a:p>
                      <a:endParaRPr lang="en-GB" sz="1350" b="0" i="0" kern="1200" dirty="0" smtClean="0">
                        <a:solidFill>
                          <a:schemeClr val="tx1"/>
                        </a:solidFill>
                        <a:effectLst/>
                        <a:latin typeface="+mn-lt"/>
                        <a:ea typeface="+mn-ea"/>
                        <a:cs typeface="+mn-cs"/>
                      </a:endParaRPr>
                    </a:p>
                    <a:p>
                      <a:endParaRPr lang="en-GB" sz="1350" b="0" i="0" kern="1200" dirty="0" smtClean="0">
                        <a:solidFill>
                          <a:schemeClr val="tx1"/>
                        </a:solidFill>
                        <a:effectLst/>
                        <a:latin typeface="+mn-lt"/>
                        <a:ea typeface="+mn-ea"/>
                        <a:cs typeface="+mn-cs"/>
                      </a:endParaRPr>
                    </a:p>
                    <a:p>
                      <a:endParaRPr lang="en-GB" sz="1350" b="0" i="0" kern="1200" dirty="0" smtClean="0">
                        <a:solidFill>
                          <a:schemeClr val="tx1"/>
                        </a:solidFill>
                        <a:effectLst/>
                        <a:latin typeface="+mn-lt"/>
                        <a:ea typeface="+mn-ea"/>
                        <a:cs typeface="+mn-cs"/>
                      </a:endParaRPr>
                    </a:p>
                    <a:p>
                      <a:endParaRPr lang="en-GB" sz="1350" b="0" i="0" kern="1200" dirty="0" smtClean="0">
                        <a:solidFill>
                          <a:schemeClr val="tx1"/>
                        </a:solidFill>
                        <a:effectLst/>
                        <a:latin typeface="+mn-lt"/>
                        <a:ea typeface="+mn-ea"/>
                        <a:cs typeface="+mn-cs"/>
                      </a:endParaRPr>
                    </a:p>
                    <a:p>
                      <a:endParaRPr lang="en-GB" sz="1350" b="0" i="0" kern="1200" dirty="0" smtClean="0">
                        <a:solidFill>
                          <a:schemeClr val="tx1"/>
                        </a:solidFill>
                        <a:effectLst/>
                        <a:latin typeface="+mn-lt"/>
                        <a:ea typeface="+mn-ea"/>
                        <a:cs typeface="+mn-cs"/>
                      </a:endParaRPr>
                    </a:p>
                    <a:p>
                      <a:endParaRPr lang="en-GB" sz="1350" b="0" i="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674483598"/>
                  </a:ext>
                </a:extLst>
              </a:tr>
            </a:tbl>
          </a:graphicData>
        </a:graphic>
      </p:graphicFrame>
      <p:sp>
        <p:nvSpPr>
          <p:cNvPr id="5" name="TextBox 4"/>
          <p:cNvSpPr txBox="1"/>
          <p:nvPr/>
        </p:nvSpPr>
        <p:spPr>
          <a:xfrm>
            <a:off x="188864" y="120316"/>
            <a:ext cx="6581555" cy="461665"/>
          </a:xfrm>
          <a:prstGeom prst="rect">
            <a:avLst/>
          </a:prstGeom>
          <a:solidFill>
            <a:srgbClr val="000099"/>
          </a:solidFill>
        </p:spPr>
        <p:txBody>
          <a:bodyPr wrap="square" rtlCol="0">
            <a:spAutoFit/>
          </a:bodyPr>
          <a:lstStyle/>
          <a:p>
            <a:pPr algn="ctr"/>
            <a:r>
              <a:rPr lang="en-GB" sz="2400" b="1" dirty="0" smtClean="0">
                <a:solidFill>
                  <a:srgbClr val="FFFF00"/>
                </a:solidFill>
              </a:rPr>
              <a:t>Extra-Curricular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139" y="2925680"/>
            <a:ext cx="1443880" cy="108291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367" y="2913257"/>
            <a:ext cx="1477007" cy="110775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36152"/>
          <a:stretch/>
        </p:blipFill>
        <p:spPr>
          <a:xfrm rot="5400000">
            <a:off x="3695961" y="2834441"/>
            <a:ext cx="1044743" cy="122722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9365" y="2918659"/>
            <a:ext cx="1383631" cy="104179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4302" y="8361008"/>
            <a:ext cx="1596925" cy="1192765"/>
          </a:xfrm>
          <a:prstGeom prst="rect">
            <a:avLst/>
          </a:prstGeom>
        </p:spPr>
      </p:pic>
      <p:pic>
        <p:nvPicPr>
          <p:cNvPr id="11" name="Picture 10"/>
          <p:cNvPicPr>
            <a:picLocks noChangeAspect="1"/>
          </p:cNvPicPr>
          <p:nvPr/>
        </p:nvPicPr>
        <p:blipFill rotWithShape="1">
          <a:blip r:embed="rId7"/>
          <a:srcRect l="5148" r="21019"/>
          <a:stretch/>
        </p:blipFill>
        <p:spPr>
          <a:xfrm>
            <a:off x="5088613" y="8361007"/>
            <a:ext cx="1564419" cy="1192765"/>
          </a:xfrm>
          <a:prstGeom prst="rect">
            <a:avLst/>
          </a:prstGeom>
        </p:spPr>
      </p:pic>
      <p:pic>
        <p:nvPicPr>
          <p:cNvPr id="12" name="Picture 11"/>
          <p:cNvPicPr>
            <a:picLocks noChangeAspect="1"/>
          </p:cNvPicPr>
          <p:nvPr/>
        </p:nvPicPr>
        <p:blipFill>
          <a:blip r:embed="rId8"/>
          <a:stretch>
            <a:fillRect/>
          </a:stretch>
        </p:blipFill>
        <p:spPr>
          <a:xfrm>
            <a:off x="6184233" y="5369146"/>
            <a:ext cx="468800" cy="698103"/>
          </a:xfrm>
          <a:prstGeom prst="rect">
            <a:avLst/>
          </a:prstGeom>
        </p:spPr>
      </p:pic>
      <p:sp>
        <p:nvSpPr>
          <p:cNvPr id="15" name="TextBox 14"/>
          <p:cNvSpPr txBox="1"/>
          <p:nvPr/>
        </p:nvSpPr>
        <p:spPr>
          <a:xfrm>
            <a:off x="188862" y="8157172"/>
            <a:ext cx="3185440" cy="1600438"/>
          </a:xfrm>
          <a:prstGeom prst="rect">
            <a:avLst/>
          </a:prstGeom>
          <a:noFill/>
        </p:spPr>
        <p:txBody>
          <a:bodyPr wrap="square" rtlCol="0">
            <a:spAutoFit/>
          </a:bodyPr>
          <a:lstStyle/>
          <a:p>
            <a:pPr algn="just"/>
            <a:r>
              <a:rPr lang="en-GB" sz="1400" dirty="0" smtClean="0"/>
              <a:t>6</a:t>
            </a:r>
            <a:r>
              <a:rPr lang="en-GB" sz="1400" baseline="30000" dirty="0" smtClean="0"/>
              <a:t>th</a:t>
            </a:r>
            <a:r>
              <a:rPr lang="en-GB" sz="1400" dirty="0" smtClean="0"/>
              <a:t> Form students participate in a range of social activities including visit to The Trafford Centre, Bowling, Cinema and meals out.  There is also an opportunity to take part in a 3 day residential to complete the Skills4Life programme at The Kingswood </a:t>
            </a:r>
            <a:r>
              <a:rPr lang="en-GB" sz="1400" dirty="0" err="1" smtClean="0"/>
              <a:t>Colomendy</a:t>
            </a:r>
            <a:r>
              <a:rPr lang="en-GB" sz="1400" dirty="0" smtClean="0"/>
              <a:t> centre.</a:t>
            </a:r>
            <a:endParaRPr lang="en-GB" sz="1400" dirty="0"/>
          </a:p>
        </p:txBody>
      </p:sp>
    </p:spTree>
    <p:extLst>
      <p:ext uri="{BB962C8B-B14F-4D97-AF65-F5344CB8AC3E}">
        <p14:creationId xmlns:p14="http://schemas.microsoft.com/office/powerpoint/2010/main" val="27405678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14957</TotalTime>
  <Words>949</Words>
  <Application>Microsoft Office PowerPoint</Application>
  <PresentationFormat>A4 Paper (210x297 mm)</PresentationFormat>
  <Paragraphs>94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Lightfoot</dc:creator>
  <cp:lastModifiedBy>Nicola Lightfoot</cp:lastModifiedBy>
  <cp:revision>26</cp:revision>
  <cp:lastPrinted>2023-11-16T15:01:33Z</cp:lastPrinted>
  <dcterms:created xsi:type="dcterms:W3CDTF">2023-11-15T10:53:01Z</dcterms:created>
  <dcterms:modified xsi:type="dcterms:W3CDTF">2024-09-27T08:46:46Z</dcterms:modified>
</cp:coreProperties>
</file>