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RSE &amp; Health Ed</a:t>
            </a:r>
            <a:r>
              <a:rPr lang="en-GB" sz="3200" b="1" dirty="0" smtClean="0"/>
              <a:t> </a:t>
            </a:r>
            <a:r>
              <a:rPr lang="en-GB" sz="3200" b="1" dirty="0" smtClean="0"/>
              <a:t>Year 10 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74947" y="2899066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65782" y="347892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834049"/>
              </p:ext>
            </p:extLst>
          </p:nvPr>
        </p:nvGraphicFramePr>
        <p:xfrm>
          <a:off x="955822" y="389301"/>
          <a:ext cx="1918668" cy="2155873"/>
        </p:xfrm>
        <a:graphic>
          <a:graphicData uri="http://schemas.openxmlformats.org/drawingml/2006/table">
            <a:tbl>
              <a:tblPr/>
              <a:tblGrid>
                <a:gridCol w="1918668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558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Health &amp; Wellbeing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Mental health and ill health, tackling stigma, building resilience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RSE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benefits of regular self-examination and screening </a:t>
                      </a:r>
                      <a:r>
                        <a:rPr lang="en-GB" sz="11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481911"/>
              </p:ext>
            </p:extLst>
          </p:nvPr>
        </p:nvGraphicFramePr>
        <p:xfrm>
          <a:off x="4652766" y="389301"/>
          <a:ext cx="2194214" cy="3191130"/>
        </p:xfrm>
        <a:graphic>
          <a:graphicData uri="http://schemas.openxmlformats.org/drawingml/2006/table">
            <a:tbl>
              <a:tblPr/>
              <a:tblGrid>
                <a:gridCol w="2194214">
                  <a:extLst>
                    <a:ext uri="{9D8B030D-6E8A-4147-A177-3AD203B41FA5}">
                      <a16:colId xmlns:a16="http://schemas.microsoft.com/office/drawing/2014/main" val="1185016903"/>
                    </a:ext>
                  </a:extLst>
                </a:gridCol>
              </a:tblGrid>
              <a:tr h="31911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33350" algn="l"/>
                        </a:tabLst>
                      </a:pPr>
                      <a:r>
                        <a:rPr lang="en-GB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Relationships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33350" algn="l"/>
                        </a:tabLs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Managing change, grief and bereavement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33350" algn="l"/>
                        </a:tabLs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Managing relationship challenges, including break ups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33350" algn="l"/>
                        </a:tabLs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Relationship myths and </a:t>
                      </a: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expectations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Careers Lesson/s</a:t>
                      </a: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Raising aspirations and stereotyping (1 lesson)</a:t>
                      </a: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33350" algn="l"/>
                        </a:tabLs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5489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48536"/>
              </p:ext>
            </p:extLst>
          </p:nvPr>
        </p:nvGraphicFramePr>
        <p:xfrm>
          <a:off x="6541506" y="3510395"/>
          <a:ext cx="1985595" cy="3450874"/>
        </p:xfrm>
        <a:graphic>
          <a:graphicData uri="http://schemas.openxmlformats.org/drawingml/2006/table">
            <a:tbl>
              <a:tblPr/>
              <a:tblGrid>
                <a:gridCol w="1985595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34508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33350" algn="l"/>
                        </a:tabLst>
                      </a:pPr>
                      <a:r>
                        <a:rPr lang="en-GB" sz="1100" b="1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RSE</a:t>
                      </a: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33350" algn="l"/>
                        </a:tabLst>
                      </a:pPr>
                      <a:r>
                        <a:rPr lang="en-GB" sz="11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facts about reproductive health, including fertility, and the potential impact of lifestyle on fertility for men and women and the menopause </a:t>
                      </a:r>
                      <a:endParaRPr lang="en-GB" sz="11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Careers Lesson/s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Employer Talk (1 lesson)</a:t>
                      </a:r>
                      <a:endParaRPr lang="en-GB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123932"/>
              </p:ext>
            </p:extLst>
          </p:nvPr>
        </p:nvGraphicFramePr>
        <p:xfrm>
          <a:off x="8521191" y="268448"/>
          <a:ext cx="1951558" cy="2565473"/>
        </p:xfrm>
        <a:graphic>
          <a:graphicData uri="http://schemas.openxmlformats.org/drawingml/2006/table">
            <a:tbl>
              <a:tblPr/>
              <a:tblGrid>
                <a:gridCol w="1951558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25654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Relationships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Personal values and assertive communication in relationships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Tackling domestic abuse and forced </a:t>
                      </a: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marriage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RSE </a:t>
                      </a:r>
                      <a:endParaRPr lang="en-GB" sz="1000" b="1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Characteristics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 legal status of other types of long-term relationships  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229728"/>
              </p:ext>
            </p:extLst>
          </p:nvPr>
        </p:nvGraphicFramePr>
        <p:xfrm>
          <a:off x="2382506" y="3923045"/>
          <a:ext cx="2071140" cy="1719199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154532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Health &amp; Wellbeing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Mental health and ill health, tackling stigma, building resilience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RSE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benefits of regular self-examination and screening </a:t>
                      </a:r>
                      <a:endParaRPr lang="en-GB" sz="11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876043" y="3568981"/>
            <a:ext cx="2143143" cy="2290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RSE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Healthy </a:t>
            </a: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relationships and consent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Risks of STI’s, sexting and </a:t>
            </a:r>
            <a:r>
              <a:rPr lang="en-GB" sz="11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pornography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Careers Lesson/s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33350" algn="l"/>
              </a:tabLs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makes you tick personality test and job values (1 lesson)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65870" y="706762"/>
            <a:ext cx="1519807" cy="141686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9970" y="3957013"/>
            <a:ext cx="1084155" cy="108415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79984" y="409685"/>
            <a:ext cx="1160264" cy="131423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837233" y="1959720"/>
            <a:ext cx="946651" cy="884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592862" y="4060363"/>
            <a:ext cx="1519207" cy="151920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90641" y="843356"/>
            <a:ext cx="1284754" cy="101964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107835" y="2002876"/>
            <a:ext cx="1152499" cy="76558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20507" y="3678908"/>
            <a:ext cx="1205988" cy="89821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356692" y="5264632"/>
            <a:ext cx="1331532" cy="56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RSE &amp; Health Ed</a:t>
            </a:r>
            <a:r>
              <a:rPr lang="en-GB" sz="3200" b="1" dirty="0" smtClean="0"/>
              <a:t> </a:t>
            </a:r>
            <a:r>
              <a:rPr lang="en-GB" sz="3200" b="1" dirty="0" smtClean="0"/>
              <a:t>Year  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674947" y="2899066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514191"/>
              </p:ext>
            </p:extLst>
          </p:nvPr>
        </p:nvGraphicFramePr>
        <p:xfrm>
          <a:off x="972280" y="271676"/>
          <a:ext cx="2091674" cy="2523134"/>
        </p:xfrm>
        <a:graphic>
          <a:graphicData uri="http://schemas.openxmlformats.org/drawingml/2006/table">
            <a:tbl>
              <a:tblPr/>
              <a:tblGrid>
                <a:gridCol w="2091674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52313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Health &amp; Wellbeing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Promoting self-esteem and coping with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stress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Careers Lesson/s</a:t>
                      </a:r>
                      <a:endParaRPr lang="en-GB" sz="9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Decision Making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Self-awareness recap of skills and interests including how to prove my employability skills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Opportunity Awareness – apprenticeships,</a:t>
                      </a:r>
                      <a:r>
                        <a:rPr lang="en-GB" sz="9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traineeships, college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338201"/>
              </p:ext>
            </p:extLst>
          </p:nvPr>
        </p:nvGraphicFramePr>
        <p:xfrm>
          <a:off x="4717763" y="358116"/>
          <a:ext cx="1893724" cy="2510054"/>
        </p:xfrm>
        <a:graphic>
          <a:graphicData uri="http://schemas.openxmlformats.org/drawingml/2006/table">
            <a:tbl>
              <a:tblPr/>
              <a:tblGrid>
                <a:gridCol w="1893724">
                  <a:extLst>
                    <a:ext uri="{9D8B030D-6E8A-4147-A177-3AD203B41FA5}">
                      <a16:colId xmlns:a16="http://schemas.microsoft.com/office/drawing/2014/main" val="1185016903"/>
                    </a:ext>
                  </a:extLst>
                </a:gridCol>
              </a:tblGrid>
              <a:tr h="25100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Living in the Wider Community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Skills for employment and career progression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Careers </a:t>
                      </a: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Lesson/s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CV Writing/updating and covering 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letters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Application </a:t>
                      </a:r>
                      <a:r>
                        <a:rPr lang="en-GB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forms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354898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87632"/>
              </p:ext>
            </p:extLst>
          </p:nvPr>
        </p:nvGraphicFramePr>
        <p:xfrm>
          <a:off x="6541506" y="3704353"/>
          <a:ext cx="1985595" cy="1606255"/>
        </p:xfrm>
        <a:graphic>
          <a:graphicData uri="http://schemas.openxmlformats.org/drawingml/2006/table">
            <a:tbl>
              <a:tblPr/>
              <a:tblGrid>
                <a:gridCol w="1985595">
                  <a:extLst>
                    <a:ext uri="{9D8B030D-6E8A-4147-A177-3AD203B41FA5}">
                      <a16:colId xmlns:a16="http://schemas.microsoft.com/office/drawing/2014/main" val="2176593889"/>
                    </a:ext>
                  </a:extLst>
                </a:gridCol>
              </a:tblGrid>
              <a:tr h="16062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0" i="0" strike="noStrike" baseline="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920075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/>
          </p:nvPr>
        </p:nvGraphicFramePr>
        <p:xfrm>
          <a:off x="8627705" y="203394"/>
          <a:ext cx="1845043" cy="192786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499478"/>
              </p:ext>
            </p:extLst>
          </p:nvPr>
        </p:nvGraphicFramePr>
        <p:xfrm>
          <a:off x="2382506" y="3675733"/>
          <a:ext cx="2071140" cy="2212340"/>
        </p:xfrm>
        <a:graphic>
          <a:graphicData uri="http://schemas.openxmlformats.org/drawingml/2006/table">
            <a:tbl>
              <a:tblPr/>
              <a:tblGrid>
                <a:gridCol w="2071140">
                  <a:extLst>
                    <a:ext uri="{9D8B030D-6E8A-4147-A177-3AD203B41FA5}">
                      <a16:colId xmlns:a16="http://schemas.microsoft.com/office/drawing/2014/main" val="2127150428"/>
                    </a:ext>
                  </a:extLst>
                </a:gridCol>
              </a:tblGrid>
              <a:tr h="21965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Health &amp; Wellbeing</a:t>
                      </a:r>
                      <a:endParaRPr lang="en-GB" sz="9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Promoting self-esteem and coping with stress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Careers Lesson/s</a:t>
                      </a:r>
                      <a:endParaRPr lang="en-GB" sz="9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Decision Making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Self-awareness recap of skills and interests including how to prove my employability skills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Opportunity Awareness – apprenticeships,</a:t>
                      </a:r>
                      <a:r>
                        <a:rPr lang="en-GB" sz="9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traineeships, college</a:t>
                      </a:r>
                      <a:endParaRPr lang="en-GB" sz="900" strike="noStrike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695265"/>
                  </a:ext>
                </a:extLst>
              </a:tr>
            </a:tbl>
          </a:graphicData>
        </a:graphic>
      </p:graphicFrame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627705" y="358116"/>
            <a:ext cx="1888033" cy="2096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/>
              <a:t>Health &amp; Wellbeing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/>
              <a:t>Health and Safety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 smtClean="0"/>
              <a:t>Careers </a:t>
            </a:r>
            <a:r>
              <a:rPr lang="en-GB" sz="1100" b="1" dirty="0"/>
              <a:t>Lesson/s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/>
              <a:t>Interview </a:t>
            </a:r>
            <a:r>
              <a:rPr lang="en-GB" sz="1100" dirty="0" smtClean="0"/>
              <a:t>preparation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/>
              <a:t>Financial </a:t>
            </a:r>
            <a:r>
              <a:rPr lang="en-GB" sz="1100" dirty="0"/>
              <a:t>support for students </a:t>
            </a:r>
            <a:endParaRPr lang="en-GB" sz="1100" dirty="0" smtClean="0"/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 smtClean="0"/>
              <a:t>Evaluation www.youthemployment.uk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437326" y="3630265"/>
            <a:ext cx="2077172" cy="1967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Living in the Wider Community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Skills for employment and career progression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GB" sz="1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Careers Lesson/s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CV Writing/updating and covering letters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Application forms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723326" y="3600078"/>
            <a:ext cx="2141755" cy="2084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/>
              <a:t>Health &amp; Wellbeing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/>
              <a:t>Health and Safety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b="1" dirty="0"/>
              <a:t>Careers Lesson/s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/>
              <a:t>Interview preparation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/>
              <a:t>Financial support for students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100" dirty="0"/>
              <a:t>Evaluation www.youthemployment.uk</a:t>
            </a:r>
            <a:endParaRPr lang="en-GB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03768" y="582454"/>
            <a:ext cx="1531191" cy="116340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96382" y="4483950"/>
            <a:ext cx="1492495" cy="74722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21343" y="1062599"/>
            <a:ext cx="1499838" cy="83990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54082" y="1304379"/>
            <a:ext cx="1210999" cy="68134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8290" y="4132451"/>
            <a:ext cx="1440110" cy="750057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573396" y="3971084"/>
            <a:ext cx="1143238" cy="93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86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290</Words>
  <Application>Microsoft Office PowerPoint</Application>
  <PresentationFormat>Widescreen</PresentationFormat>
  <Paragraphs>73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Angela Ivins</cp:lastModifiedBy>
  <cp:revision>57</cp:revision>
  <cp:lastPrinted>2023-07-12T10:48:42Z</cp:lastPrinted>
  <dcterms:created xsi:type="dcterms:W3CDTF">2022-10-18T08:33:50Z</dcterms:created>
  <dcterms:modified xsi:type="dcterms:W3CDTF">2024-10-23T10:40:41Z</dcterms:modified>
</cp:coreProperties>
</file>