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media/image3.jpg" ContentType="image/jpeg"/>
  <Override PartName="/ppt/media/image4.jpg" ContentType="image/jpeg"/>
  <Override PartName="/ppt/media/image5.jpg" ContentType="image/jpeg"/>
  <Override PartName="/ppt/media/image6.jpg" ContentType="image/jpeg"/>
  <Override PartName="/ppt/media/image7.jpg" ContentType="image/jpeg"/>
  <Override PartName="/ppt/media/image8.jpg" ContentType="image/jpeg"/>
  <Override PartName="/ppt/media/image9.jpg" ContentType="image/jpeg"/>
  <Override PartName="/ppt/media/image10.jpg" ContentType="image/jpeg"/>
  <Override PartName="/ppt/media/image11.jpg" ContentType="image/jpeg"/>
  <Override PartName="/ppt/media/image12.jpg" ContentType="image/jpeg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10693400" cy="15125700"/>
  <p:notesSz cx="10693400" cy="15125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cki Banks" initials="VB" lastIdx="1" clrIdx="0">
    <p:extLst>
      <p:ext uri="{19B8F6BF-5375-455C-9EA6-DF929625EA0E}">
        <p15:presenceInfo xmlns:p15="http://schemas.microsoft.com/office/powerpoint/2012/main" userId="Vicki Bank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632" autoAdjust="0"/>
    <p:restoredTop sz="94663"/>
  </p:normalViewPr>
  <p:slideViewPr>
    <p:cSldViewPr>
      <p:cViewPr varScale="1">
        <p:scale>
          <a:sx n="50" d="100"/>
          <a:sy n="50" d="100"/>
        </p:scale>
        <p:origin x="3822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5-18T14:33:11.335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428096F0-A236-F042-A955-F91E8CA8F893}"/>
              </a:ext>
            </a:extLst>
          </p:cNvPr>
          <p:cNvSpPr txBox="1"/>
          <p:nvPr userDrawn="1"/>
        </p:nvSpPr>
        <p:spPr>
          <a:xfrm>
            <a:off x="6954290" y="14093721"/>
            <a:ext cx="3370579" cy="60960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340"/>
              </a:spcBef>
            </a:pPr>
            <a:r>
              <a:rPr sz="2000" b="1" spc="-5" dirty="0">
                <a:solidFill>
                  <a:srgbClr val="00A8A8"/>
                </a:solidFill>
                <a:latin typeface="Lato"/>
                <a:cs typeface="Lato"/>
              </a:rPr>
              <a:t>Inspiring and preparing</a:t>
            </a:r>
            <a:r>
              <a:rPr sz="2000" b="1" spc="-75" dirty="0">
                <a:solidFill>
                  <a:srgbClr val="00A8A8"/>
                </a:solidFill>
                <a:latin typeface="Lato"/>
                <a:cs typeface="Lato"/>
              </a:rPr>
              <a:t> </a:t>
            </a:r>
            <a:r>
              <a:rPr sz="2000" b="1" spc="-15" dirty="0">
                <a:solidFill>
                  <a:srgbClr val="00A8A8"/>
                </a:solidFill>
                <a:latin typeface="Lato"/>
                <a:cs typeface="Lato"/>
              </a:rPr>
              <a:t>young  </a:t>
            </a:r>
            <a:r>
              <a:rPr sz="2000" b="1" dirty="0">
                <a:solidFill>
                  <a:srgbClr val="00A8A8"/>
                </a:solidFill>
                <a:latin typeface="Lato"/>
                <a:cs typeface="Lato"/>
              </a:rPr>
              <a:t>people </a:t>
            </a:r>
            <a:r>
              <a:rPr sz="2000" b="1" spc="-10" dirty="0">
                <a:solidFill>
                  <a:srgbClr val="00A8A8"/>
                </a:solidFill>
                <a:latin typeface="Lato"/>
                <a:cs typeface="Lato"/>
              </a:rPr>
              <a:t>for </a:t>
            </a:r>
            <a:r>
              <a:rPr sz="2000" b="1" dirty="0">
                <a:solidFill>
                  <a:srgbClr val="00A8A8"/>
                </a:solidFill>
                <a:latin typeface="Lato"/>
                <a:cs typeface="Lato"/>
              </a:rPr>
              <a:t>the </a:t>
            </a:r>
            <a:r>
              <a:rPr sz="2000" b="1" spc="-10" dirty="0">
                <a:solidFill>
                  <a:srgbClr val="00A8A8"/>
                </a:solidFill>
                <a:latin typeface="Lato"/>
                <a:cs typeface="Lato"/>
              </a:rPr>
              <a:t>world </a:t>
            </a:r>
            <a:r>
              <a:rPr sz="2000" b="1" spc="-15" dirty="0">
                <a:solidFill>
                  <a:srgbClr val="00A8A8"/>
                </a:solidFill>
                <a:latin typeface="Lato"/>
                <a:cs typeface="Lato"/>
              </a:rPr>
              <a:t>of</a:t>
            </a:r>
            <a:r>
              <a:rPr sz="2000" b="1" spc="-215" dirty="0">
                <a:solidFill>
                  <a:srgbClr val="00A8A8"/>
                </a:solidFill>
                <a:latin typeface="Lato"/>
                <a:cs typeface="Lato"/>
              </a:rPr>
              <a:t> </a:t>
            </a:r>
            <a:r>
              <a:rPr sz="2000" b="1" spc="-10" dirty="0">
                <a:solidFill>
                  <a:srgbClr val="00A8A8"/>
                </a:solidFill>
                <a:latin typeface="Lato"/>
                <a:cs typeface="Lato"/>
              </a:rPr>
              <a:t>work.</a:t>
            </a:r>
            <a:endParaRPr sz="2000">
              <a:latin typeface="Lato"/>
              <a:cs typeface="Lato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8DDACBDB-6D4B-7E46-92A1-D678733C5166}"/>
              </a:ext>
            </a:extLst>
          </p:cNvPr>
          <p:cNvSpPr/>
          <p:nvPr userDrawn="1"/>
        </p:nvSpPr>
        <p:spPr>
          <a:xfrm>
            <a:off x="7994519" y="457184"/>
            <a:ext cx="2119366" cy="8596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E7924D7A-B8F8-254B-817B-278BAACD5E40}"/>
              </a:ext>
            </a:extLst>
          </p:cNvPr>
          <p:cNvSpPr txBox="1"/>
          <p:nvPr userDrawn="1"/>
        </p:nvSpPr>
        <p:spPr>
          <a:xfrm>
            <a:off x="615999" y="1681312"/>
            <a:ext cx="4676775" cy="351378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60"/>
              </a:spcBef>
            </a:pPr>
            <a:r>
              <a:rPr sz="1400" b="1" spc="-5" dirty="0">
                <a:solidFill>
                  <a:srgbClr val="00A8A8"/>
                </a:solidFill>
                <a:latin typeface="Lato"/>
                <a:cs typeface="Lato"/>
              </a:rPr>
              <a:t>Vision</a:t>
            </a:r>
            <a:r>
              <a:rPr sz="1400" b="1" spc="-10" dirty="0">
                <a:solidFill>
                  <a:srgbClr val="00A8A8"/>
                </a:solidFill>
                <a:latin typeface="Lato"/>
                <a:cs typeface="Lato"/>
              </a:rPr>
              <a:t> Statement</a:t>
            </a:r>
            <a:endParaRPr sz="1400" dirty="0">
              <a:latin typeface="Lato"/>
              <a:cs typeface="Lato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5F2FBBE9-386E-404A-A160-83460E8DA111}"/>
              </a:ext>
            </a:extLst>
          </p:cNvPr>
          <p:cNvSpPr/>
          <p:nvPr userDrawn="1"/>
        </p:nvSpPr>
        <p:spPr>
          <a:xfrm>
            <a:off x="488950" y="1914164"/>
            <a:ext cx="0" cy="819150"/>
          </a:xfrm>
          <a:custGeom>
            <a:avLst/>
            <a:gdLst/>
            <a:ahLst/>
            <a:cxnLst/>
            <a:rect l="l" t="t" r="r" b="b"/>
            <a:pathLst>
              <a:path h="819150">
                <a:moveTo>
                  <a:pt x="0" y="0"/>
                </a:moveTo>
                <a:lnTo>
                  <a:pt x="0" y="818756"/>
                </a:lnTo>
              </a:path>
            </a:pathLst>
          </a:custGeom>
          <a:ln w="63500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E3FF1E5F-EA17-674F-B636-6F36327B8D6B}"/>
              </a:ext>
            </a:extLst>
          </p:cNvPr>
          <p:cNvSpPr/>
          <p:nvPr userDrawn="1"/>
        </p:nvSpPr>
        <p:spPr>
          <a:xfrm>
            <a:off x="708113" y="2878898"/>
            <a:ext cx="4638675" cy="0"/>
          </a:xfrm>
          <a:custGeom>
            <a:avLst/>
            <a:gdLst/>
            <a:ahLst/>
            <a:cxnLst/>
            <a:rect l="l" t="t" r="r" b="b"/>
            <a:pathLst>
              <a:path w="4638675">
                <a:moveTo>
                  <a:pt x="0" y="0"/>
                </a:moveTo>
                <a:lnTo>
                  <a:pt x="4638294" y="0"/>
                </a:lnTo>
              </a:path>
            </a:pathLst>
          </a:custGeom>
          <a:ln w="63500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458B1C4B-4686-8D4C-9C4A-A7127A9AF675}"/>
              </a:ext>
            </a:extLst>
          </p:cNvPr>
          <p:cNvSpPr/>
          <p:nvPr userDrawn="1"/>
        </p:nvSpPr>
        <p:spPr>
          <a:xfrm>
            <a:off x="5503104" y="1857050"/>
            <a:ext cx="0" cy="819150"/>
          </a:xfrm>
          <a:custGeom>
            <a:avLst/>
            <a:gdLst/>
            <a:ahLst/>
            <a:cxnLst/>
            <a:rect l="l" t="t" r="r" b="b"/>
            <a:pathLst>
              <a:path h="819150">
                <a:moveTo>
                  <a:pt x="0" y="818756"/>
                </a:moveTo>
                <a:lnTo>
                  <a:pt x="0" y="0"/>
                </a:lnTo>
              </a:path>
            </a:pathLst>
          </a:custGeom>
          <a:ln w="63500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000C49C9-5A8D-A34D-A97C-BE2A2064162F}"/>
              </a:ext>
            </a:extLst>
          </p:cNvPr>
          <p:cNvSpPr/>
          <p:nvPr userDrawn="1"/>
        </p:nvSpPr>
        <p:spPr>
          <a:xfrm>
            <a:off x="645646" y="1711072"/>
            <a:ext cx="4638675" cy="0"/>
          </a:xfrm>
          <a:custGeom>
            <a:avLst/>
            <a:gdLst/>
            <a:ahLst/>
            <a:cxnLst/>
            <a:rect l="l" t="t" r="r" b="b"/>
            <a:pathLst>
              <a:path w="4638675">
                <a:moveTo>
                  <a:pt x="4638294" y="0"/>
                </a:moveTo>
                <a:lnTo>
                  <a:pt x="0" y="0"/>
                </a:lnTo>
              </a:path>
            </a:pathLst>
          </a:custGeom>
          <a:ln w="63500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7670E8E9-DAC9-3145-A679-6897061A7D8D}"/>
              </a:ext>
            </a:extLst>
          </p:cNvPr>
          <p:cNvSpPr/>
          <p:nvPr userDrawn="1"/>
        </p:nvSpPr>
        <p:spPr>
          <a:xfrm>
            <a:off x="488950" y="2790035"/>
            <a:ext cx="94615" cy="88900"/>
          </a:xfrm>
          <a:custGeom>
            <a:avLst/>
            <a:gdLst/>
            <a:ahLst/>
            <a:cxnLst/>
            <a:rect l="l" t="t" r="r" b="b"/>
            <a:pathLst>
              <a:path w="94615" h="88900">
                <a:moveTo>
                  <a:pt x="0" y="0"/>
                </a:moveTo>
                <a:lnTo>
                  <a:pt x="0" y="88861"/>
                </a:lnTo>
                <a:lnTo>
                  <a:pt x="94221" y="88861"/>
                </a:lnTo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E26E02A2-F3E4-EE4B-AB62-C1E87863D051}"/>
              </a:ext>
            </a:extLst>
          </p:cNvPr>
          <p:cNvSpPr/>
          <p:nvPr userDrawn="1"/>
        </p:nvSpPr>
        <p:spPr>
          <a:xfrm>
            <a:off x="5408879" y="2790035"/>
            <a:ext cx="94615" cy="88900"/>
          </a:xfrm>
          <a:custGeom>
            <a:avLst/>
            <a:gdLst/>
            <a:ahLst/>
            <a:cxnLst/>
            <a:rect l="l" t="t" r="r" b="b"/>
            <a:pathLst>
              <a:path w="94614" h="88900">
                <a:moveTo>
                  <a:pt x="0" y="88861"/>
                </a:moveTo>
                <a:lnTo>
                  <a:pt x="94221" y="88861"/>
                </a:lnTo>
                <a:lnTo>
                  <a:pt x="94221" y="0"/>
                </a:lnTo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id="{CD2B2700-CEA8-B84C-8B04-80664C4527BD}"/>
              </a:ext>
            </a:extLst>
          </p:cNvPr>
          <p:cNvSpPr/>
          <p:nvPr userDrawn="1"/>
        </p:nvSpPr>
        <p:spPr>
          <a:xfrm>
            <a:off x="5408879" y="1711069"/>
            <a:ext cx="94615" cy="88900"/>
          </a:xfrm>
          <a:custGeom>
            <a:avLst/>
            <a:gdLst/>
            <a:ahLst/>
            <a:cxnLst/>
            <a:rect l="l" t="t" r="r" b="b"/>
            <a:pathLst>
              <a:path w="94614" h="88900">
                <a:moveTo>
                  <a:pt x="94221" y="88861"/>
                </a:moveTo>
                <a:lnTo>
                  <a:pt x="94221" y="0"/>
                </a:lnTo>
                <a:lnTo>
                  <a:pt x="0" y="0"/>
                </a:lnTo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id="{09C6D168-F1B0-F543-8DA3-38535AACFF5B}"/>
              </a:ext>
            </a:extLst>
          </p:cNvPr>
          <p:cNvSpPr/>
          <p:nvPr userDrawn="1"/>
        </p:nvSpPr>
        <p:spPr>
          <a:xfrm>
            <a:off x="488950" y="1711069"/>
            <a:ext cx="94615" cy="88900"/>
          </a:xfrm>
          <a:custGeom>
            <a:avLst/>
            <a:gdLst/>
            <a:ahLst/>
            <a:cxnLst/>
            <a:rect l="l" t="t" r="r" b="b"/>
            <a:pathLst>
              <a:path w="94615" h="88900">
                <a:moveTo>
                  <a:pt x="94221" y="0"/>
                </a:moveTo>
                <a:lnTo>
                  <a:pt x="0" y="0"/>
                </a:lnTo>
                <a:lnTo>
                  <a:pt x="0" y="88861"/>
                </a:lnTo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4">
            <a:extLst>
              <a:ext uri="{FF2B5EF4-FFF2-40B4-BE49-F238E27FC236}">
                <a16:creationId xmlns:a16="http://schemas.microsoft.com/office/drawing/2014/main" id="{7ACB79AF-354E-4247-A9A6-AAC2012E1987}"/>
              </a:ext>
            </a:extLst>
          </p:cNvPr>
          <p:cNvSpPr txBox="1"/>
          <p:nvPr userDrawn="1"/>
        </p:nvSpPr>
        <p:spPr>
          <a:xfrm>
            <a:off x="6743827" y="3120520"/>
            <a:ext cx="3948429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0510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solidFill>
                  <a:srgbClr val="FFFFFF"/>
                </a:solidFill>
                <a:latin typeface="Lato"/>
                <a:cs typeface="Lato"/>
              </a:rPr>
              <a:t>Key </a:t>
            </a:r>
            <a:r>
              <a:rPr sz="2000" b="1" dirty="0">
                <a:solidFill>
                  <a:srgbClr val="FFFFFF"/>
                </a:solidFill>
                <a:latin typeface="Lato"/>
                <a:cs typeface="Lato"/>
              </a:rPr>
              <a:t>Events </a:t>
            </a:r>
            <a:r>
              <a:rPr sz="2000" b="1" spc="10" dirty="0">
                <a:solidFill>
                  <a:srgbClr val="FFFFFF"/>
                </a:solidFill>
                <a:latin typeface="Lato"/>
                <a:cs typeface="Lato"/>
              </a:rPr>
              <a:t>and</a:t>
            </a:r>
            <a:r>
              <a:rPr sz="2000" b="1" spc="75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2000" b="1" spc="15" dirty="0">
                <a:solidFill>
                  <a:srgbClr val="FFFFFF"/>
                </a:solidFill>
                <a:latin typeface="Lato"/>
                <a:cs typeface="Lato"/>
              </a:rPr>
              <a:t>Experiences</a:t>
            </a:r>
            <a:endParaRPr sz="2000">
              <a:latin typeface="Lato"/>
              <a:cs typeface="Lato"/>
            </a:endParaRPr>
          </a:p>
        </p:txBody>
      </p:sp>
      <p:sp>
        <p:nvSpPr>
          <p:cNvPr id="18" name="object 15">
            <a:extLst>
              <a:ext uri="{FF2B5EF4-FFF2-40B4-BE49-F238E27FC236}">
                <a16:creationId xmlns:a16="http://schemas.microsoft.com/office/drawing/2014/main" id="{47761EC7-FF61-124A-8F2D-F7976065E936}"/>
              </a:ext>
            </a:extLst>
          </p:cNvPr>
          <p:cNvSpPr txBox="1"/>
          <p:nvPr userDrawn="1"/>
        </p:nvSpPr>
        <p:spPr>
          <a:xfrm>
            <a:off x="0" y="3099184"/>
            <a:ext cx="65798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0">
              <a:lnSpc>
                <a:spcPct val="100000"/>
              </a:lnSpc>
              <a:spcBef>
                <a:spcPts val="100"/>
              </a:spcBef>
            </a:pPr>
            <a:r>
              <a:rPr sz="2000" b="1" spc="10" dirty="0">
                <a:solidFill>
                  <a:srgbClr val="FFFFFF"/>
                </a:solidFill>
                <a:latin typeface="Lato"/>
                <a:cs typeface="Lato"/>
              </a:rPr>
              <a:t>Milestones and Learning</a:t>
            </a:r>
            <a:r>
              <a:rPr sz="2000" b="1" spc="85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2000" b="1" spc="10" dirty="0">
                <a:solidFill>
                  <a:srgbClr val="FFFFFF"/>
                </a:solidFill>
                <a:latin typeface="Lato"/>
                <a:cs typeface="Lato"/>
              </a:rPr>
              <a:t>Outcomes</a:t>
            </a:r>
            <a:endParaRPr sz="2000" dirty="0">
              <a:latin typeface="Lato"/>
              <a:cs typeface="Lato"/>
            </a:endParaRPr>
          </a:p>
        </p:txBody>
      </p:sp>
      <p:sp>
        <p:nvSpPr>
          <p:cNvPr id="19" name="object 16">
            <a:extLst>
              <a:ext uri="{FF2B5EF4-FFF2-40B4-BE49-F238E27FC236}">
                <a16:creationId xmlns:a16="http://schemas.microsoft.com/office/drawing/2014/main" id="{EE870B00-10CE-1641-94A4-7306AE8FC196}"/>
              </a:ext>
            </a:extLst>
          </p:cNvPr>
          <p:cNvSpPr txBox="1"/>
          <p:nvPr userDrawn="1"/>
        </p:nvSpPr>
        <p:spPr>
          <a:xfrm>
            <a:off x="1377228" y="3636939"/>
            <a:ext cx="13214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5" dirty="0">
                <a:solidFill>
                  <a:srgbClr val="00A8A8"/>
                </a:solidFill>
                <a:latin typeface="Lato"/>
                <a:cs typeface="Lato"/>
              </a:rPr>
              <a:t>Year</a:t>
            </a:r>
            <a:r>
              <a:rPr sz="3000" b="1" spc="-85" dirty="0">
                <a:solidFill>
                  <a:srgbClr val="00A8A8"/>
                </a:solidFill>
                <a:latin typeface="Lato"/>
                <a:cs typeface="Lato"/>
              </a:rPr>
              <a:t> </a:t>
            </a:r>
            <a:r>
              <a:rPr sz="3000" b="1" spc="30" dirty="0">
                <a:solidFill>
                  <a:srgbClr val="00A8A8"/>
                </a:solidFill>
                <a:latin typeface="Lato"/>
                <a:cs typeface="Lato"/>
              </a:rPr>
              <a:t>11</a:t>
            </a:r>
            <a:endParaRPr sz="3000">
              <a:latin typeface="Lato"/>
              <a:cs typeface="Lato"/>
            </a:endParaRPr>
          </a:p>
        </p:txBody>
      </p:sp>
      <p:sp>
        <p:nvSpPr>
          <p:cNvPr id="20" name="object 17">
            <a:extLst>
              <a:ext uri="{FF2B5EF4-FFF2-40B4-BE49-F238E27FC236}">
                <a16:creationId xmlns:a16="http://schemas.microsoft.com/office/drawing/2014/main" id="{41BE595A-2B39-F046-9E43-FFFD789F0460}"/>
              </a:ext>
            </a:extLst>
          </p:cNvPr>
          <p:cNvSpPr txBox="1"/>
          <p:nvPr userDrawn="1"/>
        </p:nvSpPr>
        <p:spPr>
          <a:xfrm>
            <a:off x="1377228" y="5594136"/>
            <a:ext cx="13214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5" dirty="0">
                <a:solidFill>
                  <a:srgbClr val="00A8A8"/>
                </a:solidFill>
                <a:latin typeface="Lato"/>
                <a:cs typeface="Lato"/>
              </a:rPr>
              <a:t>Year</a:t>
            </a:r>
            <a:r>
              <a:rPr sz="3000" b="1" spc="-85" dirty="0">
                <a:solidFill>
                  <a:srgbClr val="00A8A8"/>
                </a:solidFill>
                <a:latin typeface="Lato"/>
                <a:cs typeface="Lato"/>
              </a:rPr>
              <a:t> </a:t>
            </a:r>
            <a:r>
              <a:rPr sz="3000" b="1" spc="30" dirty="0">
                <a:solidFill>
                  <a:srgbClr val="00A8A8"/>
                </a:solidFill>
                <a:latin typeface="Lato"/>
                <a:cs typeface="Lato"/>
              </a:rPr>
              <a:t>10</a:t>
            </a:r>
            <a:endParaRPr sz="3000">
              <a:latin typeface="Lato"/>
              <a:cs typeface="Lato"/>
            </a:endParaRP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5D955C34-77F2-4647-99A5-27A6384B7140}"/>
              </a:ext>
            </a:extLst>
          </p:cNvPr>
          <p:cNvSpPr txBox="1"/>
          <p:nvPr userDrawn="1"/>
        </p:nvSpPr>
        <p:spPr>
          <a:xfrm>
            <a:off x="7997103" y="3636939"/>
            <a:ext cx="13214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5" dirty="0">
                <a:solidFill>
                  <a:srgbClr val="006992"/>
                </a:solidFill>
                <a:latin typeface="Lato"/>
                <a:cs typeface="Lato"/>
              </a:rPr>
              <a:t>Year</a:t>
            </a:r>
            <a:r>
              <a:rPr sz="3000" b="1" spc="-85" dirty="0">
                <a:solidFill>
                  <a:srgbClr val="006992"/>
                </a:solidFill>
                <a:latin typeface="Lato"/>
                <a:cs typeface="Lato"/>
              </a:rPr>
              <a:t> </a:t>
            </a:r>
            <a:r>
              <a:rPr sz="3000" b="1" spc="30" dirty="0">
                <a:solidFill>
                  <a:srgbClr val="006992"/>
                </a:solidFill>
                <a:latin typeface="Lato"/>
                <a:cs typeface="Lato"/>
              </a:rPr>
              <a:t>11</a:t>
            </a:r>
            <a:endParaRPr sz="3000">
              <a:latin typeface="Lato"/>
              <a:cs typeface="Lato"/>
            </a:endParaRPr>
          </a:p>
        </p:txBody>
      </p:sp>
      <p:sp>
        <p:nvSpPr>
          <p:cNvPr id="22" name="object 19">
            <a:extLst>
              <a:ext uri="{FF2B5EF4-FFF2-40B4-BE49-F238E27FC236}">
                <a16:creationId xmlns:a16="http://schemas.microsoft.com/office/drawing/2014/main" id="{CDE5CCF6-A10C-B641-9D5C-4D162A5A06FD}"/>
              </a:ext>
            </a:extLst>
          </p:cNvPr>
          <p:cNvSpPr txBox="1"/>
          <p:nvPr userDrawn="1"/>
        </p:nvSpPr>
        <p:spPr>
          <a:xfrm>
            <a:off x="7997103" y="5596041"/>
            <a:ext cx="13214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5" dirty="0">
                <a:solidFill>
                  <a:srgbClr val="006992"/>
                </a:solidFill>
                <a:latin typeface="Lato"/>
                <a:cs typeface="Lato"/>
              </a:rPr>
              <a:t>Year</a:t>
            </a:r>
            <a:r>
              <a:rPr sz="3000" b="1" spc="-85" dirty="0">
                <a:solidFill>
                  <a:srgbClr val="006992"/>
                </a:solidFill>
                <a:latin typeface="Lato"/>
                <a:cs typeface="Lato"/>
              </a:rPr>
              <a:t> </a:t>
            </a:r>
            <a:r>
              <a:rPr sz="3000" b="1" spc="30" dirty="0">
                <a:solidFill>
                  <a:srgbClr val="006992"/>
                </a:solidFill>
                <a:latin typeface="Lato"/>
                <a:cs typeface="Lato"/>
              </a:rPr>
              <a:t>10</a:t>
            </a:r>
            <a:endParaRPr sz="3000">
              <a:latin typeface="Lato"/>
              <a:cs typeface="Lato"/>
            </a:endParaRPr>
          </a:p>
        </p:txBody>
      </p:sp>
      <p:sp>
        <p:nvSpPr>
          <p:cNvPr id="23" name="object 20">
            <a:extLst>
              <a:ext uri="{FF2B5EF4-FFF2-40B4-BE49-F238E27FC236}">
                <a16:creationId xmlns:a16="http://schemas.microsoft.com/office/drawing/2014/main" id="{31C6526A-41DC-4D45-BE97-3ECDCEFC7E5C}"/>
              </a:ext>
            </a:extLst>
          </p:cNvPr>
          <p:cNvSpPr txBox="1"/>
          <p:nvPr userDrawn="1"/>
        </p:nvSpPr>
        <p:spPr>
          <a:xfrm>
            <a:off x="1489623" y="7566191"/>
            <a:ext cx="10928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5" dirty="0">
                <a:solidFill>
                  <a:srgbClr val="00A8A8"/>
                </a:solidFill>
                <a:latin typeface="Lato"/>
                <a:cs typeface="Lato"/>
              </a:rPr>
              <a:t>Year</a:t>
            </a:r>
            <a:r>
              <a:rPr sz="3000" b="1" spc="-85" dirty="0">
                <a:solidFill>
                  <a:srgbClr val="00A8A8"/>
                </a:solidFill>
                <a:latin typeface="Lato"/>
                <a:cs typeface="Lato"/>
              </a:rPr>
              <a:t> </a:t>
            </a:r>
            <a:r>
              <a:rPr sz="3000" b="1" dirty="0">
                <a:solidFill>
                  <a:srgbClr val="00A8A8"/>
                </a:solidFill>
                <a:latin typeface="Lato"/>
                <a:cs typeface="Lato"/>
              </a:rPr>
              <a:t>9</a:t>
            </a:r>
            <a:endParaRPr sz="3000">
              <a:latin typeface="Lato"/>
              <a:cs typeface="Lato"/>
            </a:endParaRPr>
          </a:p>
        </p:txBody>
      </p:sp>
      <p:sp>
        <p:nvSpPr>
          <p:cNvPr id="24" name="object 21">
            <a:extLst>
              <a:ext uri="{FF2B5EF4-FFF2-40B4-BE49-F238E27FC236}">
                <a16:creationId xmlns:a16="http://schemas.microsoft.com/office/drawing/2014/main" id="{B52A29F0-BEBF-764C-9774-7973BC0A6256}"/>
              </a:ext>
            </a:extLst>
          </p:cNvPr>
          <p:cNvSpPr txBox="1"/>
          <p:nvPr userDrawn="1"/>
        </p:nvSpPr>
        <p:spPr>
          <a:xfrm>
            <a:off x="8109498" y="7600101"/>
            <a:ext cx="10928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5" dirty="0">
                <a:solidFill>
                  <a:srgbClr val="006992"/>
                </a:solidFill>
                <a:latin typeface="Lato"/>
                <a:cs typeface="Lato"/>
              </a:rPr>
              <a:t>Year</a:t>
            </a:r>
            <a:r>
              <a:rPr sz="3000" b="1" spc="-85" dirty="0">
                <a:solidFill>
                  <a:srgbClr val="006992"/>
                </a:solidFill>
                <a:latin typeface="Lato"/>
                <a:cs typeface="Lato"/>
              </a:rPr>
              <a:t> </a:t>
            </a:r>
            <a:r>
              <a:rPr sz="3000" b="1" dirty="0">
                <a:solidFill>
                  <a:srgbClr val="006992"/>
                </a:solidFill>
                <a:latin typeface="Lato"/>
                <a:cs typeface="Lato"/>
              </a:rPr>
              <a:t>9</a:t>
            </a:r>
            <a:endParaRPr sz="3000">
              <a:latin typeface="Lato"/>
              <a:cs typeface="Lato"/>
            </a:endParaRPr>
          </a:p>
        </p:txBody>
      </p:sp>
      <p:sp>
        <p:nvSpPr>
          <p:cNvPr id="25" name="object 22">
            <a:extLst>
              <a:ext uri="{FF2B5EF4-FFF2-40B4-BE49-F238E27FC236}">
                <a16:creationId xmlns:a16="http://schemas.microsoft.com/office/drawing/2014/main" id="{28D188C4-9302-D14D-9319-E155A6B68118}"/>
              </a:ext>
            </a:extLst>
          </p:cNvPr>
          <p:cNvSpPr txBox="1"/>
          <p:nvPr userDrawn="1"/>
        </p:nvSpPr>
        <p:spPr>
          <a:xfrm>
            <a:off x="1489623" y="9641499"/>
            <a:ext cx="10928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5" dirty="0">
                <a:solidFill>
                  <a:srgbClr val="00A8A8"/>
                </a:solidFill>
                <a:latin typeface="Lato"/>
                <a:cs typeface="Lato"/>
              </a:rPr>
              <a:t>Year</a:t>
            </a:r>
            <a:r>
              <a:rPr sz="3000" b="1" spc="-85" dirty="0">
                <a:solidFill>
                  <a:srgbClr val="00A8A8"/>
                </a:solidFill>
                <a:latin typeface="Lato"/>
                <a:cs typeface="Lato"/>
              </a:rPr>
              <a:t> </a:t>
            </a:r>
            <a:r>
              <a:rPr sz="3000" b="1" dirty="0">
                <a:solidFill>
                  <a:srgbClr val="00A8A8"/>
                </a:solidFill>
                <a:latin typeface="Lato"/>
                <a:cs typeface="Lato"/>
              </a:rPr>
              <a:t>8</a:t>
            </a:r>
            <a:endParaRPr sz="3000">
              <a:latin typeface="Lato"/>
              <a:cs typeface="Lato"/>
            </a:endParaRPr>
          </a:p>
        </p:txBody>
      </p:sp>
      <p:sp>
        <p:nvSpPr>
          <p:cNvPr id="26" name="object 23">
            <a:extLst>
              <a:ext uri="{FF2B5EF4-FFF2-40B4-BE49-F238E27FC236}">
                <a16:creationId xmlns:a16="http://schemas.microsoft.com/office/drawing/2014/main" id="{47FA8121-2FC0-3C44-9735-C30FEF732998}"/>
              </a:ext>
            </a:extLst>
          </p:cNvPr>
          <p:cNvSpPr txBox="1"/>
          <p:nvPr userDrawn="1"/>
        </p:nvSpPr>
        <p:spPr>
          <a:xfrm>
            <a:off x="8109498" y="9654833"/>
            <a:ext cx="10928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5" dirty="0">
                <a:solidFill>
                  <a:srgbClr val="006992"/>
                </a:solidFill>
                <a:latin typeface="Lato"/>
                <a:cs typeface="Lato"/>
              </a:rPr>
              <a:t>Year</a:t>
            </a:r>
            <a:r>
              <a:rPr sz="3000" b="1" spc="-85" dirty="0">
                <a:solidFill>
                  <a:srgbClr val="006992"/>
                </a:solidFill>
                <a:latin typeface="Lato"/>
                <a:cs typeface="Lato"/>
              </a:rPr>
              <a:t> </a:t>
            </a:r>
            <a:r>
              <a:rPr sz="3000" b="1" dirty="0">
                <a:solidFill>
                  <a:srgbClr val="006992"/>
                </a:solidFill>
                <a:latin typeface="Lato"/>
                <a:cs typeface="Lato"/>
              </a:rPr>
              <a:t>8</a:t>
            </a:r>
            <a:endParaRPr sz="3000">
              <a:latin typeface="Lato"/>
              <a:cs typeface="Lato"/>
            </a:endParaRPr>
          </a:p>
        </p:txBody>
      </p:sp>
      <p:sp>
        <p:nvSpPr>
          <p:cNvPr id="27" name="object 24">
            <a:extLst>
              <a:ext uri="{FF2B5EF4-FFF2-40B4-BE49-F238E27FC236}">
                <a16:creationId xmlns:a16="http://schemas.microsoft.com/office/drawing/2014/main" id="{BAF52141-1BD6-6647-BEE7-81A8D405D0DC}"/>
              </a:ext>
            </a:extLst>
          </p:cNvPr>
          <p:cNvSpPr txBox="1"/>
          <p:nvPr userDrawn="1"/>
        </p:nvSpPr>
        <p:spPr>
          <a:xfrm>
            <a:off x="1489623" y="11544593"/>
            <a:ext cx="10928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5" dirty="0">
                <a:solidFill>
                  <a:srgbClr val="00A8A8"/>
                </a:solidFill>
                <a:latin typeface="Lato"/>
                <a:cs typeface="Lato"/>
              </a:rPr>
              <a:t>Year</a:t>
            </a:r>
            <a:r>
              <a:rPr sz="3000" b="1" spc="-85" dirty="0">
                <a:solidFill>
                  <a:srgbClr val="00A8A8"/>
                </a:solidFill>
                <a:latin typeface="Lato"/>
                <a:cs typeface="Lato"/>
              </a:rPr>
              <a:t> </a:t>
            </a:r>
            <a:r>
              <a:rPr sz="3000" b="1" dirty="0">
                <a:solidFill>
                  <a:srgbClr val="00A8A8"/>
                </a:solidFill>
                <a:latin typeface="Lato"/>
                <a:cs typeface="Lato"/>
              </a:rPr>
              <a:t>7</a:t>
            </a:r>
            <a:endParaRPr sz="3000">
              <a:latin typeface="Lato"/>
              <a:cs typeface="Lato"/>
            </a:endParaRPr>
          </a:p>
        </p:txBody>
      </p:sp>
      <p:sp>
        <p:nvSpPr>
          <p:cNvPr id="28" name="object 25">
            <a:extLst>
              <a:ext uri="{FF2B5EF4-FFF2-40B4-BE49-F238E27FC236}">
                <a16:creationId xmlns:a16="http://schemas.microsoft.com/office/drawing/2014/main" id="{43F0FAD0-A7B8-EA42-87F7-81B2DB2A22AD}"/>
              </a:ext>
            </a:extLst>
          </p:cNvPr>
          <p:cNvSpPr txBox="1"/>
          <p:nvPr userDrawn="1"/>
        </p:nvSpPr>
        <p:spPr>
          <a:xfrm>
            <a:off x="8109498" y="11544975"/>
            <a:ext cx="10928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5" dirty="0">
                <a:solidFill>
                  <a:srgbClr val="006992"/>
                </a:solidFill>
                <a:latin typeface="Lato"/>
                <a:cs typeface="Lato"/>
              </a:rPr>
              <a:t>Year</a:t>
            </a:r>
            <a:r>
              <a:rPr sz="3000" b="1" spc="-85" dirty="0">
                <a:solidFill>
                  <a:srgbClr val="006992"/>
                </a:solidFill>
                <a:latin typeface="Lato"/>
                <a:cs typeface="Lato"/>
              </a:rPr>
              <a:t> </a:t>
            </a:r>
            <a:r>
              <a:rPr sz="3000" b="1" dirty="0">
                <a:solidFill>
                  <a:srgbClr val="006992"/>
                </a:solidFill>
                <a:latin typeface="Lato"/>
                <a:cs typeface="Lato"/>
              </a:rPr>
              <a:t>7</a:t>
            </a:r>
            <a:endParaRPr sz="3000">
              <a:latin typeface="Lato"/>
              <a:cs typeface="Lato"/>
            </a:endParaRPr>
          </a:p>
        </p:txBody>
      </p:sp>
      <p:sp>
        <p:nvSpPr>
          <p:cNvPr id="29" name="object 26">
            <a:extLst>
              <a:ext uri="{FF2B5EF4-FFF2-40B4-BE49-F238E27FC236}">
                <a16:creationId xmlns:a16="http://schemas.microsoft.com/office/drawing/2014/main" id="{1A0E5446-9813-E845-9137-779166FD706C}"/>
              </a:ext>
            </a:extLst>
          </p:cNvPr>
          <p:cNvSpPr txBox="1"/>
          <p:nvPr userDrawn="1"/>
        </p:nvSpPr>
        <p:spPr>
          <a:xfrm>
            <a:off x="7701982" y="1803449"/>
            <a:ext cx="889635" cy="984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A8A8"/>
                </a:solidFill>
                <a:latin typeface="Lato"/>
                <a:cs typeface="Lato"/>
              </a:rPr>
              <a:t>Contact:</a:t>
            </a:r>
            <a:endParaRPr sz="1400">
              <a:latin typeface="Lato"/>
              <a:cs typeface="Lato"/>
            </a:endParaRPr>
          </a:p>
          <a:p>
            <a:pPr marL="12700" marR="5080">
              <a:lnSpc>
                <a:spcPct val="174700"/>
              </a:lnSpc>
            </a:pPr>
            <a:r>
              <a:rPr sz="1400" b="1" spc="-10" dirty="0">
                <a:solidFill>
                  <a:srgbClr val="00A8A8"/>
                </a:solidFill>
                <a:latin typeface="Lato"/>
                <a:cs typeface="Lato"/>
              </a:rPr>
              <a:t>Email:  </a:t>
            </a:r>
            <a:r>
              <a:rPr sz="1400" b="1" spc="-170" dirty="0">
                <a:solidFill>
                  <a:srgbClr val="00A8A8"/>
                </a:solidFill>
                <a:latin typeface="Lato"/>
                <a:cs typeface="Lato"/>
              </a:rPr>
              <a:t>T</a:t>
            </a:r>
            <a:r>
              <a:rPr sz="1400" b="1" dirty="0">
                <a:solidFill>
                  <a:srgbClr val="00A8A8"/>
                </a:solidFill>
                <a:latin typeface="Lato"/>
                <a:cs typeface="Lato"/>
              </a:rPr>
              <a:t>elephone:</a:t>
            </a:r>
            <a:endParaRPr sz="1400">
              <a:latin typeface="Lato"/>
              <a:cs typeface="Lato"/>
            </a:endParaRPr>
          </a:p>
        </p:txBody>
      </p:sp>
      <p:sp>
        <p:nvSpPr>
          <p:cNvPr id="30" name="object 27">
            <a:extLst>
              <a:ext uri="{FF2B5EF4-FFF2-40B4-BE49-F238E27FC236}">
                <a16:creationId xmlns:a16="http://schemas.microsoft.com/office/drawing/2014/main" id="{0AB46DDF-55E9-9A4D-9BA7-0A9A3395099D}"/>
              </a:ext>
            </a:extLst>
          </p:cNvPr>
          <p:cNvSpPr/>
          <p:nvPr userDrawn="1"/>
        </p:nvSpPr>
        <p:spPr>
          <a:xfrm>
            <a:off x="7574932" y="1914164"/>
            <a:ext cx="0" cy="819150"/>
          </a:xfrm>
          <a:custGeom>
            <a:avLst/>
            <a:gdLst/>
            <a:ahLst/>
            <a:cxnLst/>
            <a:rect l="l" t="t" r="r" b="b"/>
            <a:pathLst>
              <a:path h="819150">
                <a:moveTo>
                  <a:pt x="0" y="0"/>
                </a:moveTo>
                <a:lnTo>
                  <a:pt x="0" y="818756"/>
                </a:lnTo>
              </a:path>
            </a:pathLst>
          </a:custGeom>
          <a:ln w="63500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8">
            <a:extLst>
              <a:ext uri="{FF2B5EF4-FFF2-40B4-BE49-F238E27FC236}">
                <a16:creationId xmlns:a16="http://schemas.microsoft.com/office/drawing/2014/main" id="{0F7521D8-CA1F-B044-ACDE-F84E803FF8D6}"/>
              </a:ext>
            </a:extLst>
          </p:cNvPr>
          <p:cNvSpPr/>
          <p:nvPr userDrawn="1"/>
        </p:nvSpPr>
        <p:spPr>
          <a:xfrm>
            <a:off x="7805442" y="2878900"/>
            <a:ext cx="2233930" cy="0"/>
          </a:xfrm>
          <a:custGeom>
            <a:avLst/>
            <a:gdLst/>
            <a:ahLst/>
            <a:cxnLst/>
            <a:rect l="l" t="t" r="r" b="b"/>
            <a:pathLst>
              <a:path w="2233929">
                <a:moveTo>
                  <a:pt x="0" y="0"/>
                </a:moveTo>
                <a:lnTo>
                  <a:pt x="2233345" y="0"/>
                </a:lnTo>
              </a:path>
            </a:pathLst>
          </a:custGeom>
          <a:ln w="63500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9">
            <a:extLst>
              <a:ext uri="{FF2B5EF4-FFF2-40B4-BE49-F238E27FC236}">
                <a16:creationId xmlns:a16="http://schemas.microsoft.com/office/drawing/2014/main" id="{F9DF9EC5-765B-8B4C-BB4E-837A951A0061}"/>
              </a:ext>
            </a:extLst>
          </p:cNvPr>
          <p:cNvSpPr/>
          <p:nvPr userDrawn="1"/>
        </p:nvSpPr>
        <p:spPr>
          <a:xfrm>
            <a:off x="10203050" y="1857050"/>
            <a:ext cx="0" cy="819150"/>
          </a:xfrm>
          <a:custGeom>
            <a:avLst/>
            <a:gdLst/>
            <a:ahLst/>
            <a:cxnLst/>
            <a:rect l="l" t="t" r="r" b="b"/>
            <a:pathLst>
              <a:path h="819150">
                <a:moveTo>
                  <a:pt x="0" y="818756"/>
                </a:moveTo>
                <a:lnTo>
                  <a:pt x="0" y="0"/>
                </a:lnTo>
              </a:path>
            </a:pathLst>
          </a:custGeom>
          <a:ln w="63500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0">
            <a:extLst>
              <a:ext uri="{FF2B5EF4-FFF2-40B4-BE49-F238E27FC236}">
                <a16:creationId xmlns:a16="http://schemas.microsoft.com/office/drawing/2014/main" id="{914C3517-02D7-1341-9FA3-B04AD04528E7}"/>
              </a:ext>
            </a:extLst>
          </p:cNvPr>
          <p:cNvSpPr/>
          <p:nvPr userDrawn="1"/>
        </p:nvSpPr>
        <p:spPr>
          <a:xfrm>
            <a:off x="7739193" y="1711072"/>
            <a:ext cx="2233930" cy="0"/>
          </a:xfrm>
          <a:custGeom>
            <a:avLst/>
            <a:gdLst/>
            <a:ahLst/>
            <a:cxnLst/>
            <a:rect l="l" t="t" r="r" b="b"/>
            <a:pathLst>
              <a:path w="2233929">
                <a:moveTo>
                  <a:pt x="2233345" y="0"/>
                </a:moveTo>
                <a:lnTo>
                  <a:pt x="0" y="0"/>
                </a:lnTo>
              </a:path>
            </a:pathLst>
          </a:custGeom>
          <a:ln w="63500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1">
            <a:extLst>
              <a:ext uri="{FF2B5EF4-FFF2-40B4-BE49-F238E27FC236}">
                <a16:creationId xmlns:a16="http://schemas.microsoft.com/office/drawing/2014/main" id="{52DA543E-D60B-8244-8363-3DE2EEB3267E}"/>
              </a:ext>
            </a:extLst>
          </p:cNvPr>
          <p:cNvSpPr/>
          <p:nvPr userDrawn="1"/>
        </p:nvSpPr>
        <p:spPr>
          <a:xfrm>
            <a:off x="7574932" y="2790035"/>
            <a:ext cx="98425" cy="88900"/>
          </a:xfrm>
          <a:custGeom>
            <a:avLst/>
            <a:gdLst/>
            <a:ahLst/>
            <a:cxnLst/>
            <a:rect l="l" t="t" r="r" b="b"/>
            <a:pathLst>
              <a:path w="98425" h="88900">
                <a:moveTo>
                  <a:pt x="0" y="0"/>
                </a:moveTo>
                <a:lnTo>
                  <a:pt x="0" y="88861"/>
                </a:lnTo>
                <a:lnTo>
                  <a:pt x="98005" y="88861"/>
                </a:lnTo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2">
            <a:extLst>
              <a:ext uri="{FF2B5EF4-FFF2-40B4-BE49-F238E27FC236}">
                <a16:creationId xmlns:a16="http://schemas.microsoft.com/office/drawing/2014/main" id="{3FD5DE39-AE5C-884E-BBE4-BA8EE2D9295D}"/>
              </a:ext>
            </a:extLst>
          </p:cNvPr>
          <p:cNvSpPr/>
          <p:nvPr userDrawn="1"/>
        </p:nvSpPr>
        <p:spPr>
          <a:xfrm>
            <a:off x="10105052" y="2790035"/>
            <a:ext cx="98425" cy="88900"/>
          </a:xfrm>
          <a:custGeom>
            <a:avLst/>
            <a:gdLst/>
            <a:ahLst/>
            <a:cxnLst/>
            <a:rect l="l" t="t" r="r" b="b"/>
            <a:pathLst>
              <a:path w="98425" h="88900">
                <a:moveTo>
                  <a:pt x="0" y="88861"/>
                </a:moveTo>
                <a:lnTo>
                  <a:pt x="97993" y="88861"/>
                </a:lnTo>
                <a:lnTo>
                  <a:pt x="97993" y="0"/>
                </a:lnTo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3">
            <a:extLst>
              <a:ext uri="{FF2B5EF4-FFF2-40B4-BE49-F238E27FC236}">
                <a16:creationId xmlns:a16="http://schemas.microsoft.com/office/drawing/2014/main" id="{10932660-EA21-B840-9D12-FA2607AF8DBA}"/>
              </a:ext>
            </a:extLst>
          </p:cNvPr>
          <p:cNvSpPr/>
          <p:nvPr userDrawn="1"/>
        </p:nvSpPr>
        <p:spPr>
          <a:xfrm>
            <a:off x="10105052" y="1711069"/>
            <a:ext cx="98425" cy="88900"/>
          </a:xfrm>
          <a:custGeom>
            <a:avLst/>
            <a:gdLst/>
            <a:ahLst/>
            <a:cxnLst/>
            <a:rect l="l" t="t" r="r" b="b"/>
            <a:pathLst>
              <a:path w="98425" h="88900">
                <a:moveTo>
                  <a:pt x="97993" y="88861"/>
                </a:moveTo>
                <a:lnTo>
                  <a:pt x="97993" y="0"/>
                </a:lnTo>
                <a:lnTo>
                  <a:pt x="0" y="0"/>
                </a:lnTo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4">
            <a:extLst>
              <a:ext uri="{FF2B5EF4-FFF2-40B4-BE49-F238E27FC236}">
                <a16:creationId xmlns:a16="http://schemas.microsoft.com/office/drawing/2014/main" id="{C296ED71-5553-2A46-A284-7A502BDFF6B2}"/>
              </a:ext>
            </a:extLst>
          </p:cNvPr>
          <p:cNvSpPr/>
          <p:nvPr userDrawn="1"/>
        </p:nvSpPr>
        <p:spPr>
          <a:xfrm>
            <a:off x="7574932" y="1711069"/>
            <a:ext cx="98425" cy="88900"/>
          </a:xfrm>
          <a:custGeom>
            <a:avLst/>
            <a:gdLst/>
            <a:ahLst/>
            <a:cxnLst/>
            <a:rect l="l" t="t" r="r" b="b"/>
            <a:pathLst>
              <a:path w="98425" h="88900">
                <a:moveTo>
                  <a:pt x="98005" y="0"/>
                </a:moveTo>
                <a:lnTo>
                  <a:pt x="0" y="0"/>
                </a:lnTo>
                <a:lnTo>
                  <a:pt x="0" y="88861"/>
                </a:lnTo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5">
            <a:extLst>
              <a:ext uri="{FF2B5EF4-FFF2-40B4-BE49-F238E27FC236}">
                <a16:creationId xmlns:a16="http://schemas.microsoft.com/office/drawing/2014/main" id="{2BD1DFF3-9864-DC41-965F-D4925DAEA062}"/>
              </a:ext>
            </a:extLst>
          </p:cNvPr>
          <p:cNvSpPr/>
          <p:nvPr userDrawn="1"/>
        </p:nvSpPr>
        <p:spPr>
          <a:xfrm>
            <a:off x="3819256" y="1199490"/>
            <a:ext cx="3104281" cy="142381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1F0538BD-5E55-CF4F-B16D-AAB6F472BE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3465" y="4175455"/>
            <a:ext cx="3105150" cy="1209515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B7975CAF-E46F-2146-A09B-05E42AB596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865" y="6129938"/>
            <a:ext cx="3105150" cy="1209515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D331935A-F3D2-7945-B4D2-75DD628133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3465" y="8124378"/>
            <a:ext cx="3105150" cy="1209515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14484511-6E0E-AE46-89B7-307003976A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9865" y="10199358"/>
            <a:ext cx="3105150" cy="1209515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id="{DA8DF7AD-C705-1144-8217-65167262D2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3465" y="12178664"/>
            <a:ext cx="3105150" cy="1209515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5" name="Text Placeholder 39">
            <a:extLst>
              <a:ext uri="{FF2B5EF4-FFF2-40B4-BE49-F238E27FC236}">
                <a16:creationId xmlns:a16="http://schemas.microsoft.com/office/drawing/2014/main" id="{CAADAC6D-1E17-A047-ADAE-F1F33CE132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54178" y="4175455"/>
            <a:ext cx="3105150" cy="1209515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0E72D035-513B-B24A-B68A-A16D6D29613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60578" y="6129938"/>
            <a:ext cx="3105150" cy="1209515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7" name="Text Placeholder 39">
            <a:extLst>
              <a:ext uri="{FF2B5EF4-FFF2-40B4-BE49-F238E27FC236}">
                <a16:creationId xmlns:a16="http://schemas.microsoft.com/office/drawing/2014/main" id="{D471BDEE-01BC-BB4F-B8C8-175B4A3AA4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54178" y="8124378"/>
            <a:ext cx="3105150" cy="1209515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8" name="Text Placeholder 39">
            <a:extLst>
              <a:ext uri="{FF2B5EF4-FFF2-40B4-BE49-F238E27FC236}">
                <a16:creationId xmlns:a16="http://schemas.microsoft.com/office/drawing/2014/main" id="{807A3845-F846-9B49-9B9A-565E03FE991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60578" y="10199358"/>
            <a:ext cx="3105150" cy="1209515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5F853164-F295-D248-9FA5-D775C8EBFF1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154178" y="12178664"/>
            <a:ext cx="3105150" cy="1209515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4A9AE2FF-71D1-C543-A641-0CCEC237D45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7740" y="2125789"/>
            <a:ext cx="4646575" cy="617389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1" name="Text Placeholder 39">
            <a:extLst>
              <a:ext uri="{FF2B5EF4-FFF2-40B4-BE49-F238E27FC236}">
                <a16:creationId xmlns:a16="http://schemas.microsoft.com/office/drawing/2014/main" id="{05EC7F9A-3A65-6440-A94C-115BAEC1686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671628" y="1875320"/>
            <a:ext cx="1505530" cy="153888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</a:t>
            </a:r>
          </a:p>
        </p:txBody>
      </p:sp>
      <p:sp>
        <p:nvSpPr>
          <p:cNvPr id="52" name="Text Placeholder 39">
            <a:extLst>
              <a:ext uri="{FF2B5EF4-FFF2-40B4-BE49-F238E27FC236}">
                <a16:creationId xmlns:a16="http://schemas.microsoft.com/office/drawing/2014/main" id="{2E36C075-057D-514E-8E2E-DE54F47EFB9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672238" y="2173358"/>
            <a:ext cx="1505530" cy="153888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</a:t>
            </a:r>
          </a:p>
        </p:txBody>
      </p:sp>
      <p:sp>
        <p:nvSpPr>
          <p:cNvPr id="53" name="Text Placeholder 39">
            <a:extLst>
              <a:ext uri="{FF2B5EF4-FFF2-40B4-BE49-F238E27FC236}">
                <a16:creationId xmlns:a16="http://schemas.microsoft.com/office/drawing/2014/main" id="{E39C1BD3-A5B3-7B44-8846-FBEE60C3B4F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672238" y="2552887"/>
            <a:ext cx="1505530" cy="153888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3077985"/>
            <a:ext cx="6579870" cy="414020"/>
          </a:xfrm>
          <a:custGeom>
            <a:avLst/>
            <a:gdLst/>
            <a:ahLst/>
            <a:cxnLst/>
            <a:rect l="l" t="t" r="r" b="b"/>
            <a:pathLst>
              <a:path w="6579870" h="414020">
                <a:moveTo>
                  <a:pt x="0" y="413994"/>
                </a:moveTo>
                <a:lnTo>
                  <a:pt x="6579501" y="413994"/>
                </a:lnTo>
                <a:lnTo>
                  <a:pt x="6579501" y="0"/>
                </a:lnTo>
                <a:lnTo>
                  <a:pt x="0" y="0"/>
                </a:lnTo>
                <a:lnTo>
                  <a:pt x="0" y="413994"/>
                </a:lnTo>
                <a:close/>
              </a:path>
            </a:pathLst>
          </a:custGeom>
          <a:solidFill>
            <a:srgbClr val="45B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743827" y="3077985"/>
            <a:ext cx="3948429" cy="414020"/>
          </a:xfrm>
          <a:custGeom>
            <a:avLst/>
            <a:gdLst/>
            <a:ahLst/>
            <a:cxnLst/>
            <a:rect l="l" t="t" r="r" b="b"/>
            <a:pathLst>
              <a:path w="3948429" h="414020">
                <a:moveTo>
                  <a:pt x="0" y="413994"/>
                </a:moveTo>
                <a:lnTo>
                  <a:pt x="3948176" y="413994"/>
                </a:lnTo>
                <a:lnTo>
                  <a:pt x="3948176" y="0"/>
                </a:lnTo>
                <a:lnTo>
                  <a:pt x="0" y="0"/>
                </a:lnTo>
                <a:lnTo>
                  <a:pt x="0" y="413994"/>
                </a:lnTo>
                <a:close/>
              </a:path>
            </a:pathLst>
          </a:custGeom>
          <a:solidFill>
            <a:srgbClr val="0069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1511986"/>
            <a:ext cx="10692130" cy="1566545"/>
          </a:xfrm>
          <a:custGeom>
            <a:avLst/>
            <a:gdLst/>
            <a:ahLst/>
            <a:cxnLst/>
            <a:rect l="l" t="t" r="r" b="b"/>
            <a:pathLst>
              <a:path w="10692130" h="1566545">
                <a:moveTo>
                  <a:pt x="0" y="1565998"/>
                </a:moveTo>
                <a:lnTo>
                  <a:pt x="10692003" y="1565998"/>
                </a:lnTo>
                <a:lnTo>
                  <a:pt x="10692003" y="0"/>
                </a:lnTo>
                <a:lnTo>
                  <a:pt x="0" y="0"/>
                </a:lnTo>
                <a:lnTo>
                  <a:pt x="0" y="1565998"/>
                </a:lnTo>
                <a:close/>
              </a:path>
            </a:pathLst>
          </a:custGeom>
          <a:solidFill>
            <a:srgbClr val="B6DE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605028"/>
            <a:ext cx="9624060" cy="2420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3478911"/>
            <a:ext cx="9624060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14066901"/>
            <a:ext cx="3421888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12" Type="http://schemas.openxmlformats.org/officeDocument/2006/relationships/comments" Target="../comments/comment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11" Type="http://schemas.openxmlformats.org/officeDocument/2006/relationships/image" Target="../media/image12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1D9501-697D-BC4E-97F5-2D01A5415A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8399" y="4068219"/>
            <a:ext cx="3131477" cy="1877437"/>
          </a:xfrm>
        </p:spPr>
        <p:txBody>
          <a:bodyPr/>
          <a:lstStyle/>
          <a:p>
            <a:r>
              <a:rPr lang="en-US" sz="900" dirty="0" smtClean="0"/>
              <a:t>Starting to take responsibility for making things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happen</a:t>
            </a:r>
            <a:r>
              <a:rPr lang="en-US" sz="900" dirty="0" smtClean="0"/>
              <a:t>  in their career.</a:t>
            </a:r>
          </a:p>
          <a:p>
            <a:r>
              <a:rPr lang="en-US" sz="900" dirty="0" smtClean="0"/>
              <a:t>Being able to reflect on and change their career ideas and the strategies that they are pursuing to achieve them</a:t>
            </a:r>
          </a:p>
          <a:p>
            <a:r>
              <a:rPr lang="en-US" sz="900" dirty="0" smtClean="0"/>
              <a:t>Thinking about how they deal with and learn from challenges and setbacks.</a:t>
            </a:r>
          </a:p>
          <a:p>
            <a:r>
              <a:rPr lang="en-US" sz="900" dirty="0" smtClean="0"/>
              <a:t>Understanding </a:t>
            </a:r>
            <a:r>
              <a:rPr lang="en-US" sz="900" dirty="0"/>
              <a:t>the different options </a:t>
            </a:r>
            <a:r>
              <a:rPr lang="en-US" sz="900" dirty="0" smtClean="0"/>
              <a:t>available</a:t>
            </a:r>
          </a:p>
          <a:p>
            <a:r>
              <a:rPr lang="en-US" sz="900" dirty="0" smtClean="0"/>
              <a:t>Taking steps to achieve their qualifications and make a decision about their post 16 pathway</a:t>
            </a:r>
          </a:p>
          <a:p>
            <a:r>
              <a:rPr lang="en-US" sz="900" dirty="0" smtClean="0"/>
              <a:t>Developing a further awareness of own interests, likes and dislikes and how these interests play a role in career choice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864CE-0CA9-634B-A363-AAF8C8DAFE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348" y="6087104"/>
            <a:ext cx="3102891" cy="1486284"/>
          </a:xfrm>
        </p:spPr>
        <p:txBody>
          <a:bodyPr/>
          <a:lstStyle/>
          <a:p>
            <a:r>
              <a:rPr lang="en-US" dirty="0" smtClean="0"/>
              <a:t>Research job roles using LMI </a:t>
            </a:r>
          </a:p>
          <a:p>
            <a:r>
              <a:rPr lang="en-GB" dirty="0" smtClean="0"/>
              <a:t>Reflecting </a:t>
            </a:r>
            <a:r>
              <a:rPr lang="en-GB" dirty="0"/>
              <a:t>on and recording </a:t>
            </a:r>
            <a:r>
              <a:rPr lang="en-GB" dirty="0" smtClean="0"/>
              <a:t>achievements and values</a:t>
            </a:r>
            <a:endParaRPr lang="en-GB" dirty="0"/>
          </a:p>
          <a:p>
            <a:r>
              <a:rPr lang="en-GB" dirty="0" smtClean="0"/>
              <a:t>Considering </a:t>
            </a:r>
            <a:r>
              <a:rPr lang="en-GB" dirty="0"/>
              <a:t>learning </a:t>
            </a:r>
            <a:r>
              <a:rPr lang="en-GB" dirty="0" smtClean="0"/>
              <a:t>pathways to pursue next steps</a:t>
            </a:r>
            <a:endParaRPr lang="en-GB" dirty="0"/>
          </a:p>
          <a:p>
            <a:r>
              <a:rPr lang="en-GB" dirty="0"/>
              <a:t>Reflecting on their heritage, identity and </a:t>
            </a:r>
            <a:r>
              <a:rPr lang="en-GB" dirty="0" smtClean="0"/>
              <a:t>values</a:t>
            </a:r>
          </a:p>
          <a:p>
            <a:r>
              <a:rPr lang="en-GB" dirty="0"/>
              <a:t>Developing knowledge of rights and responsibilities in the workplace and in society </a:t>
            </a:r>
          </a:p>
          <a:p>
            <a:r>
              <a:rPr lang="en-GB" dirty="0"/>
              <a:t>Identifying what they can do, individually and with others, to challenge prejudice, stereotyping and discrimination in learning and workplaces</a:t>
            </a:r>
          </a:p>
          <a:p>
            <a:endParaRPr lang="en-GB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1D98A1-4D2E-7844-B4B6-29DD9E9D43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349" y="7979493"/>
            <a:ext cx="3061628" cy="1692771"/>
          </a:xfrm>
        </p:spPr>
        <p:txBody>
          <a:bodyPr/>
          <a:lstStyle/>
          <a:p>
            <a:r>
              <a:rPr lang="en-US" dirty="0" smtClean="0"/>
              <a:t>Understand how to access information and support</a:t>
            </a:r>
          </a:p>
          <a:p>
            <a:r>
              <a:rPr lang="en-US" dirty="0" smtClean="0"/>
              <a:t>Identifying sources of information about the </a:t>
            </a:r>
            <a:r>
              <a:rPr lang="en-US" dirty="0" err="1" smtClean="0"/>
              <a:t>labour</a:t>
            </a:r>
            <a:r>
              <a:rPr lang="en-US" dirty="0" smtClean="0"/>
              <a:t> market </a:t>
            </a:r>
          </a:p>
          <a:p>
            <a:r>
              <a:rPr lang="en-US" dirty="0" smtClean="0"/>
              <a:t>Understand how to explore careers and plan for the future, including benefits of work experience</a:t>
            </a:r>
          </a:p>
          <a:p>
            <a:r>
              <a:rPr lang="en-US" dirty="0" smtClean="0"/>
              <a:t>Understand and describe their strengths and likes</a:t>
            </a:r>
          </a:p>
          <a:p>
            <a:r>
              <a:rPr lang="en-US" dirty="0" smtClean="0"/>
              <a:t>Being aware that it is important to take initiative in their learning and life</a:t>
            </a:r>
          </a:p>
          <a:p>
            <a:r>
              <a:rPr lang="en-US" dirty="0" smtClean="0"/>
              <a:t>Being aware of the concept of entrepreneurialism and self employment</a:t>
            </a:r>
          </a:p>
          <a:p>
            <a:r>
              <a:rPr lang="en-US" dirty="0" smtClean="0"/>
              <a:t>Reflecting on cultures of different workplaces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82A7FC-2914-0845-93F9-3E83B04255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9865" y="10199358"/>
            <a:ext cx="3105150" cy="1231106"/>
          </a:xfrm>
        </p:spPr>
        <p:txBody>
          <a:bodyPr/>
          <a:lstStyle/>
          <a:p>
            <a:r>
              <a:rPr lang="en-US" dirty="0" smtClean="0"/>
              <a:t>To learn about the different skills and abilities associated with different jobs.</a:t>
            </a:r>
          </a:p>
          <a:p>
            <a:r>
              <a:rPr lang="en-US" dirty="0" smtClean="0"/>
              <a:t>Being aware that learning, skills and qualifications are important for careers</a:t>
            </a:r>
          </a:p>
          <a:p>
            <a:r>
              <a:rPr lang="en-US" dirty="0" smtClean="0"/>
              <a:t>Being aware that many jobs require learning, skills and minimum qualifications</a:t>
            </a:r>
          </a:p>
          <a:p>
            <a:r>
              <a:rPr lang="en-US" dirty="0" smtClean="0"/>
              <a:t>Accessing events to hear from a range of employer about opportunities linked to regional LMI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25ACFC-62EF-3E45-9735-58A0C94A8A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8399" y="12349650"/>
            <a:ext cx="3156616" cy="1054911"/>
          </a:xfrm>
        </p:spPr>
        <p:txBody>
          <a:bodyPr/>
          <a:lstStyle/>
          <a:p>
            <a:r>
              <a:rPr lang="en-US" dirty="0" smtClean="0"/>
              <a:t>Being aware of the range of possible jobs</a:t>
            </a:r>
          </a:p>
          <a:p>
            <a:r>
              <a:rPr lang="en-US" dirty="0" smtClean="0"/>
              <a:t>Recording achievements and interests</a:t>
            </a:r>
          </a:p>
          <a:p>
            <a:r>
              <a:rPr lang="en-US" dirty="0" smtClean="0"/>
              <a:t>Being aware of different life stages and life roles</a:t>
            </a:r>
          </a:p>
          <a:p>
            <a:r>
              <a:rPr lang="en-US" dirty="0" smtClean="0"/>
              <a:t>Being aware of the relationship between career, community and society 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ACBC9B-5B15-7044-B079-60DD7B6E91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23099" y="4019550"/>
            <a:ext cx="3556953" cy="1676400"/>
          </a:xfrm>
        </p:spPr>
        <p:txBody>
          <a:bodyPr/>
          <a:lstStyle/>
          <a:p>
            <a:r>
              <a:rPr lang="en-US" dirty="0" smtClean="0"/>
              <a:t>Decision Making and Self Awareness activities</a:t>
            </a:r>
          </a:p>
          <a:p>
            <a:r>
              <a:rPr lang="en-US" dirty="0" smtClean="0"/>
              <a:t>Opportunity Awareness – college, traineeships, apprenticeships and supported internships</a:t>
            </a:r>
          </a:p>
          <a:p>
            <a:r>
              <a:rPr lang="en-US" dirty="0" smtClean="0"/>
              <a:t>CV Writing and cover letters</a:t>
            </a:r>
          </a:p>
          <a:p>
            <a:r>
              <a:rPr lang="en-US" dirty="0" smtClean="0"/>
              <a:t>Application forms and where to look for jobs</a:t>
            </a:r>
          </a:p>
          <a:p>
            <a:r>
              <a:rPr lang="en-US" dirty="0" smtClean="0"/>
              <a:t>Preparing for interviews including a mock interviews</a:t>
            </a:r>
          </a:p>
          <a:p>
            <a:r>
              <a:rPr lang="en-US" dirty="0" smtClean="0"/>
              <a:t>Careers Day - visits from employers, providers and colleges</a:t>
            </a:r>
          </a:p>
          <a:p>
            <a:r>
              <a:rPr lang="en-US" dirty="0" smtClean="0"/>
              <a:t>Visit to a local employer</a:t>
            </a:r>
          </a:p>
          <a:p>
            <a:r>
              <a:rPr lang="en-US" dirty="0" smtClean="0"/>
              <a:t>College taster day</a:t>
            </a:r>
          </a:p>
          <a:p>
            <a:r>
              <a:rPr lang="en-US" dirty="0" smtClean="0"/>
              <a:t>Guidance interviews</a:t>
            </a:r>
          </a:p>
          <a:p>
            <a:r>
              <a:rPr lang="en-US" dirty="0" smtClean="0"/>
              <a:t>Careers within the curriculum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9D8C5B9-C3CC-3A44-BBD3-9D9988CF403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60578" y="6129938"/>
            <a:ext cx="3105150" cy="2154436"/>
          </a:xfrm>
        </p:spPr>
        <p:txBody>
          <a:bodyPr/>
          <a:lstStyle/>
          <a:p>
            <a:r>
              <a:rPr lang="en-US" dirty="0" smtClean="0"/>
              <a:t>Employer Talk – Employer Expectations (Construction company)</a:t>
            </a:r>
          </a:p>
          <a:p>
            <a:r>
              <a:rPr lang="en-US" dirty="0" smtClean="0"/>
              <a:t>What makes you tick? Personality test and job values</a:t>
            </a:r>
          </a:p>
          <a:p>
            <a:r>
              <a:rPr lang="en-US" dirty="0" smtClean="0"/>
              <a:t>Local </a:t>
            </a:r>
            <a:r>
              <a:rPr lang="en-US" dirty="0" err="1"/>
              <a:t>L</a:t>
            </a:r>
            <a:r>
              <a:rPr lang="en-US" smtClean="0"/>
              <a:t>abour</a:t>
            </a:r>
            <a:r>
              <a:rPr lang="en-US" dirty="0" smtClean="0"/>
              <a:t> market information</a:t>
            </a:r>
          </a:p>
          <a:p>
            <a:r>
              <a:rPr lang="en-US" dirty="0" smtClean="0"/>
              <a:t>Guidance interviews</a:t>
            </a:r>
          </a:p>
          <a:p>
            <a:r>
              <a:rPr lang="en-US" dirty="0" smtClean="0"/>
              <a:t>Challenging stereotypes and discrimination</a:t>
            </a:r>
          </a:p>
          <a:p>
            <a:r>
              <a:rPr lang="en-US" dirty="0" smtClean="0"/>
              <a:t>Meeting a college or training provider</a:t>
            </a:r>
          </a:p>
          <a:p>
            <a:r>
              <a:rPr lang="en-US" dirty="0" smtClean="0"/>
              <a:t>Careers within the curriculum</a:t>
            </a:r>
          </a:p>
          <a:p>
            <a:r>
              <a:rPr lang="en-US" dirty="0" smtClean="0"/>
              <a:t>Visit to an employer workplace.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Q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F902F2D-6E69-0D42-817A-F99FD155E94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54178" y="8124378"/>
            <a:ext cx="3105150" cy="1231106"/>
          </a:xfrm>
        </p:spPr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onsidering options – introduction to different careers websites</a:t>
            </a:r>
          </a:p>
          <a:p>
            <a:r>
              <a:rPr lang="en-US" dirty="0" smtClean="0"/>
              <a:t>Local </a:t>
            </a:r>
            <a:r>
              <a:rPr lang="en-US" dirty="0" err="1" smtClean="0"/>
              <a:t>Labour</a:t>
            </a:r>
            <a:r>
              <a:rPr lang="en-US" dirty="0" smtClean="0"/>
              <a:t> Market information</a:t>
            </a:r>
          </a:p>
          <a:p>
            <a:r>
              <a:rPr lang="en-US" dirty="0" smtClean="0"/>
              <a:t>Employer Talk</a:t>
            </a:r>
          </a:p>
          <a:p>
            <a:r>
              <a:rPr lang="en-US" dirty="0" smtClean="0"/>
              <a:t>Careers within the curriculum</a:t>
            </a:r>
          </a:p>
          <a:p>
            <a:r>
              <a:rPr lang="en-US" dirty="0" smtClean="0"/>
              <a:t>Guidance interviews</a:t>
            </a:r>
          </a:p>
          <a:p>
            <a:r>
              <a:rPr lang="en-US" dirty="0" smtClean="0"/>
              <a:t>Meeting a college or training provider</a:t>
            </a:r>
          </a:p>
          <a:p>
            <a:r>
              <a:rPr lang="en-US" dirty="0" smtClean="0"/>
              <a:t>Raising aspirations and awareness of stereotyping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FA7922-A9A5-5343-9BCF-986314E695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60578" y="10199358"/>
            <a:ext cx="3105150" cy="923330"/>
          </a:xfrm>
        </p:spPr>
        <p:txBody>
          <a:bodyPr/>
          <a:lstStyle/>
          <a:p>
            <a:r>
              <a:rPr lang="en-US" dirty="0" smtClean="0"/>
              <a:t>Guess the Job Employer Morning</a:t>
            </a:r>
          </a:p>
          <a:p>
            <a:r>
              <a:rPr lang="en-US" dirty="0" smtClean="0"/>
              <a:t>Introduction to the Careers Adviser</a:t>
            </a:r>
          </a:p>
          <a:p>
            <a:r>
              <a:rPr lang="en-US" dirty="0" smtClean="0"/>
              <a:t>A-Z of Careers</a:t>
            </a:r>
          </a:p>
          <a:p>
            <a:r>
              <a:rPr lang="en-US" dirty="0" smtClean="0"/>
              <a:t>Meeting a college or training provider</a:t>
            </a:r>
          </a:p>
          <a:p>
            <a:r>
              <a:rPr lang="en-US" dirty="0" smtClean="0"/>
              <a:t>Careers within the curriculum</a:t>
            </a:r>
          </a:p>
          <a:p>
            <a:endParaRPr lang="en-US" dirty="0" smtClean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25BDBFD-7D8D-084C-9C6A-899EED67C2D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154178" y="12178664"/>
            <a:ext cx="3105150" cy="769441"/>
          </a:xfrm>
        </p:spPr>
        <p:txBody>
          <a:bodyPr/>
          <a:lstStyle/>
          <a:p>
            <a:r>
              <a:rPr lang="en-US" dirty="0" smtClean="0"/>
              <a:t>Introduction to careers – raising awareness of different jobs in our school and community</a:t>
            </a:r>
          </a:p>
          <a:p>
            <a:r>
              <a:rPr lang="en-US" dirty="0" smtClean="0"/>
              <a:t>Timeline of key events in our life and identifying skills and qualities</a:t>
            </a:r>
          </a:p>
          <a:p>
            <a:r>
              <a:rPr lang="en-US" dirty="0" smtClean="0"/>
              <a:t>Employer Talk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08A4EA4-D049-B448-A720-AA270B880D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7740" y="2125789"/>
            <a:ext cx="4646575" cy="461665"/>
          </a:xfrm>
        </p:spPr>
        <p:txBody>
          <a:bodyPr/>
          <a:lstStyle/>
          <a:p>
            <a:r>
              <a:rPr lang="en-US" dirty="0" smtClean="0"/>
              <a:t>To ensure that all students are well equipped for the future and have the information they require to make well informed decisions about further education, training and employment opportunities.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128A1C4-FE6E-444D-9889-C7FE24D5726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Vicki Banks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1482615-2CA1-5A47-A53C-65201CFEABD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672238" y="2173358"/>
            <a:ext cx="1505530" cy="307777"/>
          </a:xfrm>
        </p:spPr>
        <p:txBody>
          <a:bodyPr/>
          <a:lstStyle/>
          <a:p>
            <a:r>
              <a:rPr lang="en-US" dirty="0" err="1" smtClean="0"/>
              <a:t>VickiBanks</a:t>
            </a:r>
            <a:r>
              <a:rPr lang="en-US" dirty="0" smtClean="0"/>
              <a:t>@</a:t>
            </a:r>
          </a:p>
          <a:p>
            <a:r>
              <a:rPr lang="en-US" dirty="0" smtClean="0"/>
              <a:t>ashleyhighschool.co.uk</a:t>
            </a: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0392AC4-1827-694D-A04F-513A6926AC2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0151 424 4892</a:t>
            </a:r>
            <a:endParaRPr lang="en-US" dirty="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3BA8506F-790A-9443-9E4C-653B0A13BEE1}"/>
              </a:ext>
            </a:extLst>
          </p:cNvPr>
          <p:cNvSpPr txBox="1"/>
          <p:nvPr/>
        </p:nvSpPr>
        <p:spPr>
          <a:xfrm>
            <a:off x="444500" y="319515"/>
            <a:ext cx="6838950" cy="9971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lang="en-GB" sz="3000" b="1" spc="15" dirty="0">
                <a:solidFill>
                  <a:srgbClr val="00A8A8"/>
                </a:solidFill>
                <a:latin typeface="Lato"/>
                <a:cs typeface="Lato"/>
              </a:rPr>
              <a:t>Careers </a:t>
            </a:r>
            <a:r>
              <a:rPr lang="en-GB" sz="3000" b="1" spc="10" dirty="0">
                <a:solidFill>
                  <a:srgbClr val="00A8A8"/>
                </a:solidFill>
                <a:latin typeface="Lato"/>
                <a:cs typeface="Lato"/>
              </a:rPr>
              <a:t>Programme </a:t>
            </a:r>
            <a:r>
              <a:rPr lang="en-GB" sz="3000" b="1" spc="15" dirty="0">
                <a:solidFill>
                  <a:srgbClr val="00A8A8"/>
                </a:solidFill>
                <a:latin typeface="Lato"/>
                <a:cs typeface="Lato"/>
              </a:rPr>
              <a:t>Overview </a:t>
            </a:r>
            <a:r>
              <a:rPr lang="en-GB" sz="3000" b="1" spc="30" dirty="0" smtClean="0">
                <a:solidFill>
                  <a:srgbClr val="00A8A8"/>
                </a:solidFill>
                <a:latin typeface="Lato"/>
                <a:cs typeface="Lato"/>
              </a:rPr>
              <a:t> </a:t>
            </a:r>
            <a:r>
              <a:rPr lang="en-GB" sz="3000" b="1" spc="10" smtClean="0">
                <a:solidFill>
                  <a:srgbClr val="00A8A8"/>
                </a:solidFill>
                <a:latin typeface="Lato"/>
                <a:cs typeface="Lato"/>
              </a:rPr>
              <a:t>Ashley High </a:t>
            </a:r>
            <a:r>
              <a:rPr lang="en-GB" sz="3000" b="1" spc="25" smtClean="0">
                <a:solidFill>
                  <a:srgbClr val="00A8A8"/>
                </a:solidFill>
                <a:latin typeface="Lato"/>
                <a:cs typeface="Lato"/>
              </a:rPr>
              <a:t>School</a:t>
            </a:r>
            <a:endParaRPr lang="en-GB" sz="3000" dirty="0">
              <a:latin typeface="Lato"/>
              <a:cs typeface="Lato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199F7F0-7EA8-4946-B079-9ED31B52D26B}"/>
              </a:ext>
            </a:extLst>
          </p:cNvPr>
          <p:cNvSpPr/>
          <p:nvPr/>
        </p:nvSpPr>
        <p:spPr>
          <a:xfrm>
            <a:off x="4447528" y="4179520"/>
            <a:ext cx="820268" cy="820268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FA3C749-FB38-0943-81A3-E608E08DB6A3}"/>
              </a:ext>
            </a:extLst>
          </p:cNvPr>
          <p:cNvSpPr/>
          <p:nvPr/>
        </p:nvSpPr>
        <p:spPr>
          <a:xfrm>
            <a:off x="5454554" y="5210777"/>
            <a:ext cx="828073" cy="828073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02B96E5-1E60-B648-93DB-2E554CBCB556}"/>
              </a:ext>
            </a:extLst>
          </p:cNvPr>
          <p:cNvSpPr/>
          <p:nvPr/>
        </p:nvSpPr>
        <p:spPr>
          <a:xfrm>
            <a:off x="4441663" y="6155469"/>
            <a:ext cx="820268" cy="820268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4FCE228-CBEE-E54B-A6D5-21736638AC77}"/>
              </a:ext>
            </a:extLst>
          </p:cNvPr>
          <p:cNvSpPr/>
          <p:nvPr/>
        </p:nvSpPr>
        <p:spPr>
          <a:xfrm>
            <a:off x="5454554" y="7151420"/>
            <a:ext cx="828073" cy="828073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C199711-C846-354D-BE9A-D5D5133CD970}"/>
              </a:ext>
            </a:extLst>
          </p:cNvPr>
          <p:cNvSpPr/>
          <p:nvPr/>
        </p:nvSpPr>
        <p:spPr>
          <a:xfrm>
            <a:off x="4476664" y="8169752"/>
            <a:ext cx="820268" cy="820268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4179A9F-8744-E548-8EC8-D22AB3A9B14D}"/>
              </a:ext>
            </a:extLst>
          </p:cNvPr>
          <p:cNvSpPr/>
          <p:nvPr/>
        </p:nvSpPr>
        <p:spPr>
          <a:xfrm>
            <a:off x="5470310" y="9145585"/>
            <a:ext cx="828073" cy="828073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B9DC68D-35C5-E04A-B4A0-6CC03D1BDC34}"/>
              </a:ext>
            </a:extLst>
          </p:cNvPr>
          <p:cNvSpPr/>
          <p:nvPr/>
        </p:nvSpPr>
        <p:spPr>
          <a:xfrm>
            <a:off x="4485010" y="10124099"/>
            <a:ext cx="820988" cy="820988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BEC462C-D9C3-9340-8347-BD6D5CF9E385}"/>
              </a:ext>
            </a:extLst>
          </p:cNvPr>
          <p:cNvSpPr/>
          <p:nvPr/>
        </p:nvSpPr>
        <p:spPr>
          <a:xfrm>
            <a:off x="5475537" y="11131682"/>
            <a:ext cx="828073" cy="828073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7B347EC-6CDB-2A4A-8907-1315D1CB0437}"/>
              </a:ext>
            </a:extLst>
          </p:cNvPr>
          <p:cNvSpPr/>
          <p:nvPr/>
        </p:nvSpPr>
        <p:spPr>
          <a:xfrm>
            <a:off x="4476664" y="12121908"/>
            <a:ext cx="820988" cy="820988"/>
          </a:xfrm>
          <a:prstGeom prst="ellipse">
            <a:avLst/>
          </a:prstGeom>
          <a:blipFill>
            <a:blip r:embed="rId10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438ACF9-6146-F44A-B1BB-9DBA29FBA5E7}"/>
              </a:ext>
            </a:extLst>
          </p:cNvPr>
          <p:cNvSpPr/>
          <p:nvPr/>
        </p:nvSpPr>
        <p:spPr>
          <a:xfrm>
            <a:off x="5503104" y="13117779"/>
            <a:ext cx="846182" cy="846182"/>
          </a:xfrm>
          <a:prstGeom prst="ellipse">
            <a:avLst/>
          </a:prstGeom>
          <a:blipFill>
            <a:blip r:embed="rId1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65100" y="3522683"/>
            <a:ext cx="1219200" cy="4375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 smtClean="0"/>
              <a:t>See </a:t>
            </a:r>
            <a:r>
              <a:rPr lang="en-US" sz="1400" dirty="0"/>
              <a:t>the big picture</a:t>
            </a:r>
            <a:endParaRPr lang="en-GB" sz="1400" dirty="0"/>
          </a:p>
        </p:txBody>
      </p:sp>
      <p:sp>
        <p:nvSpPr>
          <p:cNvPr id="29" name="Rectangle 28"/>
          <p:cNvSpPr/>
          <p:nvPr/>
        </p:nvSpPr>
        <p:spPr>
          <a:xfrm>
            <a:off x="317500" y="11601450"/>
            <a:ext cx="1079500" cy="5772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Grow throughout life</a:t>
            </a:r>
            <a:endParaRPr lang="en-GB" sz="1400" dirty="0"/>
          </a:p>
        </p:txBody>
      </p:sp>
      <p:sp>
        <p:nvSpPr>
          <p:cNvPr id="30" name="Rectangle 29"/>
          <p:cNvSpPr/>
          <p:nvPr/>
        </p:nvSpPr>
        <p:spPr>
          <a:xfrm>
            <a:off x="234950" y="9681761"/>
            <a:ext cx="1079500" cy="5080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Explore possibilities</a:t>
            </a:r>
            <a:endParaRPr lang="en-GB" sz="1400" dirty="0"/>
          </a:p>
        </p:txBody>
      </p:sp>
      <p:sp>
        <p:nvSpPr>
          <p:cNvPr id="31" name="Rectangle 30"/>
          <p:cNvSpPr/>
          <p:nvPr/>
        </p:nvSpPr>
        <p:spPr>
          <a:xfrm>
            <a:off x="165100" y="5624813"/>
            <a:ext cx="1149350" cy="4579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Balance life and work</a:t>
            </a:r>
            <a:endParaRPr lang="en-GB" sz="1400" dirty="0"/>
          </a:p>
        </p:txBody>
      </p:sp>
      <p:sp>
        <p:nvSpPr>
          <p:cNvPr id="32" name="Rectangle 31"/>
          <p:cNvSpPr/>
          <p:nvPr/>
        </p:nvSpPr>
        <p:spPr>
          <a:xfrm>
            <a:off x="152400" y="7513089"/>
            <a:ext cx="1162050" cy="4569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Manage</a:t>
            </a:r>
            <a:r>
              <a:rPr lang="en-US" dirty="0" smtClean="0"/>
              <a:t>  </a:t>
            </a:r>
            <a:r>
              <a:rPr lang="en-US" sz="1400" dirty="0" smtClean="0"/>
              <a:t>Career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37656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639</TotalTime>
  <Words>549</Words>
  <Application>Microsoft Office PowerPoint</Application>
  <PresentationFormat>Custom</PresentationFormat>
  <Paragraphs>80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Lato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Dillon</dc:creator>
  <cp:lastModifiedBy>Angela Ivins</cp:lastModifiedBy>
  <cp:revision>40</cp:revision>
  <dcterms:created xsi:type="dcterms:W3CDTF">2020-04-16T08:53:31Z</dcterms:created>
  <dcterms:modified xsi:type="dcterms:W3CDTF">2023-06-26T07:42:45Z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2020-04-16T00:00:00Z</vt:filetime>
  </property>
  <property fmtid="{D5CDD505-2E9C-101B-9397-08002B2CF9AE}" pid="3" name="Creator">
    <vt:lpwstr>Adobe InDesign 15.0 (Macintosh)</vt:lpwstr>
  </property>
  <property fmtid="{D5CDD505-2E9C-101B-9397-08002B2CF9AE}" pid="4" name="LastSaved">
    <vt:filetime>2020-04-16T00:00:00Z</vt:filetime>
  </property>
</Properties>
</file>