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ki Banks" initials="VB" lastIdx="1" clrIdx="0">
    <p:extLst>
      <p:ext uri="{19B8F6BF-5375-455C-9EA6-DF929625EA0E}">
        <p15:presenceInfo xmlns:p15="http://schemas.microsoft.com/office/powerpoint/2012/main" userId="Vicki Bank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632" autoAdjust="0"/>
    <p:restoredTop sz="94663"/>
  </p:normalViewPr>
  <p:slideViewPr>
    <p:cSldViewPr>
      <p:cViewPr varScale="1">
        <p:scale>
          <a:sx n="50" d="100"/>
          <a:sy n="50" d="100"/>
        </p:scale>
        <p:origin x="3822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8T14:33:11.33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EE870B00-10CE-1641-94A4-7306AE8FC196}"/>
              </a:ext>
            </a:extLst>
          </p:cNvPr>
          <p:cNvSpPr txBox="1"/>
          <p:nvPr userDrawn="1"/>
        </p:nvSpPr>
        <p:spPr>
          <a:xfrm>
            <a:off x="1377228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A8A8"/>
                </a:solidFill>
                <a:latin typeface="Lato"/>
                <a:cs typeface="Lato"/>
              </a:rPr>
              <a:t>11</a:t>
            </a:r>
            <a:endParaRPr sz="3000">
              <a:latin typeface="Lato"/>
              <a:cs typeface="Lato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41BE595A-2B39-F046-9E43-FFFD789F0460}"/>
              </a:ext>
            </a:extLst>
          </p:cNvPr>
          <p:cNvSpPr txBox="1"/>
          <p:nvPr userDrawn="1"/>
        </p:nvSpPr>
        <p:spPr>
          <a:xfrm>
            <a:off x="1377228" y="559413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A8A8"/>
                </a:solidFill>
                <a:latin typeface="Lato"/>
                <a:cs typeface="Lato"/>
              </a:rPr>
              <a:t>10</a:t>
            </a:r>
            <a:endParaRPr sz="3000">
              <a:latin typeface="Lato"/>
              <a:cs typeface="Lato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5D955C34-77F2-4647-99A5-27A6384B7140}"/>
              </a:ext>
            </a:extLst>
          </p:cNvPr>
          <p:cNvSpPr txBox="1"/>
          <p:nvPr userDrawn="1"/>
        </p:nvSpPr>
        <p:spPr>
          <a:xfrm>
            <a:off x="7997103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6992"/>
                </a:solidFill>
                <a:latin typeface="Lato"/>
                <a:cs typeface="Lato"/>
              </a:rPr>
              <a:t>11</a:t>
            </a:r>
            <a:endParaRPr sz="3000">
              <a:latin typeface="Lato"/>
              <a:cs typeface="Lato"/>
            </a:endParaRP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CDE5CCF6-A10C-B641-9D5C-4D162A5A06FD}"/>
              </a:ext>
            </a:extLst>
          </p:cNvPr>
          <p:cNvSpPr txBox="1"/>
          <p:nvPr userDrawn="1"/>
        </p:nvSpPr>
        <p:spPr>
          <a:xfrm>
            <a:off x="7997103" y="5596041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6992"/>
                </a:solidFill>
                <a:latin typeface="Lato"/>
                <a:cs typeface="Lato"/>
              </a:rPr>
              <a:t>10</a:t>
            </a:r>
            <a:endParaRPr sz="3000">
              <a:latin typeface="Lato"/>
              <a:cs typeface="Lato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31C6526A-41DC-4D45-BE97-3ECDCEFC7E5C}"/>
              </a:ext>
            </a:extLst>
          </p:cNvPr>
          <p:cNvSpPr txBox="1"/>
          <p:nvPr userDrawn="1"/>
        </p:nvSpPr>
        <p:spPr>
          <a:xfrm>
            <a:off x="1489623" y="7566191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>
              <a:latin typeface="Lato"/>
              <a:cs typeface="Lato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B52A29F0-BEBF-764C-9774-7973BC0A6256}"/>
              </a:ext>
            </a:extLst>
          </p:cNvPr>
          <p:cNvSpPr txBox="1"/>
          <p:nvPr userDrawn="1"/>
        </p:nvSpPr>
        <p:spPr>
          <a:xfrm>
            <a:off x="8109498" y="7600101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9</a:t>
            </a:r>
            <a:endParaRPr sz="3000">
              <a:latin typeface="Lato"/>
              <a:cs typeface="Lato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28D188C4-9302-D14D-9319-E155A6B68118}"/>
              </a:ext>
            </a:extLst>
          </p:cNvPr>
          <p:cNvSpPr txBox="1"/>
          <p:nvPr userDrawn="1"/>
        </p:nvSpPr>
        <p:spPr>
          <a:xfrm>
            <a:off x="1489623" y="9641499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>
              <a:latin typeface="Lato"/>
              <a:cs typeface="Lato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47FA8121-2FC0-3C44-9735-C30FEF732998}"/>
              </a:ext>
            </a:extLst>
          </p:cNvPr>
          <p:cNvSpPr txBox="1"/>
          <p:nvPr userDrawn="1"/>
        </p:nvSpPr>
        <p:spPr>
          <a:xfrm>
            <a:off x="8109498" y="9654833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8</a:t>
            </a:r>
            <a:endParaRPr sz="3000">
              <a:latin typeface="Lato"/>
              <a:cs typeface="Lato"/>
            </a:endParaRP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BAF52141-1BD6-6647-BEE7-81A8D405D0DC}"/>
              </a:ext>
            </a:extLst>
          </p:cNvPr>
          <p:cNvSpPr txBox="1"/>
          <p:nvPr userDrawn="1"/>
        </p:nvSpPr>
        <p:spPr>
          <a:xfrm>
            <a:off x="1489623" y="11544593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>
              <a:latin typeface="Lato"/>
              <a:cs typeface="Lato"/>
            </a:endParaRPr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43F0FAD0-A7B8-EA42-87F7-81B2DB2A22AD}"/>
              </a:ext>
            </a:extLst>
          </p:cNvPr>
          <p:cNvSpPr txBox="1"/>
          <p:nvPr userDrawn="1"/>
        </p:nvSpPr>
        <p:spPr>
          <a:xfrm>
            <a:off x="8109498" y="11544975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7</a:t>
            </a:r>
            <a:endParaRPr sz="300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7975CAF-E46F-2146-A09B-05E42AB5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865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331935A-F3D2-7945-B4D2-75DD628133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465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14484511-6E0E-AE46-89B7-307003976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65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DA8DF7AD-C705-1144-8217-65167262D2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465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CAADAC6D-1E17-A047-ADAE-F1F33CE132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4178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E72D035-513B-B24A-B68A-A16D6D296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0578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471BDEE-01BC-BB4F-B8C8-175B4A3AA4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4178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807A3845-F846-9B49-9B9A-565E03FE99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60578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5F853164-F295-D248-9FA5-D775C8EBFF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54178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B6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comments" Target="../comments/commen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1D9501-697D-BC4E-97F5-2D01A5415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399" y="4068219"/>
            <a:ext cx="3131477" cy="1877437"/>
          </a:xfrm>
        </p:spPr>
        <p:txBody>
          <a:bodyPr/>
          <a:lstStyle/>
          <a:p>
            <a:r>
              <a:rPr lang="en-US" sz="900" dirty="0" smtClean="0"/>
              <a:t>Starting to take responsibility for making things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happen</a:t>
            </a:r>
            <a:r>
              <a:rPr lang="en-US" sz="900" dirty="0" smtClean="0"/>
              <a:t>  in their career.</a:t>
            </a:r>
          </a:p>
          <a:p>
            <a:r>
              <a:rPr lang="en-US" sz="900" dirty="0" smtClean="0"/>
              <a:t>Being able to reflect on and change their career ideas and the strategies that they are pursuing to achieve them</a:t>
            </a:r>
          </a:p>
          <a:p>
            <a:r>
              <a:rPr lang="en-US" sz="900" dirty="0" smtClean="0"/>
              <a:t>Thinking about how they deal with and learn from challenges and setbacks.</a:t>
            </a:r>
          </a:p>
          <a:p>
            <a:r>
              <a:rPr lang="en-US" sz="900" dirty="0" smtClean="0"/>
              <a:t>Understanding </a:t>
            </a:r>
            <a:r>
              <a:rPr lang="en-US" sz="900" dirty="0"/>
              <a:t>the different options </a:t>
            </a:r>
            <a:r>
              <a:rPr lang="en-US" sz="900" dirty="0" smtClean="0"/>
              <a:t>available</a:t>
            </a:r>
          </a:p>
          <a:p>
            <a:r>
              <a:rPr lang="en-US" sz="900" dirty="0" smtClean="0"/>
              <a:t>Taking steps to achieve their qualifications and make a decision about their post 16 pathway</a:t>
            </a:r>
          </a:p>
          <a:p>
            <a:r>
              <a:rPr lang="en-US" sz="900" dirty="0" smtClean="0"/>
              <a:t>Developing a further awareness of own interests, likes and dislikes and how these interests play a role in career choice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864CE-0CA9-634B-A363-AAF8C8DAF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348" y="6087104"/>
            <a:ext cx="3102891" cy="1486284"/>
          </a:xfrm>
        </p:spPr>
        <p:txBody>
          <a:bodyPr/>
          <a:lstStyle/>
          <a:p>
            <a:r>
              <a:rPr lang="en-US" dirty="0" smtClean="0"/>
              <a:t>Research job roles using LMI </a:t>
            </a:r>
          </a:p>
          <a:p>
            <a:r>
              <a:rPr lang="en-GB" dirty="0" smtClean="0"/>
              <a:t>Reflecting </a:t>
            </a:r>
            <a:r>
              <a:rPr lang="en-GB" dirty="0"/>
              <a:t>on and recording </a:t>
            </a:r>
            <a:r>
              <a:rPr lang="en-GB" dirty="0" smtClean="0"/>
              <a:t>achievements and values</a:t>
            </a:r>
            <a:endParaRPr lang="en-GB" dirty="0"/>
          </a:p>
          <a:p>
            <a:r>
              <a:rPr lang="en-GB" dirty="0" smtClean="0"/>
              <a:t>Considering </a:t>
            </a:r>
            <a:r>
              <a:rPr lang="en-GB" dirty="0"/>
              <a:t>learning </a:t>
            </a:r>
            <a:r>
              <a:rPr lang="en-GB" dirty="0" smtClean="0"/>
              <a:t>pathways to pursue next steps</a:t>
            </a:r>
            <a:endParaRPr lang="en-GB" dirty="0"/>
          </a:p>
          <a:p>
            <a:r>
              <a:rPr lang="en-GB" dirty="0"/>
              <a:t>Reflecting on their heritage, identity and </a:t>
            </a:r>
            <a:r>
              <a:rPr lang="en-GB" dirty="0" smtClean="0"/>
              <a:t>values</a:t>
            </a:r>
          </a:p>
          <a:p>
            <a:r>
              <a:rPr lang="en-GB" dirty="0"/>
              <a:t>Developing knowledge of rights and responsibilities in the workplace and in society </a:t>
            </a:r>
          </a:p>
          <a:p>
            <a:r>
              <a:rPr lang="en-GB" dirty="0"/>
              <a:t>Identifying what they can do, individually and with others, to challenge prejudice, stereotyping and discrimination in learning and workplaces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D98A1-4D2E-7844-B4B6-29DD9E9D4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349" y="7979493"/>
            <a:ext cx="3061628" cy="1692771"/>
          </a:xfrm>
        </p:spPr>
        <p:txBody>
          <a:bodyPr/>
          <a:lstStyle/>
          <a:p>
            <a:r>
              <a:rPr lang="en-US" dirty="0" smtClean="0"/>
              <a:t>Understand how to access information and support</a:t>
            </a:r>
          </a:p>
          <a:p>
            <a:r>
              <a:rPr lang="en-US" dirty="0" smtClean="0"/>
              <a:t>Identifying sources of information about the </a:t>
            </a:r>
            <a:r>
              <a:rPr lang="en-US" dirty="0" err="1" smtClean="0"/>
              <a:t>labour</a:t>
            </a:r>
            <a:r>
              <a:rPr lang="en-US" dirty="0" smtClean="0"/>
              <a:t> market </a:t>
            </a:r>
          </a:p>
          <a:p>
            <a:r>
              <a:rPr lang="en-US" dirty="0" smtClean="0"/>
              <a:t>Understand how to explore careers and plan for the future, including benefits of work experience</a:t>
            </a:r>
          </a:p>
          <a:p>
            <a:r>
              <a:rPr lang="en-US" dirty="0" smtClean="0"/>
              <a:t>Understand and describe their strengths and likes</a:t>
            </a:r>
          </a:p>
          <a:p>
            <a:r>
              <a:rPr lang="en-US" dirty="0" smtClean="0"/>
              <a:t>Being aware that it is important to take initiative in their learning and life</a:t>
            </a:r>
          </a:p>
          <a:p>
            <a:r>
              <a:rPr lang="en-US" dirty="0" smtClean="0"/>
              <a:t>Being aware of the concept of entrepreneurialism and self employment</a:t>
            </a:r>
          </a:p>
          <a:p>
            <a:r>
              <a:rPr lang="en-US" dirty="0" smtClean="0"/>
              <a:t>Reflecting on cultures of different workplaces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2A7FC-2914-0845-93F9-3E83B0425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65" y="10199358"/>
            <a:ext cx="3105150" cy="1231106"/>
          </a:xfrm>
        </p:spPr>
        <p:txBody>
          <a:bodyPr/>
          <a:lstStyle/>
          <a:p>
            <a:r>
              <a:rPr lang="en-US" dirty="0" smtClean="0"/>
              <a:t>To learn about the different skills and abilities associated with different jobs.</a:t>
            </a:r>
          </a:p>
          <a:p>
            <a:r>
              <a:rPr lang="en-US" dirty="0" smtClean="0"/>
              <a:t>Being aware that learning, skills and qualifications are important for careers</a:t>
            </a:r>
          </a:p>
          <a:p>
            <a:r>
              <a:rPr lang="en-US" dirty="0" smtClean="0"/>
              <a:t>Being aware that many jobs require learning, skills and minimum qualifications</a:t>
            </a:r>
          </a:p>
          <a:p>
            <a:r>
              <a:rPr lang="en-US" dirty="0" smtClean="0"/>
              <a:t>Accessing events to hear from a range of employer about opportunities linked to regional LMI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25ACFC-62EF-3E45-9735-58A0C94A8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399" y="12349650"/>
            <a:ext cx="3156616" cy="1054911"/>
          </a:xfrm>
        </p:spPr>
        <p:txBody>
          <a:bodyPr/>
          <a:lstStyle/>
          <a:p>
            <a:r>
              <a:rPr lang="en-US" dirty="0" smtClean="0"/>
              <a:t>Being aware of the range of possible jobs</a:t>
            </a:r>
          </a:p>
          <a:p>
            <a:r>
              <a:rPr lang="en-US" dirty="0" smtClean="0"/>
              <a:t>Recording achievements and interests</a:t>
            </a:r>
          </a:p>
          <a:p>
            <a:r>
              <a:rPr lang="en-US" dirty="0" smtClean="0"/>
              <a:t>Being aware of different life stages and life roles</a:t>
            </a:r>
          </a:p>
          <a:p>
            <a:r>
              <a:rPr lang="en-US" dirty="0" smtClean="0"/>
              <a:t>Being aware of the relationship between career, community and society 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ACBC9B-5B15-7044-B079-60DD7B6E9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23099" y="4019550"/>
            <a:ext cx="3556953" cy="1676400"/>
          </a:xfrm>
        </p:spPr>
        <p:txBody>
          <a:bodyPr/>
          <a:lstStyle/>
          <a:p>
            <a:r>
              <a:rPr lang="en-US" dirty="0" smtClean="0"/>
              <a:t>Decision Making and Self Awareness activities</a:t>
            </a:r>
          </a:p>
          <a:p>
            <a:r>
              <a:rPr lang="en-US" dirty="0" smtClean="0"/>
              <a:t>Opportunity Awareness – college, traineeships, apprenticeships and supported internships</a:t>
            </a:r>
          </a:p>
          <a:p>
            <a:r>
              <a:rPr lang="en-US" dirty="0" smtClean="0"/>
              <a:t>CV Writing and cover letters</a:t>
            </a:r>
          </a:p>
          <a:p>
            <a:r>
              <a:rPr lang="en-US" dirty="0" smtClean="0"/>
              <a:t>Application forms and where to look for jobs</a:t>
            </a:r>
          </a:p>
          <a:p>
            <a:r>
              <a:rPr lang="en-US" dirty="0" smtClean="0"/>
              <a:t>Preparing for interviews including a mock interviews</a:t>
            </a:r>
          </a:p>
          <a:p>
            <a:r>
              <a:rPr lang="en-US" dirty="0" smtClean="0"/>
              <a:t>Careers Day - visits from employers, providers and colleges</a:t>
            </a:r>
          </a:p>
          <a:p>
            <a:r>
              <a:rPr lang="en-US" dirty="0" smtClean="0"/>
              <a:t>Visit to a local employer</a:t>
            </a:r>
          </a:p>
          <a:p>
            <a:r>
              <a:rPr lang="en-US" dirty="0" smtClean="0"/>
              <a:t>College taster day</a:t>
            </a:r>
          </a:p>
          <a:p>
            <a:r>
              <a:rPr lang="en-US" dirty="0" smtClean="0"/>
              <a:t>Guidance interviews</a:t>
            </a:r>
          </a:p>
          <a:p>
            <a:r>
              <a:rPr lang="en-US" dirty="0" smtClean="0"/>
              <a:t>Careers within the curriculum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D8C5B9-C3CC-3A44-BBD3-9D9988CF4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0578" y="6129938"/>
            <a:ext cx="3105150" cy="2154436"/>
          </a:xfrm>
        </p:spPr>
        <p:txBody>
          <a:bodyPr/>
          <a:lstStyle/>
          <a:p>
            <a:r>
              <a:rPr lang="en-US" dirty="0" smtClean="0"/>
              <a:t>Employer Talk – Employer Expectations (Construction company)</a:t>
            </a:r>
          </a:p>
          <a:p>
            <a:r>
              <a:rPr lang="en-US" dirty="0" smtClean="0"/>
              <a:t>What makes you tick? Personality test and job values</a:t>
            </a:r>
          </a:p>
          <a:p>
            <a:r>
              <a:rPr lang="en-US" dirty="0" smtClean="0"/>
              <a:t>Local </a:t>
            </a:r>
            <a:r>
              <a:rPr lang="en-US" dirty="0" err="1"/>
              <a:t>L</a:t>
            </a:r>
            <a:r>
              <a:rPr lang="en-US" smtClean="0"/>
              <a:t>abour</a:t>
            </a:r>
            <a:r>
              <a:rPr lang="en-US" dirty="0" smtClean="0"/>
              <a:t> market information</a:t>
            </a:r>
          </a:p>
          <a:p>
            <a:r>
              <a:rPr lang="en-US" dirty="0" smtClean="0"/>
              <a:t>Guidance interviews</a:t>
            </a:r>
          </a:p>
          <a:p>
            <a:r>
              <a:rPr lang="en-US" dirty="0" smtClean="0"/>
              <a:t>Challenging stereotypes and discrimination</a:t>
            </a:r>
          </a:p>
          <a:p>
            <a:r>
              <a:rPr lang="en-US" dirty="0" smtClean="0"/>
              <a:t>Meeting a college or training provider</a:t>
            </a:r>
          </a:p>
          <a:p>
            <a:r>
              <a:rPr lang="en-US" dirty="0" smtClean="0"/>
              <a:t>Careers within the curriculum</a:t>
            </a:r>
          </a:p>
          <a:p>
            <a:r>
              <a:rPr lang="en-US" dirty="0" smtClean="0"/>
              <a:t>Visit to an employer workplace.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902F2D-6E69-0D42-817A-F99FD155E9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4178" y="8124378"/>
            <a:ext cx="3105150" cy="1231106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onsidering options – introduction to different careers websites</a:t>
            </a:r>
          </a:p>
          <a:p>
            <a:r>
              <a:rPr lang="en-US" dirty="0" smtClean="0"/>
              <a:t>Local </a:t>
            </a:r>
            <a:r>
              <a:rPr lang="en-US" dirty="0" err="1" smtClean="0"/>
              <a:t>Labour</a:t>
            </a:r>
            <a:r>
              <a:rPr lang="en-US" dirty="0" smtClean="0"/>
              <a:t> Market information</a:t>
            </a:r>
          </a:p>
          <a:p>
            <a:r>
              <a:rPr lang="en-US" dirty="0" smtClean="0"/>
              <a:t>Employer Talk</a:t>
            </a:r>
          </a:p>
          <a:p>
            <a:r>
              <a:rPr lang="en-US" dirty="0" smtClean="0"/>
              <a:t>Careers within the curriculum</a:t>
            </a:r>
          </a:p>
          <a:p>
            <a:r>
              <a:rPr lang="en-US" dirty="0" smtClean="0"/>
              <a:t>Guidance interviews</a:t>
            </a:r>
          </a:p>
          <a:p>
            <a:r>
              <a:rPr lang="en-US" dirty="0" smtClean="0"/>
              <a:t>Meeting a college or training provider</a:t>
            </a:r>
          </a:p>
          <a:p>
            <a:r>
              <a:rPr lang="en-US" dirty="0" smtClean="0"/>
              <a:t>Raising aspirations and awareness of stereotyping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FA7922-A9A5-5343-9BCF-986314E69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60578" y="10199358"/>
            <a:ext cx="3105150" cy="923330"/>
          </a:xfrm>
        </p:spPr>
        <p:txBody>
          <a:bodyPr/>
          <a:lstStyle/>
          <a:p>
            <a:r>
              <a:rPr lang="en-US" dirty="0" smtClean="0"/>
              <a:t>Guess the Job Employer Morning</a:t>
            </a:r>
          </a:p>
          <a:p>
            <a:r>
              <a:rPr lang="en-US" dirty="0" smtClean="0"/>
              <a:t>Introduction to the Careers Adviser</a:t>
            </a:r>
          </a:p>
          <a:p>
            <a:r>
              <a:rPr lang="en-US" dirty="0" smtClean="0"/>
              <a:t>A-Z of Careers</a:t>
            </a:r>
          </a:p>
          <a:p>
            <a:r>
              <a:rPr lang="en-US" dirty="0" smtClean="0"/>
              <a:t>Meeting a college or training provider</a:t>
            </a:r>
          </a:p>
          <a:p>
            <a:r>
              <a:rPr lang="en-US" dirty="0" smtClean="0"/>
              <a:t>Careers within the curriculum</a:t>
            </a:r>
          </a:p>
          <a:p>
            <a:endParaRPr lang="en-US" dirty="0" smtClean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5BDBFD-7D8D-084C-9C6A-899EED67C2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54178" y="12178664"/>
            <a:ext cx="3105150" cy="769441"/>
          </a:xfrm>
        </p:spPr>
        <p:txBody>
          <a:bodyPr/>
          <a:lstStyle/>
          <a:p>
            <a:r>
              <a:rPr lang="en-US" dirty="0" smtClean="0"/>
              <a:t>Introduction to careers – raising awareness of different jobs in our school and community</a:t>
            </a:r>
          </a:p>
          <a:p>
            <a:r>
              <a:rPr lang="en-US" dirty="0" smtClean="0"/>
              <a:t>Timeline of key events in our life and identifying skills and qualities</a:t>
            </a:r>
          </a:p>
          <a:p>
            <a:r>
              <a:rPr lang="en-US" dirty="0" smtClean="0"/>
              <a:t>Employer Talk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8A4EA4-D049-B448-A720-AA270B880D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461665"/>
          </a:xfrm>
        </p:spPr>
        <p:txBody>
          <a:bodyPr/>
          <a:lstStyle/>
          <a:p>
            <a:r>
              <a:rPr lang="en-US" dirty="0" smtClean="0"/>
              <a:t>To ensure that all students are well equipped for the future and have the information they require to make well informed decisions about further education, training and employment opportunities.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28A1C4-FE6E-444D-9889-C7FE24D572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Vicki Banks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482615-2CA1-5A47-A53C-65201CFEAB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307777"/>
          </a:xfrm>
        </p:spPr>
        <p:txBody>
          <a:bodyPr/>
          <a:lstStyle/>
          <a:p>
            <a:r>
              <a:rPr lang="en-US" dirty="0" err="1" smtClean="0"/>
              <a:t>VickiBanks</a:t>
            </a:r>
            <a:r>
              <a:rPr lang="en-US" dirty="0" smtClean="0"/>
              <a:t>@</a:t>
            </a:r>
          </a:p>
          <a:p>
            <a:r>
              <a:rPr lang="en-US" dirty="0" smtClean="0"/>
              <a:t>ashleyhighschool.co.uk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392AC4-1827-694D-A04F-513A6926AC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smtClean="0"/>
              <a:t>0151 424 4892</a:t>
            </a:r>
            <a:endParaRPr lang="en-US"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6838950" cy="9971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Careers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Overview </a:t>
            </a:r>
            <a:r>
              <a:rPr lang="en-GB" sz="3000" b="1" spc="30" dirty="0" smtClean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10" smtClean="0">
                <a:solidFill>
                  <a:srgbClr val="00A8A8"/>
                </a:solidFill>
                <a:latin typeface="Lato"/>
                <a:cs typeface="Lato"/>
              </a:rPr>
              <a:t>Ashley High </a:t>
            </a:r>
            <a:r>
              <a:rPr lang="en-GB" sz="3000" b="1" spc="25" smtClean="0">
                <a:solidFill>
                  <a:srgbClr val="00A8A8"/>
                </a:solidFill>
                <a:latin typeface="Lato"/>
                <a:cs typeface="Lato"/>
              </a:rPr>
              <a:t>School</a:t>
            </a:r>
            <a:endParaRPr lang="en-GB" sz="3000" dirty="0"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5100" y="3522683"/>
            <a:ext cx="1219200" cy="437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See </a:t>
            </a:r>
            <a:r>
              <a:rPr lang="en-US" sz="1400" dirty="0"/>
              <a:t>the big picture</a:t>
            </a:r>
            <a:endParaRPr lang="en-GB" sz="1400" dirty="0"/>
          </a:p>
        </p:txBody>
      </p:sp>
      <p:sp>
        <p:nvSpPr>
          <p:cNvPr id="29" name="Rectangle 28"/>
          <p:cNvSpPr/>
          <p:nvPr/>
        </p:nvSpPr>
        <p:spPr>
          <a:xfrm>
            <a:off x="317500" y="11601450"/>
            <a:ext cx="1079500" cy="577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Grow throughout life</a:t>
            </a:r>
            <a:endParaRPr lang="en-GB" sz="1400" dirty="0"/>
          </a:p>
        </p:txBody>
      </p:sp>
      <p:sp>
        <p:nvSpPr>
          <p:cNvPr id="30" name="Rectangle 29"/>
          <p:cNvSpPr/>
          <p:nvPr/>
        </p:nvSpPr>
        <p:spPr>
          <a:xfrm>
            <a:off x="234950" y="9681761"/>
            <a:ext cx="1079500" cy="508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Explore possibilities</a:t>
            </a:r>
            <a:endParaRPr lang="en-GB" sz="1400" dirty="0"/>
          </a:p>
        </p:txBody>
      </p:sp>
      <p:sp>
        <p:nvSpPr>
          <p:cNvPr id="31" name="Rectangle 30"/>
          <p:cNvSpPr/>
          <p:nvPr/>
        </p:nvSpPr>
        <p:spPr>
          <a:xfrm>
            <a:off x="165100" y="5624813"/>
            <a:ext cx="1149350" cy="457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Balance life and work</a:t>
            </a:r>
            <a:endParaRPr lang="en-GB" sz="1400" dirty="0"/>
          </a:p>
        </p:txBody>
      </p:sp>
      <p:sp>
        <p:nvSpPr>
          <p:cNvPr id="32" name="Rectangle 31"/>
          <p:cNvSpPr/>
          <p:nvPr/>
        </p:nvSpPr>
        <p:spPr>
          <a:xfrm>
            <a:off x="152400" y="7513089"/>
            <a:ext cx="1162050" cy="456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Manage</a:t>
            </a:r>
            <a:r>
              <a:rPr lang="en-US" dirty="0" smtClean="0"/>
              <a:t>  </a:t>
            </a:r>
            <a:r>
              <a:rPr lang="en-US" sz="1400" dirty="0" smtClean="0"/>
              <a:t>Career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549</Words>
  <Application>Microsoft Office PowerPoint</Application>
  <PresentationFormat>Custom</PresentationFormat>
  <Paragraphs>80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Angela Ivins</cp:lastModifiedBy>
  <cp:revision>40</cp:revision>
  <dcterms:created xsi:type="dcterms:W3CDTF">2020-04-16T08:53:31Z</dcterms:created>
  <dcterms:modified xsi:type="dcterms:W3CDTF">2023-06-26T07:42:45Z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