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10693400" cy="7562850"/>
  <p:notesSz cx="10693400" cy="7562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991"/>
    <a:srgbClr val="8FCE78"/>
    <a:srgbClr val="BBE3AE"/>
    <a:srgbClr val="68BF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5"/>
  </p:normalViewPr>
  <p:slideViewPr>
    <p:cSldViewPr>
      <p:cViewPr varScale="1">
        <p:scale>
          <a:sx n="98" d="100"/>
          <a:sy n="98" d="100"/>
        </p:scale>
        <p:origin x="1500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Lato"/>
                <a:cs typeface="La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Lato"/>
                <a:cs typeface="La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Lato"/>
                <a:cs typeface="La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2136000"/>
            <a:ext cx="10692130" cy="5424170"/>
          </a:xfrm>
          <a:custGeom>
            <a:avLst/>
            <a:gdLst/>
            <a:ahLst/>
            <a:cxnLst/>
            <a:rect l="l" t="t" r="r" b="b"/>
            <a:pathLst>
              <a:path w="10692130" h="5424170">
                <a:moveTo>
                  <a:pt x="0" y="5424004"/>
                </a:moveTo>
                <a:lnTo>
                  <a:pt x="10692003" y="5424004"/>
                </a:lnTo>
                <a:lnTo>
                  <a:pt x="10692003" y="0"/>
                </a:lnTo>
                <a:lnTo>
                  <a:pt x="0" y="0"/>
                </a:lnTo>
                <a:lnTo>
                  <a:pt x="0" y="5424004"/>
                </a:lnTo>
                <a:close/>
              </a:path>
            </a:pathLst>
          </a:custGeom>
          <a:solidFill>
            <a:srgbClr val="0069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134715" y="864047"/>
            <a:ext cx="315595" cy="279400"/>
          </a:xfrm>
          <a:custGeom>
            <a:avLst/>
            <a:gdLst/>
            <a:ahLst/>
            <a:cxnLst/>
            <a:rect l="l" t="t" r="r" b="b"/>
            <a:pathLst>
              <a:path w="315595" h="279400">
                <a:moveTo>
                  <a:pt x="23648" y="0"/>
                </a:moveTo>
                <a:lnTo>
                  <a:pt x="7559" y="47359"/>
                </a:lnTo>
                <a:lnTo>
                  <a:pt x="0" y="94337"/>
                </a:lnTo>
                <a:lnTo>
                  <a:pt x="621" y="139505"/>
                </a:lnTo>
                <a:lnTo>
                  <a:pt x="9072" y="181436"/>
                </a:lnTo>
                <a:lnTo>
                  <a:pt x="25005" y="218702"/>
                </a:lnTo>
                <a:lnTo>
                  <a:pt x="48069" y="249877"/>
                </a:lnTo>
                <a:lnTo>
                  <a:pt x="115572" y="279227"/>
                </a:lnTo>
                <a:lnTo>
                  <a:pt x="154101" y="274835"/>
                </a:lnTo>
                <a:lnTo>
                  <a:pt x="192221" y="261073"/>
                </a:lnTo>
                <a:lnTo>
                  <a:pt x="228649" y="238658"/>
                </a:lnTo>
                <a:lnTo>
                  <a:pt x="262105" y="208307"/>
                </a:lnTo>
                <a:lnTo>
                  <a:pt x="291307" y="170739"/>
                </a:lnTo>
                <a:lnTo>
                  <a:pt x="314973" y="126669"/>
                </a:lnTo>
                <a:lnTo>
                  <a:pt x="23648" y="0"/>
                </a:lnTo>
                <a:close/>
              </a:path>
            </a:pathLst>
          </a:custGeom>
          <a:solidFill>
            <a:srgbClr val="6FB6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7138653" y="643017"/>
            <a:ext cx="338455" cy="374650"/>
          </a:xfrm>
          <a:custGeom>
            <a:avLst/>
            <a:gdLst/>
            <a:ahLst/>
            <a:cxnLst/>
            <a:rect l="l" t="t" r="r" b="b"/>
            <a:pathLst>
              <a:path w="338454" h="374650">
                <a:moveTo>
                  <a:pt x="157670" y="112251"/>
                </a:moveTo>
                <a:lnTo>
                  <a:pt x="108411" y="121485"/>
                </a:lnTo>
                <a:lnTo>
                  <a:pt x="63846" y="144140"/>
                </a:lnTo>
                <a:lnTo>
                  <a:pt x="27062" y="178998"/>
                </a:lnTo>
                <a:lnTo>
                  <a:pt x="1146" y="224843"/>
                </a:lnTo>
                <a:lnTo>
                  <a:pt x="0" y="231573"/>
                </a:lnTo>
                <a:lnTo>
                  <a:pt x="1422" y="238033"/>
                </a:lnTo>
                <a:lnTo>
                  <a:pt x="5107" y="243543"/>
                </a:lnTo>
                <a:lnTo>
                  <a:pt x="10747" y="247423"/>
                </a:lnTo>
                <a:lnTo>
                  <a:pt x="298745" y="372645"/>
                </a:lnTo>
                <a:lnTo>
                  <a:pt x="305433" y="374129"/>
                </a:lnTo>
                <a:lnTo>
                  <a:pt x="311977" y="373065"/>
                </a:lnTo>
                <a:lnTo>
                  <a:pt x="317671" y="369695"/>
                </a:lnTo>
                <a:lnTo>
                  <a:pt x="321808" y="364263"/>
                </a:lnTo>
                <a:lnTo>
                  <a:pt x="337656" y="314112"/>
                </a:lnTo>
                <a:lnTo>
                  <a:pt x="338091" y="263503"/>
                </a:lnTo>
                <a:lnTo>
                  <a:pt x="324327" y="215511"/>
                </a:lnTo>
                <a:lnTo>
                  <a:pt x="297574" y="173210"/>
                </a:lnTo>
                <a:lnTo>
                  <a:pt x="259045" y="139677"/>
                </a:lnTo>
                <a:lnTo>
                  <a:pt x="264446" y="117655"/>
                </a:lnTo>
                <a:lnTo>
                  <a:pt x="208537" y="117655"/>
                </a:lnTo>
                <a:lnTo>
                  <a:pt x="157670" y="112251"/>
                </a:lnTo>
                <a:close/>
              </a:path>
              <a:path w="338454" h="374650">
                <a:moveTo>
                  <a:pt x="212448" y="0"/>
                </a:moveTo>
                <a:lnTo>
                  <a:pt x="205572" y="537"/>
                </a:lnTo>
                <a:lnTo>
                  <a:pt x="199524" y="3858"/>
                </a:lnTo>
                <a:lnTo>
                  <a:pt x="195278" y="9667"/>
                </a:lnTo>
                <a:lnTo>
                  <a:pt x="183099" y="37658"/>
                </a:lnTo>
                <a:lnTo>
                  <a:pt x="185055" y="45773"/>
                </a:lnTo>
                <a:lnTo>
                  <a:pt x="191062" y="50192"/>
                </a:lnTo>
                <a:lnTo>
                  <a:pt x="203869" y="63484"/>
                </a:lnTo>
                <a:lnTo>
                  <a:pt x="211512" y="79990"/>
                </a:lnTo>
                <a:lnTo>
                  <a:pt x="213397" y="98206"/>
                </a:lnTo>
                <a:lnTo>
                  <a:pt x="208931" y="116626"/>
                </a:lnTo>
                <a:lnTo>
                  <a:pt x="208537" y="117655"/>
                </a:lnTo>
                <a:lnTo>
                  <a:pt x="264446" y="117655"/>
                </a:lnTo>
                <a:lnTo>
                  <a:pt x="268475" y="101226"/>
                </a:lnTo>
                <a:lnTo>
                  <a:pt x="264077" y="63270"/>
                </a:lnTo>
                <a:lnTo>
                  <a:pt x="247197" y="29234"/>
                </a:lnTo>
                <a:lnTo>
                  <a:pt x="219180" y="2542"/>
                </a:lnTo>
                <a:lnTo>
                  <a:pt x="212448" y="0"/>
                </a:lnTo>
                <a:close/>
              </a:path>
            </a:pathLst>
          </a:custGeom>
          <a:solidFill>
            <a:srgbClr val="5235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7148078" y="1240078"/>
            <a:ext cx="320675" cy="46990"/>
          </a:xfrm>
          <a:custGeom>
            <a:avLst/>
            <a:gdLst/>
            <a:ahLst/>
            <a:cxnLst/>
            <a:rect l="l" t="t" r="r" b="b"/>
            <a:pathLst>
              <a:path w="320675" h="46990">
                <a:moveTo>
                  <a:pt x="160032" y="0"/>
                </a:moveTo>
                <a:lnTo>
                  <a:pt x="97742" y="1834"/>
                </a:lnTo>
                <a:lnTo>
                  <a:pt x="46874" y="6835"/>
                </a:lnTo>
                <a:lnTo>
                  <a:pt x="12576" y="14251"/>
                </a:lnTo>
                <a:lnTo>
                  <a:pt x="0" y="23329"/>
                </a:lnTo>
                <a:lnTo>
                  <a:pt x="12576" y="32406"/>
                </a:lnTo>
                <a:lnTo>
                  <a:pt x="46874" y="39817"/>
                </a:lnTo>
                <a:lnTo>
                  <a:pt x="97742" y="44814"/>
                </a:lnTo>
                <a:lnTo>
                  <a:pt x="160032" y="46647"/>
                </a:lnTo>
                <a:lnTo>
                  <a:pt x="222330" y="44814"/>
                </a:lnTo>
                <a:lnTo>
                  <a:pt x="273202" y="39817"/>
                </a:lnTo>
                <a:lnTo>
                  <a:pt x="307501" y="32406"/>
                </a:lnTo>
                <a:lnTo>
                  <a:pt x="320078" y="23329"/>
                </a:lnTo>
                <a:lnTo>
                  <a:pt x="307501" y="14251"/>
                </a:lnTo>
                <a:lnTo>
                  <a:pt x="273202" y="6835"/>
                </a:lnTo>
                <a:lnTo>
                  <a:pt x="222330" y="1834"/>
                </a:lnTo>
                <a:lnTo>
                  <a:pt x="160032" y="0"/>
                </a:lnTo>
                <a:close/>
              </a:path>
            </a:pathLst>
          </a:custGeom>
          <a:solidFill>
            <a:srgbClr val="5235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7592583" y="759924"/>
            <a:ext cx="208767" cy="938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7823766" y="761480"/>
            <a:ext cx="86575" cy="907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7602302" y="903521"/>
            <a:ext cx="75806" cy="9071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7700922" y="903521"/>
            <a:ext cx="167162" cy="9072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7895952" y="903516"/>
            <a:ext cx="0" cy="90805"/>
          </a:xfrm>
          <a:custGeom>
            <a:avLst/>
            <a:gdLst/>
            <a:ahLst/>
            <a:cxnLst/>
            <a:rect l="l" t="t" r="r" b="b"/>
            <a:pathLst>
              <a:path h="90805">
                <a:moveTo>
                  <a:pt x="0" y="0"/>
                </a:moveTo>
                <a:lnTo>
                  <a:pt x="0" y="90716"/>
                </a:lnTo>
              </a:path>
            </a:pathLst>
          </a:custGeom>
          <a:ln w="9588">
            <a:solidFill>
              <a:srgbClr val="6FB63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7927441" y="902742"/>
            <a:ext cx="95250" cy="9227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8046797" y="903521"/>
            <a:ext cx="75806" cy="9071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8142822" y="903526"/>
            <a:ext cx="92392" cy="9071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8258023" y="903518"/>
            <a:ext cx="60960" cy="90805"/>
          </a:xfrm>
          <a:custGeom>
            <a:avLst/>
            <a:gdLst/>
            <a:ahLst/>
            <a:cxnLst/>
            <a:rect l="l" t="t" r="r" b="b"/>
            <a:pathLst>
              <a:path w="60959" h="90805">
                <a:moveTo>
                  <a:pt x="9588" y="0"/>
                </a:moveTo>
                <a:lnTo>
                  <a:pt x="0" y="0"/>
                </a:lnTo>
                <a:lnTo>
                  <a:pt x="0" y="90716"/>
                </a:lnTo>
                <a:lnTo>
                  <a:pt x="60388" y="90716"/>
                </a:lnTo>
                <a:lnTo>
                  <a:pt x="60388" y="82423"/>
                </a:lnTo>
                <a:lnTo>
                  <a:pt x="9588" y="82423"/>
                </a:lnTo>
                <a:lnTo>
                  <a:pt x="9588" y="0"/>
                </a:lnTo>
                <a:close/>
              </a:path>
            </a:pathLst>
          </a:custGeom>
          <a:solidFill>
            <a:srgbClr val="6FB6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7598415" y="1044787"/>
            <a:ext cx="287815" cy="9226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7909042" y="1045556"/>
            <a:ext cx="85521" cy="9071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8021263" y="1045555"/>
            <a:ext cx="64147" cy="9071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8118321" y="1045559"/>
            <a:ext cx="94221" cy="9071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8237810" y="1045559"/>
            <a:ext cx="82029" cy="9071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8811683" y="702599"/>
            <a:ext cx="67833" cy="168385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9969516" y="704349"/>
            <a:ext cx="146481" cy="168503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8930656" y="700742"/>
            <a:ext cx="143510" cy="172720"/>
          </a:xfrm>
          <a:custGeom>
            <a:avLst/>
            <a:gdLst/>
            <a:ahLst/>
            <a:cxnLst/>
            <a:rect l="l" t="t" r="r" b="b"/>
            <a:pathLst>
              <a:path w="143509" h="172719">
                <a:moveTo>
                  <a:pt x="86398" y="0"/>
                </a:moveTo>
                <a:lnTo>
                  <a:pt x="43624" y="9838"/>
                </a:lnTo>
                <a:lnTo>
                  <a:pt x="13862" y="36609"/>
                </a:lnTo>
                <a:lnTo>
                  <a:pt x="387" y="76898"/>
                </a:lnTo>
                <a:lnTo>
                  <a:pt x="0" y="86055"/>
                </a:lnTo>
                <a:lnTo>
                  <a:pt x="352" y="95246"/>
                </a:lnTo>
                <a:lnTo>
                  <a:pt x="12528" y="135362"/>
                </a:lnTo>
                <a:lnTo>
                  <a:pt x="40247" y="162184"/>
                </a:lnTo>
                <a:lnTo>
                  <a:pt x="81165" y="172110"/>
                </a:lnTo>
                <a:lnTo>
                  <a:pt x="91267" y="171686"/>
                </a:lnTo>
                <a:lnTo>
                  <a:pt x="130867" y="157111"/>
                </a:lnTo>
                <a:lnTo>
                  <a:pt x="142290" y="145910"/>
                </a:lnTo>
                <a:lnTo>
                  <a:pt x="141962" y="145554"/>
                </a:lnTo>
                <a:lnTo>
                  <a:pt x="75996" y="145554"/>
                </a:lnTo>
                <a:lnTo>
                  <a:pt x="69329" y="144208"/>
                </a:lnTo>
                <a:lnTo>
                  <a:pt x="38722" y="118694"/>
                </a:lnTo>
                <a:lnTo>
                  <a:pt x="32029" y="86055"/>
                </a:lnTo>
                <a:lnTo>
                  <a:pt x="32050" y="76766"/>
                </a:lnTo>
                <a:lnTo>
                  <a:pt x="51993" y="37490"/>
                </a:lnTo>
                <a:lnTo>
                  <a:pt x="78244" y="26670"/>
                </a:lnTo>
                <a:lnTo>
                  <a:pt x="139792" y="26670"/>
                </a:lnTo>
                <a:lnTo>
                  <a:pt x="143230" y="21894"/>
                </a:lnTo>
                <a:lnTo>
                  <a:pt x="103968" y="1497"/>
                </a:lnTo>
                <a:lnTo>
                  <a:pt x="95477" y="374"/>
                </a:lnTo>
                <a:lnTo>
                  <a:pt x="86398" y="0"/>
                </a:lnTo>
                <a:close/>
              </a:path>
              <a:path w="143509" h="172719">
                <a:moveTo>
                  <a:pt x="127241" y="130530"/>
                </a:moveTo>
                <a:lnTo>
                  <a:pt x="124523" y="130530"/>
                </a:lnTo>
                <a:lnTo>
                  <a:pt x="123596" y="130746"/>
                </a:lnTo>
                <a:lnTo>
                  <a:pt x="121881" y="131610"/>
                </a:lnTo>
                <a:lnTo>
                  <a:pt x="121056" y="132156"/>
                </a:lnTo>
                <a:lnTo>
                  <a:pt x="117716" y="135191"/>
                </a:lnTo>
                <a:lnTo>
                  <a:pt x="115150" y="137160"/>
                </a:lnTo>
                <a:lnTo>
                  <a:pt x="87414" y="145554"/>
                </a:lnTo>
                <a:lnTo>
                  <a:pt x="141962" y="145554"/>
                </a:lnTo>
                <a:lnTo>
                  <a:pt x="128714" y="131191"/>
                </a:lnTo>
                <a:lnTo>
                  <a:pt x="127241" y="130530"/>
                </a:lnTo>
                <a:close/>
              </a:path>
              <a:path w="143509" h="172719">
                <a:moveTo>
                  <a:pt x="139792" y="26670"/>
                </a:moveTo>
                <a:lnTo>
                  <a:pt x="92925" y="26670"/>
                </a:lnTo>
                <a:lnTo>
                  <a:pt x="98488" y="27355"/>
                </a:lnTo>
                <a:lnTo>
                  <a:pt x="107264" y="30162"/>
                </a:lnTo>
                <a:lnTo>
                  <a:pt x="110896" y="31673"/>
                </a:lnTo>
                <a:lnTo>
                  <a:pt x="116636" y="34925"/>
                </a:lnTo>
                <a:lnTo>
                  <a:pt x="118999" y="36449"/>
                </a:lnTo>
                <a:lnTo>
                  <a:pt x="122732" y="39243"/>
                </a:lnTo>
                <a:lnTo>
                  <a:pt x="124548" y="39941"/>
                </a:lnTo>
                <a:lnTo>
                  <a:pt x="128054" y="39941"/>
                </a:lnTo>
                <a:lnTo>
                  <a:pt x="129387" y="39585"/>
                </a:lnTo>
                <a:lnTo>
                  <a:pt x="131330" y="38188"/>
                </a:lnTo>
                <a:lnTo>
                  <a:pt x="132118" y="37376"/>
                </a:lnTo>
                <a:lnTo>
                  <a:pt x="132753" y="36449"/>
                </a:lnTo>
                <a:lnTo>
                  <a:pt x="139792" y="26670"/>
                </a:lnTo>
                <a:close/>
              </a:path>
            </a:pathLst>
          </a:custGeom>
          <a:solidFill>
            <a:srgbClr val="00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9079384" y="702604"/>
            <a:ext cx="164465" cy="168910"/>
          </a:xfrm>
          <a:custGeom>
            <a:avLst/>
            <a:gdLst/>
            <a:ahLst/>
            <a:cxnLst/>
            <a:rect l="l" t="t" r="r" b="b"/>
            <a:pathLst>
              <a:path w="164465" h="168909">
                <a:moveTo>
                  <a:pt x="98158" y="0"/>
                </a:moveTo>
                <a:lnTo>
                  <a:pt x="66128" y="0"/>
                </a:lnTo>
                <a:lnTo>
                  <a:pt x="0" y="168376"/>
                </a:lnTo>
                <a:lnTo>
                  <a:pt x="26974" y="168376"/>
                </a:lnTo>
                <a:lnTo>
                  <a:pt x="29197" y="167639"/>
                </a:lnTo>
                <a:lnTo>
                  <a:pt x="32842" y="164693"/>
                </a:lnTo>
                <a:lnTo>
                  <a:pt x="34074" y="163067"/>
                </a:lnTo>
                <a:lnTo>
                  <a:pt x="34696" y="161277"/>
                </a:lnTo>
                <a:lnTo>
                  <a:pt x="47282" y="126923"/>
                </a:lnTo>
                <a:lnTo>
                  <a:pt x="148016" y="126923"/>
                </a:lnTo>
                <a:lnTo>
                  <a:pt x="139325" y="104800"/>
                </a:lnTo>
                <a:lnTo>
                  <a:pt x="55308" y="104800"/>
                </a:lnTo>
                <a:lnTo>
                  <a:pt x="75895" y="48793"/>
                </a:lnTo>
                <a:lnTo>
                  <a:pt x="82092" y="28994"/>
                </a:lnTo>
                <a:lnTo>
                  <a:pt x="109547" y="28994"/>
                </a:lnTo>
                <a:lnTo>
                  <a:pt x="98158" y="0"/>
                </a:lnTo>
                <a:close/>
              </a:path>
              <a:path w="164465" h="168909">
                <a:moveTo>
                  <a:pt x="148016" y="126923"/>
                </a:moveTo>
                <a:lnTo>
                  <a:pt x="117017" y="126923"/>
                </a:lnTo>
                <a:lnTo>
                  <a:pt x="129590" y="161277"/>
                </a:lnTo>
                <a:lnTo>
                  <a:pt x="130365" y="163296"/>
                </a:lnTo>
                <a:lnTo>
                  <a:pt x="131635" y="164985"/>
                </a:lnTo>
                <a:lnTo>
                  <a:pt x="135128" y="167703"/>
                </a:lnTo>
                <a:lnTo>
                  <a:pt x="137350" y="168376"/>
                </a:lnTo>
                <a:lnTo>
                  <a:pt x="164299" y="168376"/>
                </a:lnTo>
                <a:lnTo>
                  <a:pt x="148016" y="126923"/>
                </a:lnTo>
                <a:close/>
              </a:path>
              <a:path w="164465" h="168909">
                <a:moveTo>
                  <a:pt x="109547" y="28994"/>
                </a:moveTo>
                <a:lnTo>
                  <a:pt x="82092" y="28994"/>
                </a:lnTo>
                <a:lnTo>
                  <a:pt x="83172" y="32956"/>
                </a:lnTo>
                <a:lnTo>
                  <a:pt x="84281" y="36639"/>
                </a:lnTo>
                <a:lnTo>
                  <a:pt x="86560" y="43472"/>
                </a:lnTo>
                <a:lnTo>
                  <a:pt x="87611" y="46456"/>
                </a:lnTo>
                <a:lnTo>
                  <a:pt x="88577" y="49021"/>
                </a:lnTo>
                <a:lnTo>
                  <a:pt x="108991" y="104800"/>
                </a:lnTo>
                <a:lnTo>
                  <a:pt x="139325" y="104800"/>
                </a:lnTo>
                <a:lnTo>
                  <a:pt x="109547" y="28994"/>
                </a:lnTo>
                <a:close/>
              </a:path>
            </a:pathLst>
          </a:custGeom>
          <a:solidFill>
            <a:srgbClr val="00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9259682" y="702598"/>
            <a:ext cx="132080" cy="168910"/>
          </a:xfrm>
          <a:custGeom>
            <a:avLst/>
            <a:gdLst/>
            <a:ahLst/>
            <a:cxnLst/>
            <a:rect l="l" t="t" r="r" b="b"/>
            <a:pathLst>
              <a:path w="132079" h="168909">
                <a:moveTo>
                  <a:pt x="51346" y="0"/>
                </a:moveTo>
                <a:lnTo>
                  <a:pt x="0" y="0"/>
                </a:lnTo>
                <a:lnTo>
                  <a:pt x="0" y="168389"/>
                </a:lnTo>
                <a:lnTo>
                  <a:pt x="31318" y="168389"/>
                </a:lnTo>
                <a:lnTo>
                  <a:pt x="31318" y="102590"/>
                </a:lnTo>
                <a:lnTo>
                  <a:pt x="86827" y="102590"/>
                </a:lnTo>
                <a:lnTo>
                  <a:pt x="86436" y="102019"/>
                </a:lnTo>
                <a:lnTo>
                  <a:pt x="83019" y="98793"/>
                </a:lnTo>
                <a:lnTo>
                  <a:pt x="79057" y="96532"/>
                </a:lnTo>
                <a:lnTo>
                  <a:pt x="84963" y="94678"/>
                </a:lnTo>
                <a:lnTo>
                  <a:pt x="90220" y="92201"/>
                </a:lnTo>
                <a:lnTo>
                  <a:pt x="99453" y="85978"/>
                </a:lnTo>
                <a:lnTo>
                  <a:pt x="103339" y="82372"/>
                </a:lnTo>
                <a:lnTo>
                  <a:pt x="105057" y="80124"/>
                </a:lnTo>
                <a:lnTo>
                  <a:pt x="31318" y="80124"/>
                </a:lnTo>
                <a:lnTo>
                  <a:pt x="31318" y="24231"/>
                </a:lnTo>
                <a:lnTo>
                  <a:pt x="110650" y="24231"/>
                </a:lnTo>
                <a:lnTo>
                  <a:pt x="110096" y="22885"/>
                </a:lnTo>
                <a:lnTo>
                  <a:pt x="74415" y="2009"/>
                </a:lnTo>
                <a:lnTo>
                  <a:pt x="59654" y="223"/>
                </a:lnTo>
                <a:lnTo>
                  <a:pt x="51346" y="0"/>
                </a:lnTo>
                <a:close/>
              </a:path>
              <a:path w="132079" h="168909">
                <a:moveTo>
                  <a:pt x="86827" y="102590"/>
                </a:moveTo>
                <a:lnTo>
                  <a:pt x="47815" y="102590"/>
                </a:lnTo>
                <a:lnTo>
                  <a:pt x="50165" y="103022"/>
                </a:lnTo>
                <a:lnTo>
                  <a:pt x="53340" y="104736"/>
                </a:lnTo>
                <a:lnTo>
                  <a:pt x="54825" y="106210"/>
                </a:lnTo>
                <a:lnTo>
                  <a:pt x="91528" y="162102"/>
                </a:lnTo>
                <a:lnTo>
                  <a:pt x="92837" y="164122"/>
                </a:lnTo>
                <a:lnTo>
                  <a:pt x="94449" y="165671"/>
                </a:lnTo>
                <a:lnTo>
                  <a:pt x="98259" y="167843"/>
                </a:lnTo>
                <a:lnTo>
                  <a:pt x="100571" y="168389"/>
                </a:lnTo>
                <a:lnTo>
                  <a:pt x="131457" y="168389"/>
                </a:lnTo>
                <a:lnTo>
                  <a:pt x="89280" y="106171"/>
                </a:lnTo>
                <a:lnTo>
                  <a:pt x="86827" y="102590"/>
                </a:lnTo>
                <a:close/>
              </a:path>
              <a:path w="132079" h="168909">
                <a:moveTo>
                  <a:pt x="110650" y="24231"/>
                </a:moveTo>
                <a:lnTo>
                  <a:pt x="51346" y="24231"/>
                </a:lnTo>
                <a:lnTo>
                  <a:pt x="59466" y="24660"/>
                </a:lnTo>
                <a:lnTo>
                  <a:pt x="66471" y="25947"/>
                </a:lnTo>
                <a:lnTo>
                  <a:pt x="72363" y="28094"/>
                </a:lnTo>
                <a:lnTo>
                  <a:pt x="77139" y="31102"/>
                </a:lnTo>
                <a:lnTo>
                  <a:pt x="82778" y="35674"/>
                </a:lnTo>
                <a:lnTo>
                  <a:pt x="85585" y="42240"/>
                </a:lnTo>
                <a:lnTo>
                  <a:pt x="85585" y="55041"/>
                </a:lnTo>
                <a:lnTo>
                  <a:pt x="56781" y="80124"/>
                </a:lnTo>
                <a:lnTo>
                  <a:pt x="105057" y="80124"/>
                </a:lnTo>
                <a:lnTo>
                  <a:pt x="109626" y="74142"/>
                </a:lnTo>
                <a:lnTo>
                  <a:pt x="112039" y="69557"/>
                </a:lnTo>
                <a:lnTo>
                  <a:pt x="115379" y="59474"/>
                </a:lnTo>
                <a:lnTo>
                  <a:pt x="116205" y="54114"/>
                </a:lnTo>
                <a:lnTo>
                  <a:pt x="116205" y="41313"/>
                </a:lnTo>
                <a:lnTo>
                  <a:pt x="114985" y="34772"/>
                </a:lnTo>
                <a:lnTo>
                  <a:pt x="110650" y="24231"/>
                </a:lnTo>
                <a:close/>
              </a:path>
            </a:pathLst>
          </a:custGeom>
          <a:solidFill>
            <a:srgbClr val="00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9407811" y="858814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>
                <a:moveTo>
                  <a:pt x="0" y="0"/>
                </a:moveTo>
                <a:lnTo>
                  <a:pt x="106197" y="0"/>
                </a:lnTo>
              </a:path>
            </a:pathLst>
          </a:custGeom>
          <a:ln w="25400">
            <a:solidFill>
              <a:srgbClr val="00AAA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9407811" y="797854"/>
            <a:ext cx="31750" cy="48260"/>
          </a:xfrm>
          <a:custGeom>
            <a:avLst/>
            <a:gdLst/>
            <a:ahLst/>
            <a:cxnLst/>
            <a:rect l="l" t="t" r="r" b="b"/>
            <a:pathLst>
              <a:path w="31750" h="48259">
                <a:moveTo>
                  <a:pt x="0" y="48260"/>
                </a:moveTo>
                <a:lnTo>
                  <a:pt x="31559" y="48260"/>
                </a:lnTo>
                <a:lnTo>
                  <a:pt x="31559" y="0"/>
                </a:lnTo>
                <a:lnTo>
                  <a:pt x="0" y="0"/>
                </a:lnTo>
                <a:lnTo>
                  <a:pt x="0" y="48260"/>
                </a:lnTo>
                <a:close/>
              </a:path>
            </a:pathLst>
          </a:custGeom>
          <a:solidFill>
            <a:srgbClr val="00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9407811" y="785789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373" y="0"/>
                </a:lnTo>
              </a:path>
            </a:pathLst>
          </a:custGeom>
          <a:ln w="24129">
            <a:solidFill>
              <a:srgbClr val="00AAA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9407811" y="728004"/>
            <a:ext cx="31750" cy="45720"/>
          </a:xfrm>
          <a:custGeom>
            <a:avLst/>
            <a:gdLst/>
            <a:ahLst/>
            <a:cxnLst/>
            <a:rect l="l" t="t" r="r" b="b"/>
            <a:pathLst>
              <a:path w="31750" h="45720">
                <a:moveTo>
                  <a:pt x="0" y="45720"/>
                </a:moveTo>
                <a:lnTo>
                  <a:pt x="31559" y="45720"/>
                </a:lnTo>
                <a:lnTo>
                  <a:pt x="3155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0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9407811" y="715304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>
                <a:moveTo>
                  <a:pt x="0" y="0"/>
                </a:moveTo>
                <a:lnTo>
                  <a:pt x="106197" y="0"/>
                </a:lnTo>
              </a:path>
            </a:pathLst>
          </a:custGeom>
          <a:ln w="25400">
            <a:solidFill>
              <a:srgbClr val="00AAA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9537855" y="858814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>
                <a:moveTo>
                  <a:pt x="0" y="0"/>
                </a:moveTo>
                <a:lnTo>
                  <a:pt x="106197" y="0"/>
                </a:lnTo>
              </a:path>
            </a:pathLst>
          </a:custGeom>
          <a:ln w="25400">
            <a:solidFill>
              <a:srgbClr val="00AAA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9537855" y="797854"/>
            <a:ext cx="31750" cy="48260"/>
          </a:xfrm>
          <a:custGeom>
            <a:avLst/>
            <a:gdLst/>
            <a:ahLst/>
            <a:cxnLst/>
            <a:rect l="l" t="t" r="r" b="b"/>
            <a:pathLst>
              <a:path w="31750" h="48259">
                <a:moveTo>
                  <a:pt x="0" y="48260"/>
                </a:moveTo>
                <a:lnTo>
                  <a:pt x="31559" y="48260"/>
                </a:lnTo>
                <a:lnTo>
                  <a:pt x="31559" y="0"/>
                </a:lnTo>
                <a:lnTo>
                  <a:pt x="0" y="0"/>
                </a:lnTo>
                <a:lnTo>
                  <a:pt x="0" y="48260"/>
                </a:lnTo>
                <a:close/>
              </a:path>
            </a:pathLst>
          </a:custGeom>
          <a:solidFill>
            <a:srgbClr val="00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9537855" y="785789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373" y="0"/>
                </a:lnTo>
              </a:path>
            </a:pathLst>
          </a:custGeom>
          <a:ln w="24129">
            <a:solidFill>
              <a:srgbClr val="00AAA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k object 47"/>
          <p:cNvSpPr/>
          <p:nvPr/>
        </p:nvSpPr>
        <p:spPr>
          <a:xfrm>
            <a:off x="9537855" y="728004"/>
            <a:ext cx="31750" cy="45720"/>
          </a:xfrm>
          <a:custGeom>
            <a:avLst/>
            <a:gdLst/>
            <a:ahLst/>
            <a:cxnLst/>
            <a:rect l="l" t="t" r="r" b="b"/>
            <a:pathLst>
              <a:path w="31750" h="45720">
                <a:moveTo>
                  <a:pt x="0" y="45720"/>
                </a:moveTo>
                <a:lnTo>
                  <a:pt x="31559" y="45720"/>
                </a:lnTo>
                <a:lnTo>
                  <a:pt x="3155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0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k object 48"/>
          <p:cNvSpPr/>
          <p:nvPr/>
        </p:nvSpPr>
        <p:spPr>
          <a:xfrm>
            <a:off x="9537855" y="715304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>
                <a:moveTo>
                  <a:pt x="0" y="0"/>
                </a:moveTo>
                <a:lnTo>
                  <a:pt x="106197" y="0"/>
                </a:lnTo>
              </a:path>
            </a:pathLst>
          </a:custGeom>
          <a:ln w="25400">
            <a:solidFill>
              <a:srgbClr val="00AAA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k object 49"/>
          <p:cNvSpPr/>
          <p:nvPr/>
        </p:nvSpPr>
        <p:spPr>
          <a:xfrm>
            <a:off x="9668463" y="700735"/>
            <a:ext cx="250040" cy="17211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k object 50"/>
          <p:cNvSpPr/>
          <p:nvPr/>
        </p:nvSpPr>
        <p:spPr>
          <a:xfrm>
            <a:off x="8811679" y="1063754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>
                <a:moveTo>
                  <a:pt x="0" y="0"/>
                </a:moveTo>
                <a:lnTo>
                  <a:pt x="106197" y="0"/>
                </a:lnTo>
              </a:path>
            </a:pathLst>
          </a:custGeom>
          <a:ln w="25400">
            <a:solidFill>
              <a:srgbClr val="00AAA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k object 51"/>
          <p:cNvSpPr/>
          <p:nvPr/>
        </p:nvSpPr>
        <p:spPr>
          <a:xfrm>
            <a:off x="8811679" y="1002794"/>
            <a:ext cx="31750" cy="48260"/>
          </a:xfrm>
          <a:custGeom>
            <a:avLst/>
            <a:gdLst/>
            <a:ahLst/>
            <a:cxnLst/>
            <a:rect l="l" t="t" r="r" b="b"/>
            <a:pathLst>
              <a:path w="31750" h="48259">
                <a:moveTo>
                  <a:pt x="0" y="48260"/>
                </a:moveTo>
                <a:lnTo>
                  <a:pt x="31559" y="48260"/>
                </a:lnTo>
                <a:lnTo>
                  <a:pt x="31559" y="0"/>
                </a:lnTo>
                <a:lnTo>
                  <a:pt x="0" y="0"/>
                </a:lnTo>
                <a:lnTo>
                  <a:pt x="0" y="48260"/>
                </a:lnTo>
                <a:close/>
              </a:path>
            </a:pathLst>
          </a:custGeom>
          <a:solidFill>
            <a:srgbClr val="00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k object 52"/>
          <p:cNvSpPr/>
          <p:nvPr/>
        </p:nvSpPr>
        <p:spPr>
          <a:xfrm>
            <a:off x="8811679" y="990729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373" y="0"/>
                </a:lnTo>
              </a:path>
            </a:pathLst>
          </a:custGeom>
          <a:ln w="24129">
            <a:solidFill>
              <a:srgbClr val="00AAA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k object 53"/>
          <p:cNvSpPr/>
          <p:nvPr/>
        </p:nvSpPr>
        <p:spPr>
          <a:xfrm>
            <a:off x="8811679" y="932944"/>
            <a:ext cx="31750" cy="45720"/>
          </a:xfrm>
          <a:custGeom>
            <a:avLst/>
            <a:gdLst/>
            <a:ahLst/>
            <a:cxnLst/>
            <a:rect l="l" t="t" r="r" b="b"/>
            <a:pathLst>
              <a:path w="31750" h="45719">
                <a:moveTo>
                  <a:pt x="0" y="45720"/>
                </a:moveTo>
                <a:lnTo>
                  <a:pt x="31559" y="45720"/>
                </a:lnTo>
                <a:lnTo>
                  <a:pt x="3155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0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k object 54"/>
          <p:cNvSpPr/>
          <p:nvPr/>
        </p:nvSpPr>
        <p:spPr>
          <a:xfrm>
            <a:off x="8811679" y="920244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>
                <a:moveTo>
                  <a:pt x="0" y="0"/>
                </a:moveTo>
                <a:lnTo>
                  <a:pt x="106197" y="0"/>
                </a:lnTo>
              </a:path>
            </a:pathLst>
          </a:custGeom>
          <a:ln w="25400">
            <a:solidFill>
              <a:srgbClr val="00AAA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k object 55"/>
          <p:cNvSpPr/>
          <p:nvPr/>
        </p:nvSpPr>
        <p:spPr>
          <a:xfrm>
            <a:off x="8941729" y="907540"/>
            <a:ext cx="414247" cy="168913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k object 56"/>
          <p:cNvSpPr/>
          <p:nvPr/>
        </p:nvSpPr>
        <p:spPr>
          <a:xfrm>
            <a:off x="9380387" y="907541"/>
            <a:ext cx="268942" cy="168389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k object 57"/>
          <p:cNvSpPr/>
          <p:nvPr/>
        </p:nvSpPr>
        <p:spPr>
          <a:xfrm>
            <a:off x="9668730" y="907541"/>
            <a:ext cx="132080" cy="168910"/>
          </a:xfrm>
          <a:custGeom>
            <a:avLst/>
            <a:gdLst/>
            <a:ahLst/>
            <a:cxnLst/>
            <a:rect l="l" t="t" r="r" b="b"/>
            <a:pathLst>
              <a:path w="132079" h="168909">
                <a:moveTo>
                  <a:pt x="51346" y="0"/>
                </a:moveTo>
                <a:lnTo>
                  <a:pt x="0" y="0"/>
                </a:lnTo>
                <a:lnTo>
                  <a:pt x="0" y="168389"/>
                </a:lnTo>
                <a:lnTo>
                  <a:pt x="31318" y="168389"/>
                </a:lnTo>
                <a:lnTo>
                  <a:pt x="31318" y="102590"/>
                </a:lnTo>
                <a:lnTo>
                  <a:pt x="86835" y="102590"/>
                </a:lnTo>
                <a:lnTo>
                  <a:pt x="86436" y="102006"/>
                </a:lnTo>
                <a:lnTo>
                  <a:pt x="83019" y="98793"/>
                </a:lnTo>
                <a:lnTo>
                  <a:pt x="79057" y="96532"/>
                </a:lnTo>
                <a:lnTo>
                  <a:pt x="84963" y="94678"/>
                </a:lnTo>
                <a:lnTo>
                  <a:pt x="90220" y="92189"/>
                </a:lnTo>
                <a:lnTo>
                  <a:pt x="99453" y="85978"/>
                </a:lnTo>
                <a:lnTo>
                  <a:pt x="103339" y="82372"/>
                </a:lnTo>
                <a:lnTo>
                  <a:pt x="105057" y="80124"/>
                </a:lnTo>
                <a:lnTo>
                  <a:pt x="31318" y="80124"/>
                </a:lnTo>
                <a:lnTo>
                  <a:pt x="31318" y="24231"/>
                </a:lnTo>
                <a:lnTo>
                  <a:pt x="110650" y="24231"/>
                </a:lnTo>
                <a:lnTo>
                  <a:pt x="110096" y="22885"/>
                </a:lnTo>
                <a:lnTo>
                  <a:pt x="74415" y="1998"/>
                </a:lnTo>
                <a:lnTo>
                  <a:pt x="59654" y="221"/>
                </a:lnTo>
                <a:lnTo>
                  <a:pt x="51346" y="0"/>
                </a:lnTo>
                <a:close/>
              </a:path>
              <a:path w="132079" h="168909">
                <a:moveTo>
                  <a:pt x="86835" y="102590"/>
                </a:moveTo>
                <a:lnTo>
                  <a:pt x="47815" y="102590"/>
                </a:lnTo>
                <a:lnTo>
                  <a:pt x="50165" y="103022"/>
                </a:lnTo>
                <a:lnTo>
                  <a:pt x="53340" y="104736"/>
                </a:lnTo>
                <a:lnTo>
                  <a:pt x="54825" y="106210"/>
                </a:lnTo>
                <a:lnTo>
                  <a:pt x="92837" y="164109"/>
                </a:lnTo>
                <a:lnTo>
                  <a:pt x="94449" y="165658"/>
                </a:lnTo>
                <a:lnTo>
                  <a:pt x="98259" y="167830"/>
                </a:lnTo>
                <a:lnTo>
                  <a:pt x="100571" y="168389"/>
                </a:lnTo>
                <a:lnTo>
                  <a:pt x="131457" y="168389"/>
                </a:lnTo>
                <a:lnTo>
                  <a:pt x="89280" y="106171"/>
                </a:lnTo>
                <a:lnTo>
                  <a:pt x="86835" y="102590"/>
                </a:lnTo>
                <a:close/>
              </a:path>
              <a:path w="132079" h="168909">
                <a:moveTo>
                  <a:pt x="110650" y="24231"/>
                </a:moveTo>
                <a:lnTo>
                  <a:pt x="51346" y="24231"/>
                </a:lnTo>
                <a:lnTo>
                  <a:pt x="59466" y="24660"/>
                </a:lnTo>
                <a:lnTo>
                  <a:pt x="66471" y="25947"/>
                </a:lnTo>
                <a:lnTo>
                  <a:pt x="72363" y="28094"/>
                </a:lnTo>
                <a:lnTo>
                  <a:pt x="77139" y="31102"/>
                </a:lnTo>
                <a:lnTo>
                  <a:pt x="82778" y="35674"/>
                </a:lnTo>
                <a:lnTo>
                  <a:pt x="85585" y="42227"/>
                </a:lnTo>
                <a:lnTo>
                  <a:pt x="85585" y="55041"/>
                </a:lnTo>
                <a:lnTo>
                  <a:pt x="56781" y="80124"/>
                </a:lnTo>
                <a:lnTo>
                  <a:pt x="105057" y="80124"/>
                </a:lnTo>
                <a:lnTo>
                  <a:pt x="109626" y="74142"/>
                </a:lnTo>
                <a:lnTo>
                  <a:pt x="112039" y="69557"/>
                </a:lnTo>
                <a:lnTo>
                  <a:pt x="115379" y="59474"/>
                </a:lnTo>
                <a:lnTo>
                  <a:pt x="116205" y="54114"/>
                </a:lnTo>
                <a:lnTo>
                  <a:pt x="116205" y="41300"/>
                </a:lnTo>
                <a:lnTo>
                  <a:pt x="114985" y="34759"/>
                </a:lnTo>
                <a:lnTo>
                  <a:pt x="110650" y="24231"/>
                </a:lnTo>
                <a:close/>
              </a:path>
            </a:pathLst>
          </a:custGeom>
          <a:solidFill>
            <a:srgbClr val="00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k object 58"/>
          <p:cNvSpPr/>
          <p:nvPr/>
        </p:nvSpPr>
        <p:spPr>
          <a:xfrm>
            <a:off x="9834511" y="907554"/>
            <a:ext cx="0" cy="168910"/>
          </a:xfrm>
          <a:custGeom>
            <a:avLst/>
            <a:gdLst/>
            <a:ahLst/>
            <a:cxnLst/>
            <a:rect l="l" t="t" r="r" b="b"/>
            <a:pathLst>
              <a:path h="168909">
                <a:moveTo>
                  <a:pt x="0" y="0"/>
                </a:moveTo>
                <a:lnTo>
                  <a:pt x="0" y="168376"/>
                </a:lnTo>
              </a:path>
            </a:pathLst>
          </a:custGeom>
          <a:ln w="31445">
            <a:solidFill>
              <a:srgbClr val="00AAA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k object 59"/>
          <p:cNvSpPr/>
          <p:nvPr/>
        </p:nvSpPr>
        <p:spPr>
          <a:xfrm>
            <a:off x="9872346" y="905675"/>
            <a:ext cx="113753" cy="172110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k object 60"/>
          <p:cNvSpPr/>
          <p:nvPr/>
        </p:nvSpPr>
        <p:spPr>
          <a:xfrm>
            <a:off x="10009814" y="1063754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>
                <a:moveTo>
                  <a:pt x="0" y="0"/>
                </a:moveTo>
                <a:lnTo>
                  <a:pt x="106184" y="0"/>
                </a:lnTo>
              </a:path>
            </a:pathLst>
          </a:custGeom>
          <a:ln w="25400">
            <a:solidFill>
              <a:srgbClr val="00AAA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k object 61"/>
          <p:cNvSpPr/>
          <p:nvPr/>
        </p:nvSpPr>
        <p:spPr>
          <a:xfrm>
            <a:off x="10009814" y="1002794"/>
            <a:ext cx="31750" cy="48260"/>
          </a:xfrm>
          <a:custGeom>
            <a:avLst/>
            <a:gdLst/>
            <a:ahLst/>
            <a:cxnLst/>
            <a:rect l="l" t="t" r="r" b="b"/>
            <a:pathLst>
              <a:path w="31750" h="48259">
                <a:moveTo>
                  <a:pt x="0" y="48260"/>
                </a:moveTo>
                <a:lnTo>
                  <a:pt x="31559" y="48260"/>
                </a:lnTo>
                <a:lnTo>
                  <a:pt x="31559" y="0"/>
                </a:lnTo>
                <a:lnTo>
                  <a:pt x="0" y="0"/>
                </a:lnTo>
                <a:lnTo>
                  <a:pt x="0" y="48260"/>
                </a:lnTo>
                <a:close/>
              </a:path>
            </a:pathLst>
          </a:custGeom>
          <a:solidFill>
            <a:srgbClr val="00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k object 62"/>
          <p:cNvSpPr/>
          <p:nvPr/>
        </p:nvSpPr>
        <p:spPr>
          <a:xfrm>
            <a:off x="10009814" y="990729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360" y="0"/>
                </a:lnTo>
              </a:path>
            </a:pathLst>
          </a:custGeom>
          <a:ln w="24129">
            <a:solidFill>
              <a:srgbClr val="00AAA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k object 63"/>
          <p:cNvSpPr/>
          <p:nvPr/>
        </p:nvSpPr>
        <p:spPr>
          <a:xfrm>
            <a:off x="10009814" y="932944"/>
            <a:ext cx="31750" cy="45720"/>
          </a:xfrm>
          <a:custGeom>
            <a:avLst/>
            <a:gdLst/>
            <a:ahLst/>
            <a:cxnLst/>
            <a:rect l="l" t="t" r="r" b="b"/>
            <a:pathLst>
              <a:path w="31750" h="45719">
                <a:moveTo>
                  <a:pt x="0" y="45720"/>
                </a:moveTo>
                <a:lnTo>
                  <a:pt x="31559" y="45720"/>
                </a:lnTo>
                <a:lnTo>
                  <a:pt x="3155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0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k object 64"/>
          <p:cNvSpPr/>
          <p:nvPr/>
        </p:nvSpPr>
        <p:spPr>
          <a:xfrm>
            <a:off x="10009814" y="920244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>
                <a:moveTo>
                  <a:pt x="0" y="0"/>
                </a:moveTo>
                <a:lnTo>
                  <a:pt x="106184" y="0"/>
                </a:lnTo>
              </a:path>
            </a:pathLst>
          </a:custGeom>
          <a:ln w="25400">
            <a:solidFill>
              <a:srgbClr val="00AAA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k object 65"/>
          <p:cNvSpPr/>
          <p:nvPr/>
        </p:nvSpPr>
        <p:spPr>
          <a:xfrm>
            <a:off x="9384631" y="1114230"/>
            <a:ext cx="336895" cy="114630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k object 66"/>
          <p:cNvSpPr/>
          <p:nvPr/>
        </p:nvSpPr>
        <p:spPr>
          <a:xfrm>
            <a:off x="9745819" y="1115498"/>
            <a:ext cx="370180" cy="112106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k object 67"/>
          <p:cNvSpPr/>
          <p:nvPr/>
        </p:nvSpPr>
        <p:spPr>
          <a:xfrm>
            <a:off x="8565762" y="613938"/>
            <a:ext cx="0" cy="702310"/>
          </a:xfrm>
          <a:custGeom>
            <a:avLst/>
            <a:gdLst/>
            <a:ahLst/>
            <a:cxnLst/>
            <a:rect l="l" t="t" r="r" b="b"/>
            <a:pathLst>
              <a:path h="702310">
                <a:moveTo>
                  <a:pt x="0" y="0"/>
                </a:moveTo>
                <a:lnTo>
                  <a:pt x="0" y="701725"/>
                </a:lnTo>
              </a:path>
            </a:pathLst>
          </a:custGeom>
          <a:ln w="12700">
            <a:solidFill>
              <a:srgbClr val="0069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k object 68"/>
          <p:cNvSpPr/>
          <p:nvPr/>
        </p:nvSpPr>
        <p:spPr>
          <a:xfrm>
            <a:off x="6888077" y="613938"/>
            <a:ext cx="0" cy="702310"/>
          </a:xfrm>
          <a:custGeom>
            <a:avLst/>
            <a:gdLst/>
            <a:ahLst/>
            <a:cxnLst/>
            <a:rect l="l" t="t" r="r" b="b"/>
            <a:pathLst>
              <a:path h="702310">
                <a:moveTo>
                  <a:pt x="0" y="0"/>
                </a:moveTo>
                <a:lnTo>
                  <a:pt x="0" y="701725"/>
                </a:lnTo>
              </a:path>
            </a:pathLst>
          </a:custGeom>
          <a:ln w="12700">
            <a:solidFill>
              <a:srgbClr val="0069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k object 69"/>
          <p:cNvSpPr/>
          <p:nvPr/>
        </p:nvSpPr>
        <p:spPr>
          <a:xfrm>
            <a:off x="5860148" y="573799"/>
            <a:ext cx="782002" cy="782006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k object 70"/>
          <p:cNvSpPr/>
          <p:nvPr/>
        </p:nvSpPr>
        <p:spPr>
          <a:xfrm>
            <a:off x="5614226" y="613938"/>
            <a:ext cx="0" cy="702310"/>
          </a:xfrm>
          <a:custGeom>
            <a:avLst/>
            <a:gdLst/>
            <a:ahLst/>
            <a:cxnLst/>
            <a:rect l="l" t="t" r="r" b="b"/>
            <a:pathLst>
              <a:path h="702310">
                <a:moveTo>
                  <a:pt x="0" y="0"/>
                </a:moveTo>
                <a:lnTo>
                  <a:pt x="0" y="701725"/>
                </a:lnTo>
              </a:path>
            </a:pathLst>
          </a:custGeom>
          <a:ln w="12700">
            <a:solidFill>
              <a:srgbClr val="0069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k object 71"/>
          <p:cNvSpPr/>
          <p:nvPr/>
        </p:nvSpPr>
        <p:spPr>
          <a:xfrm>
            <a:off x="3546389" y="700747"/>
            <a:ext cx="1821912" cy="502970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3299" y="1056689"/>
            <a:ext cx="9566800" cy="883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bg1"/>
                </a:solidFill>
                <a:latin typeface="Lato"/>
                <a:cs typeface="La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32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1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6.png"/><Relationship Id="rId11" Type="http://schemas.openxmlformats.org/officeDocument/2006/relationships/image" Target="../media/image30.png"/><Relationship Id="rId5" Type="http://schemas.openxmlformats.org/officeDocument/2006/relationships/image" Target="../media/image25.png"/><Relationship Id="rId15" Type="http://schemas.openxmlformats.org/officeDocument/2006/relationships/image" Target="../media/image34.png"/><Relationship Id="rId10" Type="http://schemas.openxmlformats.org/officeDocument/2006/relationships/image" Target="../media/image29.png"/><Relationship Id="rId4" Type="http://schemas.openxmlformats.org/officeDocument/2006/relationships/image" Target="../media/image24.png"/><Relationship Id="rId9" Type="http://schemas.openxmlformats.org/officeDocument/2006/relationships/hyperlink" Target="https://www.thenational.academy/" TargetMode="External"/><Relationship Id="rId14" Type="http://schemas.openxmlformats.org/officeDocument/2006/relationships/image" Target="../media/image3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learnliveuk.com/my-week-of-work-friday" TargetMode="External"/><Relationship Id="rId3" Type="http://schemas.openxmlformats.org/officeDocument/2006/relationships/hyperlink" Target="http://www.thenational.academy/" TargetMode="External"/><Relationship Id="rId7" Type="http://schemas.openxmlformats.org/officeDocument/2006/relationships/hyperlink" Target="https://learnliveuk.com/my-week-of-work-thursday" TargetMode="External"/><Relationship Id="rId12" Type="http://schemas.openxmlformats.org/officeDocument/2006/relationships/hyperlink" Target="https://learnliveuk.com/my-week-of-work/" TargetMode="External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earnliveuk.com/my-week-of-work-wednesday" TargetMode="External"/><Relationship Id="rId11" Type="http://schemas.openxmlformats.org/officeDocument/2006/relationships/hyperlink" Target="https://www.thenational.academy/" TargetMode="External"/><Relationship Id="rId5" Type="http://schemas.openxmlformats.org/officeDocument/2006/relationships/hyperlink" Target="https://learnliveuk.com/my-week-of-work-tuesday" TargetMode="External"/><Relationship Id="rId10" Type="http://schemas.openxmlformats.org/officeDocument/2006/relationships/hyperlink" Target="https://learnliveuk.com/education/" TargetMode="External"/><Relationship Id="rId4" Type="http://schemas.openxmlformats.org/officeDocument/2006/relationships/hyperlink" Target="https://learnliveuk.com/my-week-of-work" TargetMode="External"/><Relationship Id="rId9" Type="http://schemas.openxmlformats.org/officeDocument/2006/relationships/hyperlink" Target="https://www.thenational.academy/safeguarding-polic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60666" y="1713493"/>
            <a:ext cx="419481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solidFill>
                  <a:srgbClr val="575756"/>
                </a:solidFill>
                <a:latin typeface="Lato"/>
                <a:cs typeface="Lato"/>
              </a:rPr>
              <a:t>My </a:t>
            </a:r>
            <a:r>
              <a:rPr sz="800" spc="-15" dirty="0">
                <a:solidFill>
                  <a:srgbClr val="575756"/>
                </a:solidFill>
                <a:latin typeface="Lato"/>
                <a:cs typeface="Lato"/>
              </a:rPr>
              <a:t>Week </a:t>
            </a:r>
            <a:r>
              <a:rPr sz="800" spc="-5" dirty="0">
                <a:solidFill>
                  <a:srgbClr val="575756"/>
                </a:solidFill>
                <a:latin typeface="Lato"/>
                <a:cs typeface="Lato"/>
              </a:rPr>
              <a:t>of </a:t>
            </a:r>
            <a:r>
              <a:rPr sz="800" spc="-15" dirty="0">
                <a:solidFill>
                  <a:srgbClr val="575756"/>
                </a:solidFill>
                <a:latin typeface="Lato"/>
                <a:cs typeface="Lato"/>
              </a:rPr>
              <a:t>Work </a:t>
            </a:r>
            <a:r>
              <a:rPr sz="800" dirty="0">
                <a:solidFill>
                  <a:srgbClr val="575756"/>
                </a:solidFill>
                <a:latin typeface="Lato"/>
                <a:cs typeface="Lato"/>
              </a:rPr>
              <a:t>is </a:t>
            </a:r>
            <a:r>
              <a:rPr sz="800" spc="-5" dirty="0">
                <a:solidFill>
                  <a:srgbClr val="575756"/>
                </a:solidFill>
                <a:latin typeface="Lato"/>
                <a:cs typeface="Lato"/>
              </a:rPr>
              <a:t>brought to you </a:t>
            </a:r>
            <a:r>
              <a:rPr sz="800" dirty="0">
                <a:solidFill>
                  <a:srgbClr val="575756"/>
                </a:solidFill>
                <a:latin typeface="Lato"/>
                <a:cs typeface="Lato"/>
              </a:rPr>
              <a:t>in </a:t>
            </a:r>
            <a:r>
              <a:rPr sz="800" spc="-5" dirty="0">
                <a:solidFill>
                  <a:srgbClr val="575756"/>
                </a:solidFill>
                <a:latin typeface="Lato"/>
                <a:cs typeface="Lato"/>
              </a:rPr>
              <a:t>partnership with Oak National </a:t>
            </a:r>
            <a:r>
              <a:rPr sz="800" spc="-10" dirty="0">
                <a:solidFill>
                  <a:srgbClr val="575756"/>
                </a:solidFill>
                <a:latin typeface="Lato"/>
                <a:cs typeface="Lato"/>
              </a:rPr>
              <a:t>Academy </a:t>
            </a:r>
            <a:r>
              <a:rPr sz="800" dirty="0">
                <a:solidFill>
                  <a:srgbClr val="575756"/>
                </a:solidFill>
                <a:latin typeface="Lato"/>
                <a:cs typeface="Lato"/>
              </a:rPr>
              <a:t>and </a:t>
            </a:r>
            <a:r>
              <a:rPr sz="800" spc="-10" dirty="0">
                <a:solidFill>
                  <a:srgbClr val="575756"/>
                </a:solidFill>
                <a:latin typeface="Lato"/>
                <a:cs typeface="Lato"/>
              </a:rPr>
              <a:t>Learn</a:t>
            </a:r>
            <a:r>
              <a:rPr sz="800" spc="-40" dirty="0">
                <a:solidFill>
                  <a:srgbClr val="575756"/>
                </a:solidFill>
                <a:latin typeface="Lato"/>
                <a:cs typeface="Lato"/>
              </a:rPr>
              <a:t> </a:t>
            </a:r>
            <a:r>
              <a:rPr sz="800" spc="-10" dirty="0">
                <a:solidFill>
                  <a:srgbClr val="575756"/>
                </a:solidFill>
                <a:latin typeface="Lato"/>
                <a:cs typeface="Lato"/>
              </a:rPr>
              <a:t>Live</a:t>
            </a:r>
            <a:endParaRPr sz="800">
              <a:latin typeface="Lato"/>
              <a:cs typeface="La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91157" y="2601109"/>
            <a:ext cx="346952" cy="2237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98471" y="2616090"/>
            <a:ext cx="490220" cy="342900"/>
          </a:xfrm>
          <a:custGeom>
            <a:avLst/>
            <a:gdLst/>
            <a:ahLst/>
            <a:cxnLst/>
            <a:rect l="l" t="t" r="r" b="b"/>
            <a:pathLst>
              <a:path w="490219" h="342900">
                <a:moveTo>
                  <a:pt x="58826" y="0"/>
                </a:moveTo>
                <a:lnTo>
                  <a:pt x="0" y="0"/>
                </a:lnTo>
                <a:lnTo>
                  <a:pt x="106121" y="342531"/>
                </a:lnTo>
                <a:lnTo>
                  <a:pt x="163918" y="342531"/>
                </a:lnTo>
                <a:lnTo>
                  <a:pt x="192372" y="254406"/>
                </a:lnTo>
                <a:lnTo>
                  <a:pt x="140233" y="254406"/>
                </a:lnTo>
                <a:lnTo>
                  <a:pt x="137705" y="241541"/>
                </a:lnTo>
                <a:lnTo>
                  <a:pt x="73342" y="10033"/>
                </a:lnTo>
                <a:lnTo>
                  <a:pt x="63436" y="1308"/>
                </a:lnTo>
                <a:lnTo>
                  <a:pt x="58826" y="0"/>
                </a:lnTo>
                <a:close/>
              </a:path>
              <a:path w="490219" h="342900">
                <a:moveTo>
                  <a:pt x="301565" y="87642"/>
                </a:moveTo>
                <a:lnTo>
                  <a:pt x="245402" y="87642"/>
                </a:lnTo>
                <a:lnTo>
                  <a:pt x="247142" y="95859"/>
                </a:lnTo>
                <a:lnTo>
                  <a:pt x="249034" y="102806"/>
                </a:lnTo>
                <a:lnTo>
                  <a:pt x="251091" y="108496"/>
                </a:lnTo>
                <a:lnTo>
                  <a:pt x="325945" y="342531"/>
                </a:lnTo>
                <a:lnTo>
                  <a:pt x="383501" y="342531"/>
                </a:lnTo>
                <a:lnTo>
                  <a:pt x="411233" y="253225"/>
                </a:lnTo>
                <a:lnTo>
                  <a:pt x="353656" y="253225"/>
                </a:lnTo>
                <a:lnTo>
                  <a:pt x="351582" y="243914"/>
                </a:lnTo>
                <a:lnTo>
                  <a:pt x="349392" y="235165"/>
                </a:lnTo>
                <a:lnTo>
                  <a:pt x="347084" y="226979"/>
                </a:lnTo>
                <a:lnTo>
                  <a:pt x="344652" y="219354"/>
                </a:lnTo>
                <a:lnTo>
                  <a:pt x="301565" y="87642"/>
                </a:lnTo>
                <a:close/>
              </a:path>
              <a:path w="490219" h="342900">
                <a:moveTo>
                  <a:pt x="261823" y="0"/>
                </a:moveTo>
                <a:lnTo>
                  <a:pt x="232219" y="0"/>
                </a:lnTo>
                <a:lnTo>
                  <a:pt x="227672" y="1498"/>
                </a:lnTo>
                <a:lnTo>
                  <a:pt x="220256" y="7505"/>
                </a:lnTo>
                <a:lnTo>
                  <a:pt x="217766" y="10820"/>
                </a:lnTo>
                <a:lnTo>
                  <a:pt x="216496" y="14452"/>
                </a:lnTo>
                <a:lnTo>
                  <a:pt x="149225" y="219354"/>
                </a:lnTo>
                <a:lnTo>
                  <a:pt x="147485" y="224409"/>
                </a:lnTo>
                <a:lnTo>
                  <a:pt x="145862" y="229895"/>
                </a:lnTo>
                <a:lnTo>
                  <a:pt x="142832" y="241731"/>
                </a:lnTo>
                <a:lnTo>
                  <a:pt x="141490" y="247777"/>
                </a:lnTo>
                <a:lnTo>
                  <a:pt x="140233" y="254406"/>
                </a:lnTo>
                <a:lnTo>
                  <a:pt x="192372" y="254406"/>
                </a:lnTo>
                <a:lnTo>
                  <a:pt x="239483" y="108496"/>
                </a:lnTo>
                <a:lnTo>
                  <a:pt x="240576" y="105498"/>
                </a:lnTo>
                <a:lnTo>
                  <a:pt x="241617" y="102260"/>
                </a:lnTo>
                <a:lnTo>
                  <a:pt x="243509" y="95300"/>
                </a:lnTo>
                <a:lnTo>
                  <a:pt x="244449" y="91592"/>
                </a:lnTo>
                <a:lnTo>
                  <a:pt x="245402" y="87642"/>
                </a:lnTo>
                <a:lnTo>
                  <a:pt x="301565" y="87642"/>
                </a:lnTo>
                <a:lnTo>
                  <a:pt x="277622" y="14452"/>
                </a:lnTo>
                <a:lnTo>
                  <a:pt x="275882" y="10185"/>
                </a:lnTo>
                <a:lnTo>
                  <a:pt x="273278" y="6718"/>
                </a:lnTo>
                <a:lnTo>
                  <a:pt x="266331" y="1346"/>
                </a:lnTo>
                <a:lnTo>
                  <a:pt x="261823" y="0"/>
                </a:lnTo>
                <a:close/>
              </a:path>
              <a:path w="490219" h="342900">
                <a:moveTo>
                  <a:pt x="489864" y="0"/>
                </a:moveTo>
                <a:lnTo>
                  <a:pt x="434517" y="0"/>
                </a:lnTo>
                <a:lnTo>
                  <a:pt x="429895" y="1422"/>
                </a:lnTo>
                <a:lnTo>
                  <a:pt x="422148" y="7112"/>
                </a:lnTo>
                <a:lnTo>
                  <a:pt x="419747" y="10502"/>
                </a:lnTo>
                <a:lnTo>
                  <a:pt x="418795" y="14452"/>
                </a:lnTo>
                <a:lnTo>
                  <a:pt x="360527" y="219354"/>
                </a:lnTo>
                <a:lnTo>
                  <a:pt x="358675" y="227157"/>
                </a:lnTo>
                <a:lnTo>
                  <a:pt x="356911" y="235404"/>
                </a:lnTo>
                <a:lnTo>
                  <a:pt x="355237" y="244093"/>
                </a:lnTo>
                <a:lnTo>
                  <a:pt x="353656" y="253225"/>
                </a:lnTo>
                <a:lnTo>
                  <a:pt x="411233" y="253225"/>
                </a:lnTo>
                <a:lnTo>
                  <a:pt x="489864" y="0"/>
                </a:lnTo>
                <a:close/>
              </a:path>
            </a:pathLst>
          </a:custGeom>
          <a:solidFill>
            <a:srgbClr val="6DB7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79104" y="2711789"/>
            <a:ext cx="222427" cy="2503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732088" y="2711789"/>
            <a:ext cx="222427" cy="25038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998333" y="2606616"/>
            <a:ext cx="224790" cy="352425"/>
          </a:xfrm>
          <a:custGeom>
            <a:avLst/>
            <a:gdLst/>
            <a:ahLst/>
            <a:cxnLst/>
            <a:rect l="l" t="t" r="r" b="b"/>
            <a:pathLst>
              <a:path w="224789" h="352425">
                <a:moveTo>
                  <a:pt x="58508" y="0"/>
                </a:moveTo>
                <a:lnTo>
                  <a:pt x="0" y="0"/>
                </a:lnTo>
                <a:lnTo>
                  <a:pt x="0" y="352005"/>
                </a:lnTo>
                <a:lnTo>
                  <a:pt x="58508" y="352005"/>
                </a:lnTo>
                <a:lnTo>
                  <a:pt x="58508" y="240665"/>
                </a:lnTo>
                <a:lnTo>
                  <a:pt x="147859" y="240665"/>
                </a:lnTo>
                <a:lnTo>
                  <a:pt x="143306" y="234035"/>
                </a:lnTo>
                <a:lnTo>
                  <a:pt x="140944" y="230403"/>
                </a:lnTo>
                <a:lnTo>
                  <a:pt x="138455" y="227012"/>
                </a:lnTo>
                <a:lnTo>
                  <a:pt x="133248" y="220687"/>
                </a:lnTo>
                <a:lnTo>
                  <a:pt x="130289" y="217932"/>
                </a:lnTo>
                <a:lnTo>
                  <a:pt x="126974" y="215557"/>
                </a:lnTo>
                <a:lnTo>
                  <a:pt x="133286" y="211772"/>
                </a:lnTo>
                <a:lnTo>
                  <a:pt x="139128" y="206324"/>
                </a:lnTo>
                <a:lnTo>
                  <a:pt x="142706" y="201587"/>
                </a:lnTo>
                <a:lnTo>
                  <a:pt x="58508" y="201587"/>
                </a:lnTo>
                <a:lnTo>
                  <a:pt x="58508" y="0"/>
                </a:lnTo>
                <a:close/>
              </a:path>
              <a:path w="224789" h="352425">
                <a:moveTo>
                  <a:pt x="147859" y="240665"/>
                </a:moveTo>
                <a:lnTo>
                  <a:pt x="76517" y="240665"/>
                </a:lnTo>
                <a:lnTo>
                  <a:pt x="80060" y="241223"/>
                </a:lnTo>
                <a:lnTo>
                  <a:pt x="84797" y="243433"/>
                </a:lnTo>
                <a:lnTo>
                  <a:pt x="87096" y="245808"/>
                </a:lnTo>
                <a:lnTo>
                  <a:pt x="89306" y="249440"/>
                </a:lnTo>
                <a:lnTo>
                  <a:pt x="151371" y="341579"/>
                </a:lnTo>
                <a:lnTo>
                  <a:pt x="153568" y="345528"/>
                </a:lnTo>
                <a:lnTo>
                  <a:pt x="156336" y="348259"/>
                </a:lnTo>
                <a:lnTo>
                  <a:pt x="162979" y="351256"/>
                </a:lnTo>
                <a:lnTo>
                  <a:pt x="166916" y="352005"/>
                </a:lnTo>
                <a:lnTo>
                  <a:pt x="224320" y="352005"/>
                </a:lnTo>
                <a:lnTo>
                  <a:pt x="147859" y="240665"/>
                </a:lnTo>
                <a:close/>
              </a:path>
              <a:path w="224789" h="352425">
                <a:moveTo>
                  <a:pt x="220065" y="108966"/>
                </a:moveTo>
                <a:lnTo>
                  <a:pt x="161632" y="108966"/>
                </a:lnTo>
                <a:lnTo>
                  <a:pt x="157645" y="109829"/>
                </a:lnTo>
                <a:lnTo>
                  <a:pt x="151485" y="113309"/>
                </a:lnTo>
                <a:lnTo>
                  <a:pt x="148678" y="115836"/>
                </a:lnTo>
                <a:lnTo>
                  <a:pt x="146151" y="119151"/>
                </a:lnTo>
                <a:lnTo>
                  <a:pt x="85750" y="193763"/>
                </a:lnTo>
                <a:lnTo>
                  <a:pt x="83388" y="196926"/>
                </a:lnTo>
                <a:lnTo>
                  <a:pt x="81051" y="199021"/>
                </a:lnTo>
                <a:lnTo>
                  <a:pt x="76466" y="201079"/>
                </a:lnTo>
                <a:lnTo>
                  <a:pt x="73355" y="201587"/>
                </a:lnTo>
                <a:lnTo>
                  <a:pt x="142706" y="201587"/>
                </a:lnTo>
                <a:lnTo>
                  <a:pt x="144500" y="199212"/>
                </a:lnTo>
                <a:lnTo>
                  <a:pt x="220065" y="108966"/>
                </a:lnTo>
                <a:close/>
              </a:path>
            </a:pathLst>
          </a:custGeom>
          <a:solidFill>
            <a:srgbClr val="6DB7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969320" y="3060960"/>
            <a:ext cx="281265" cy="1867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312073" y="3079082"/>
            <a:ext cx="490220" cy="342900"/>
          </a:xfrm>
          <a:custGeom>
            <a:avLst/>
            <a:gdLst/>
            <a:ahLst/>
            <a:cxnLst/>
            <a:rect l="l" t="t" r="r" b="b"/>
            <a:pathLst>
              <a:path w="490219" h="342900">
                <a:moveTo>
                  <a:pt x="58826" y="0"/>
                </a:moveTo>
                <a:lnTo>
                  <a:pt x="0" y="0"/>
                </a:lnTo>
                <a:lnTo>
                  <a:pt x="106121" y="342531"/>
                </a:lnTo>
                <a:lnTo>
                  <a:pt x="163918" y="342531"/>
                </a:lnTo>
                <a:lnTo>
                  <a:pt x="192372" y="254406"/>
                </a:lnTo>
                <a:lnTo>
                  <a:pt x="140233" y="254406"/>
                </a:lnTo>
                <a:lnTo>
                  <a:pt x="137705" y="241541"/>
                </a:lnTo>
                <a:lnTo>
                  <a:pt x="73355" y="10033"/>
                </a:lnTo>
                <a:lnTo>
                  <a:pt x="63449" y="1308"/>
                </a:lnTo>
                <a:lnTo>
                  <a:pt x="58826" y="0"/>
                </a:lnTo>
                <a:close/>
              </a:path>
              <a:path w="490219" h="342900">
                <a:moveTo>
                  <a:pt x="301565" y="87642"/>
                </a:moveTo>
                <a:lnTo>
                  <a:pt x="245402" y="87642"/>
                </a:lnTo>
                <a:lnTo>
                  <a:pt x="247142" y="95859"/>
                </a:lnTo>
                <a:lnTo>
                  <a:pt x="249047" y="102806"/>
                </a:lnTo>
                <a:lnTo>
                  <a:pt x="251091" y="108496"/>
                </a:lnTo>
                <a:lnTo>
                  <a:pt x="325945" y="342531"/>
                </a:lnTo>
                <a:lnTo>
                  <a:pt x="383501" y="342531"/>
                </a:lnTo>
                <a:lnTo>
                  <a:pt x="411233" y="253225"/>
                </a:lnTo>
                <a:lnTo>
                  <a:pt x="353669" y="253225"/>
                </a:lnTo>
                <a:lnTo>
                  <a:pt x="351592" y="243914"/>
                </a:lnTo>
                <a:lnTo>
                  <a:pt x="349399" y="235165"/>
                </a:lnTo>
                <a:lnTo>
                  <a:pt x="347086" y="226979"/>
                </a:lnTo>
                <a:lnTo>
                  <a:pt x="344652" y="219354"/>
                </a:lnTo>
                <a:lnTo>
                  <a:pt x="301565" y="87642"/>
                </a:lnTo>
                <a:close/>
              </a:path>
              <a:path w="490219" h="342900">
                <a:moveTo>
                  <a:pt x="261823" y="0"/>
                </a:moveTo>
                <a:lnTo>
                  <a:pt x="232219" y="0"/>
                </a:lnTo>
                <a:lnTo>
                  <a:pt x="227672" y="1498"/>
                </a:lnTo>
                <a:lnTo>
                  <a:pt x="220256" y="7505"/>
                </a:lnTo>
                <a:lnTo>
                  <a:pt x="217766" y="10820"/>
                </a:lnTo>
                <a:lnTo>
                  <a:pt x="216509" y="14452"/>
                </a:lnTo>
                <a:lnTo>
                  <a:pt x="149237" y="219354"/>
                </a:lnTo>
                <a:lnTo>
                  <a:pt x="147497" y="224409"/>
                </a:lnTo>
                <a:lnTo>
                  <a:pt x="145862" y="229895"/>
                </a:lnTo>
                <a:lnTo>
                  <a:pt x="142832" y="241731"/>
                </a:lnTo>
                <a:lnTo>
                  <a:pt x="141490" y="247777"/>
                </a:lnTo>
                <a:lnTo>
                  <a:pt x="140233" y="254406"/>
                </a:lnTo>
                <a:lnTo>
                  <a:pt x="192372" y="254406"/>
                </a:lnTo>
                <a:lnTo>
                  <a:pt x="239483" y="108496"/>
                </a:lnTo>
                <a:lnTo>
                  <a:pt x="240588" y="105498"/>
                </a:lnTo>
                <a:lnTo>
                  <a:pt x="241617" y="102260"/>
                </a:lnTo>
                <a:lnTo>
                  <a:pt x="243509" y="95313"/>
                </a:lnTo>
                <a:lnTo>
                  <a:pt x="244462" y="91592"/>
                </a:lnTo>
                <a:lnTo>
                  <a:pt x="245402" y="87642"/>
                </a:lnTo>
                <a:lnTo>
                  <a:pt x="301565" y="87642"/>
                </a:lnTo>
                <a:lnTo>
                  <a:pt x="277622" y="14452"/>
                </a:lnTo>
                <a:lnTo>
                  <a:pt x="275882" y="10185"/>
                </a:lnTo>
                <a:lnTo>
                  <a:pt x="273278" y="6718"/>
                </a:lnTo>
                <a:lnTo>
                  <a:pt x="266331" y="1346"/>
                </a:lnTo>
                <a:lnTo>
                  <a:pt x="261823" y="0"/>
                </a:lnTo>
                <a:close/>
              </a:path>
              <a:path w="490219" h="342900">
                <a:moveTo>
                  <a:pt x="489864" y="0"/>
                </a:moveTo>
                <a:lnTo>
                  <a:pt x="434517" y="0"/>
                </a:lnTo>
                <a:lnTo>
                  <a:pt x="429895" y="1422"/>
                </a:lnTo>
                <a:lnTo>
                  <a:pt x="422160" y="7112"/>
                </a:lnTo>
                <a:lnTo>
                  <a:pt x="419747" y="10502"/>
                </a:lnTo>
                <a:lnTo>
                  <a:pt x="418807" y="14452"/>
                </a:lnTo>
                <a:lnTo>
                  <a:pt x="360527" y="219354"/>
                </a:lnTo>
                <a:lnTo>
                  <a:pt x="358677" y="227157"/>
                </a:lnTo>
                <a:lnTo>
                  <a:pt x="356917" y="235404"/>
                </a:lnTo>
                <a:lnTo>
                  <a:pt x="355248" y="244093"/>
                </a:lnTo>
                <a:lnTo>
                  <a:pt x="353669" y="253225"/>
                </a:lnTo>
                <a:lnTo>
                  <a:pt x="411233" y="253225"/>
                </a:lnTo>
                <a:lnTo>
                  <a:pt x="489864" y="0"/>
                </a:lnTo>
                <a:close/>
              </a:path>
            </a:pathLst>
          </a:custGeom>
          <a:solidFill>
            <a:srgbClr val="6DB7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792939" y="3174776"/>
            <a:ext cx="240436" cy="25039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078137" y="3174067"/>
            <a:ext cx="146164" cy="24754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254846" y="3069607"/>
            <a:ext cx="224790" cy="352425"/>
          </a:xfrm>
          <a:custGeom>
            <a:avLst/>
            <a:gdLst/>
            <a:ahLst/>
            <a:cxnLst/>
            <a:rect l="l" t="t" r="r" b="b"/>
            <a:pathLst>
              <a:path w="224789" h="352425">
                <a:moveTo>
                  <a:pt x="58521" y="0"/>
                </a:moveTo>
                <a:lnTo>
                  <a:pt x="0" y="0"/>
                </a:lnTo>
                <a:lnTo>
                  <a:pt x="0" y="352005"/>
                </a:lnTo>
                <a:lnTo>
                  <a:pt x="58521" y="352005"/>
                </a:lnTo>
                <a:lnTo>
                  <a:pt x="58521" y="240665"/>
                </a:lnTo>
                <a:lnTo>
                  <a:pt x="147860" y="240665"/>
                </a:lnTo>
                <a:lnTo>
                  <a:pt x="143306" y="234035"/>
                </a:lnTo>
                <a:lnTo>
                  <a:pt x="140944" y="230403"/>
                </a:lnTo>
                <a:lnTo>
                  <a:pt x="138468" y="227012"/>
                </a:lnTo>
                <a:lnTo>
                  <a:pt x="133248" y="220687"/>
                </a:lnTo>
                <a:lnTo>
                  <a:pt x="130276" y="217932"/>
                </a:lnTo>
                <a:lnTo>
                  <a:pt x="126961" y="215557"/>
                </a:lnTo>
                <a:lnTo>
                  <a:pt x="133273" y="211772"/>
                </a:lnTo>
                <a:lnTo>
                  <a:pt x="139115" y="206324"/>
                </a:lnTo>
                <a:lnTo>
                  <a:pt x="142702" y="201587"/>
                </a:lnTo>
                <a:lnTo>
                  <a:pt x="58521" y="201587"/>
                </a:lnTo>
                <a:lnTo>
                  <a:pt x="58521" y="0"/>
                </a:lnTo>
                <a:close/>
              </a:path>
              <a:path w="224789" h="352425">
                <a:moveTo>
                  <a:pt x="147860" y="240665"/>
                </a:moveTo>
                <a:lnTo>
                  <a:pt x="76517" y="240665"/>
                </a:lnTo>
                <a:lnTo>
                  <a:pt x="80060" y="241223"/>
                </a:lnTo>
                <a:lnTo>
                  <a:pt x="84810" y="243433"/>
                </a:lnTo>
                <a:lnTo>
                  <a:pt x="87096" y="245808"/>
                </a:lnTo>
                <a:lnTo>
                  <a:pt x="89306" y="249440"/>
                </a:lnTo>
                <a:lnTo>
                  <a:pt x="151358" y="341579"/>
                </a:lnTo>
                <a:lnTo>
                  <a:pt x="153581" y="345528"/>
                </a:lnTo>
                <a:lnTo>
                  <a:pt x="156324" y="348259"/>
                </a:lnTo>
                <a:lnTo>
                  <a:pt x="162966" y="351256"/>
                </a:lnTo>
                <a:lnTo>
                  <a:pt x="166903" y="352005"/>
                </a:lnTo>
                <a:lnTo>
                  <a:pt x="224332" y="352005"/>
                </a:lnTo>
                <a:lnTo>
                  <a:pt x="147860" y="240665"/>
                </a:lnTo>
                <a:close/>
              </a:path>
              <a:path w="224789" h="352425">
                <a:moveTo>
                  <a:pt x="220065" y="108966"/>
                </a:moveTo>
                <a:lnTo>
                  <a:pt x="161632" y="108966"/>
                </a:lnTo>
                <a:lnTo>
                  <a:pt x="157632" y="109829"/>
                </a:lnTo>
                <a:lnTo>
                  <a:pt x="151485" y="113309"/>
                </a:lnTo>
                <a:lnTo>
                  <a:pt x="148691" y="115836"/>
                </a:lnTo>
                <a:lnTo>
                  <a:pt x="146164" y="119151"/>
                </a:lnTo>
                <a:lnTo>
                  <a:pt x="85737" y="193763"/>
                </a:lnTo>
                <a:lnTo>
                  <a:pt x="83375" y="196926"/>
                </a:lnTo>
                <a:lnTo>
                  <a:pt x="81038" y="199021"/>
                </a:lnTo>
                <a:lnTo>
                  <a:pt x="76466" y="201066"/>
                </a:lnTo>
                <a:lnTo>
                  <a:pt x="73342" y="201587"/>
                </a:lnTo>
                <a:lnTo>
                  <a:pt x="142702" y="201587"/>
                </a:lnTo>
                <a:lnTo>
                  <a:pt x="144500" y="199212"/>
                </a:lnTo>
                <a:lnTo>
                  <a:pt x="220065" y="108966"/>
                </a:lnTo>
                <a:close/>
              </a:path>
            </a:pathLst>
          </a:custGeom>
          <a:solidFill>
            <a:srgbClr val="6DB7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480405" y="2621880"/>
            <a:ext cx="0" cy="448309"/>
          </a:xfrm>
          <a:custGeom>
            <a:avLst/>
            <a:gdLst/>
            <a:ahLst/>
            <a:cxnLst/>
            <a:rect l="l" t="t" r="r" b="b"/>
            <a:pathLst>
              <a:path h="448310">
                <a:moveTo>
                  <a:pt x="0" y="0"/>
                </a:moveTo>
                <a:lnTo>
                  <a:pt x="0" y="448310"/>
                </a:lnTo>
              </a:path>
            </a:pathLst>
          </a:custGeom>
          <a:ln w="304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10367" y="2606640"/>
            <a:ext cx="1185545" cy="0"/>
          </a:xfrm>
          <a:custGeom>
            <a:avLst/>
            <a:gdLst/>
            <a:ahLst/>
            <a:cxnLst/>
            <a:rect l="l" t="t" r="r" b="b"/>
            <a:pathLst>
              <a:path w="1185545">
                <a:moveTo>
                  <a:pt x="0" y="0"/>
                </a:moveTo>
                <a:lnTo>
                  <a:pt x="1185240" y="0"/>
                </a:lnTo>
              </a:path>
            </a:pathLst>
          </a:custGeom>
          <a:ln w="304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75999" y="3429056"/>
            <a:ext cx="1185545" cy="0"/>
          </a:xfrm>
          <a:custGeom>
            <a:avLst/>
            <a:gdLst/>
            <a:ahLst/>
            <a:cxnLst/>
            <a:rect l="l" t="t" r="r" b="b"/>
            <a:pathLst>
              <a:path w="1185545">
                <a:moveTo>
                  <a:pt x="0" y="0"/>
                </a:moveTo>
                <a:lnTo>
                  <a:pt x="1185240" y="0"/>
                </a:lnTo>
              </a:path>
            </a:pathLst>
          </a:custGeom>
          <a:ln w="304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91195" y="2965507"/>
            <a:ext cx="0" cy="448309"/>
          </a:xfrm>
          <a:custGeom>
            <a:avLst/>
            <a:gdLst/>
            <a:ahLst/>
            <a:cxnLst/>
            <a:rect l="l" t="t" r="r" b="b"/>
            <a:pathLst>
              <a:path h="448310">
                <a:moveTo>
                  <a:pt x="0" y="0"/>
                </a:moveTo>
                <a:lnTo>
                  <a:pt x="0" y="448310"/>
                </a:lnTo>
              </a:path>
            </a:pathLst>
          </a:custGeom>
          <a:ln w="3039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32088" y="2711789"/>
            <a:ext cx="222427" cy="25038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563299" y="4190344"/>
            <a:ext cx="5013960" cy="2762250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80"/>
              </a:spcBef>
            </a:pPr>
            <a:r>
              <a:rPr sz="1400" b="1" spc="-10" dirty="0">
                <a:solidFill>
                  <a:srgbClr val="FFFFFF"/>
                </a:solidFill>
                <a:latin typeface="Lato"/>
                <a:cs typeface="Lato"/>
              </a:rPr>
              <a:t>What </a:t>
            </a:r>
            <a:r>
              <a:rPr sz="1400" b="1" dirty="0">
                <a:solidFill>
                  <a:srgbClr val="FFFFFF"/>
                </a:solidFill>
                <a:latin typeface="Lato"/>
                <a:cs typeface="Lato"/>
              </a:rPr>
              <a:t>is the </a:t>
            </a:r>
            <a:r>
              <a:rPr sz="1400" b="1" spc="-10" dirty="0">
                <a:solidFill>
                  <a:srgbClr val="FFFFFF"/>
                </a:solidFill>
                <a:latin typeface="Lato"/>
                <a:cs typeface="Lato"/>
              </a:rPr>
              <a:t>programme</a:t>
            </a:r>
            <a:r>
              <a:rPr sz="1400" b="1" dirty="0">
                <a:solidFill>
                  <a:srgbClr val="FFFFFF"/>
                </a:solidFill>
                <a:latin typeface="Lato"/>
                <a:cs typeface="Lato"/>
              </a:rPr>
              <a:t> </a:t>
            </a:r>
            <a:r>
              <a:rPr sz="1400" b="1" spc="-5" dirty="0">
                <a:solidFill>
                  <a:srgbClr val="FFFFFF"/>
                </a:solidFill>
                <a:latin typeface="Lato"/>
                <a:cs typeface="Lato"/>
              </a:rPr>
              <a:t>about?</a:t>
            </a:r>
            <a:endParaRPr sz="1400" dirty="0">
              <a:latin typeface="Lato"/>
              <a:cs typeface="Lato"/>
            </a:endParaRPr>
          </a:p>
          <a:p>
            <a:pPr marL="12700" marR="46990">
              <a:lnSpc>
                <a:spcPct val="100000"/>
              </a:lnSpc>
              <a:spcBef>
                <a:spcPts val="484"/>
              </a:spcBef>
            </a:pPr>
            <a:r>
              <a:rPr sz="1000" spc="-15" dirty="0">
                <a:solidFill>
                  <a:srgbClr val="FFFFFF"/>
                </a:solidFill>
                <a:latin typeface="Lato"/>
                <a:cs typeface="Lato"/>
              </a:rPr>
              <a:t>Work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experience this </a:t>
            </a:r>
            <a:r>
              <a:rPr sz="1000" spc="-15" dirty="0">
                <a:solidFill>
                  <a:srgbClr val="FFFFFF"/>
                </a:solidFill>
                <a:latin typeface="Lato"/>
                <a:cs typeface="Lato"/>
              </a:rPr>
              <a:t>year,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has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not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been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possible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and so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here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is a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programme of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activities 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which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link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to the workplace to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help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you to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still gain some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of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the </a:t>
            </a:r>
            <a:r>
              <a:rPr sz="1000" spc="-15" dirty="0">
                <a:solidFill>
                  <a:srgbClr val="FFFFFF"/>
                </a:solidFill>
                <a:latin typeface="Lato"/>
                <a:cs typeface="Lato"/>
              </a:rPr>
              <a:t>key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employability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skills  and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knowledge you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have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missed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out</a:t>
            </a:r>
            <a:r>
              <a:rPr sz="1000" spc="-20" dirty="0">
                <a:solidFill>
                  <a:srgbClr val="FFFFFF"/>
                </a:solidFill>
                <a:latin typeface="Lato"/>
                <a:cs typeface="Lato"/>
              </a:rPr>
              <a:t>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on.</a:t>
            </a:r>
            <a:endParaRPr sz="1000" dirty="0">
              <a:latin typeface="Lato"/>
              <a:cs typeface="Lato"/>
            </a:endParaRPr>
          </a:p>
          <a:p>
            <a:pPr marL="12700" marR="123825" algn="just">
              <a:lnSpc>
                <a:spcPct val="108300"/>
              </a:lnSpc>
              <a:spcBef>
                <a:spcPts val="470"/>
              </a:spcBef>
            </a:pP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This week we would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like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you to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take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part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in a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world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of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work insight week to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begin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to get  you thinking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about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your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future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aspirations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and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post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16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choices.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Every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day you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may take 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part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in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the range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of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20 lessons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available to you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all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week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via </a:t>
            </a:r>
            <a:r>
              <a:rPr sz="1000" u="sng" spc="-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Lato"/>
                <a:cs typeface="Lato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Oak National</a:t>
            </a:r>
            <a:r>
              <a:rPr sz="1000" u="sng" spc="-80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Lato"/>
                <a:cs typeface="Lato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000" u="sng" spc="-1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Lato"/>
                <a:cs typeface="Lato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Academy.</a:t>
            </a:r>
            <a:endParaRPr sz="1000" dirty="0">
              <a:solidFill>
                <a:schemeClr val="bg1"/>
              </a:solidFill>
              <a:latin typeface="Lato"/>
              <a:cs typeface="Lato"/>
            </a:endParaRPr>
          </a:p>
          <a:p>
            <a:pPr marL="12700" marR="314960">
              <a:lnSpc>
                <a:spcPct val="100000"/>
              </a:lnSpc>
              <a:spcBef>
                <a:spcPts val="565"/>
              </a:spcBef>
            </a:pP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The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lessons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will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support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you to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gain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insight into the world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of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work through employer 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videos and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resources. There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will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also be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tasks set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for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you to complete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each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day to  develop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and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showcase employability</a:t>
            </a:r>
            <a:r>
              <a:rPr sz="1000" spc="-25" dirty="0">
                <a:solidFill>
                  <a:srgbClr val="FFFFFF"/>
                </a:solidFill>
                <a:latin typeface="Lato"/>
                <a:cs typeface="Lato"/>
              </a:rPr>
              <a:t>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skills.</a:t>
            </a:r>
            <a:endParaRPr sz="1000" dirty="0">
              <a:latin typeface="Lato"/>
              <a:cs typeface="Lato"/>
            </a:endParaRPr>
          </a:p>
          <a:p>
            <a:pPr marL="12700" marR="5080">
              <a:lnSpc>
                <a:spcPct val="100000"/>
              </a:lnSpc>
              <a:spcBef>
                <a:spcPts val="570"/>
              </a:spcBef>
            </a:pP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Each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session is a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PowerPoint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that you access.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It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has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information,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videos and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task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and is 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narrated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all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the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way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through.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There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is a virtual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mentor who will pop up at various points to 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keep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checking with you.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There are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mini tasks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where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you will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be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asked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to pause the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session 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to check your understanding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and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complete something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exciting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and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there are </a:t>
            </a:r>
            <a:r>
              <a:rPr sz="1000" spc="-15" dirty="0">
                <a:solidFill>
                  <a:srgbClr val="FFFFFF"/>
                </a:solidFill>
                <a:latin typeface="Lato"/>
                <a:cs typeface="Lato"/>
              </a:rPr>
              <a:t>key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tasks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for 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you to complete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each</a:t>
            </a:r>
            <a:r>
              <a:rPr sz="1000" spc="10" dirty="0">
                <a:solidFill>
                  <a:srgbClr val="FFFFFF"/>
                </a:solidFill>
                <a:latin typeface="Lato"/>
                <a:cs typeface="Lato"/>
              </a:rPr>
              <a:t> </a:t>
            </a:r>
            <a:r>
              <a:rPr sz="1000" spc="-15" dirty="0">
                <a:solidFill>
                  <a:srgbClr val="FFFFFF"/>
                </a:solidFill>
                <a:latin typeface="Lato"/>
                <a:cs typeface="Lato"/>
              </a:rPr>
              <a:t>day.</a:t>
            </a:r>
            <a:endParaRPr sz="1000" dirty="0">
              <a:latin typeface="Lato"/>
              <a:cs typeface="Lato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63299" y="3706960"/>
            <a:ext cx="203327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15" dirty="0">
                <a:solidFill>
                  <a:srgbClr val="FFFFFF"/>
                </a:solidFill>
                <a:latin typeface="Lato"/>
                <a:cs typeface="Lato"/>
              </a:rPr>
              <a:t>Introduction</a:t>
            </a:r>
            <a:endParaRPr sz="2800" dirty="0">
              <a:latin typeface="Lato"/>
              <a:cs typeface="Lato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912057" y="3330005"/>
            <a:ext cx="1596512" cy="184213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404771" y="3330005"/>
            <a:ext cx="1596506" cy="1842133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881884" y="3330005"/>
            <a:ext cx="1596504" cy="1842133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919863" y="5172151"/>
            <a:ext cx="1596504" cy="1842122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412571" y="5172151"/>
            <a:ext cx="1596503" cy="184212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889685" y="5172151"/>
            <a:ext cx="1596514" cy="1842122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299" y="493960"/>
            <a:ext cx="604329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6992"/>
                </a:solidFill>
              </a:rPr>
              <a:t>Here </a:t>
            </a:r>
            <a:r>
              <a:rPr spc="10" dirty="0">
                <a:solidFill>
                  <a:srgbClr val="006992"/>
                </a:solidFill>
              </a:rPr>
              <a:t>is </a:t>
            </a:r>
            <a:r>
              <a:rPr dirty="0">
                <a:solidFill>
                  <a:srgbClr val="006992"/>
                </a:solidFill>
              </a:rPr>
              <a:t>a </a:t>
            </a:r>
            <a:r>
              <a:rPr spc="20" dirty="0">
                <a:solidFill>
                  <a:srgbClr val="006992"/>
                </a:solidFill>
              </a:rPr>
              <a:t>quick </a:t>
            </a:r>
            <a:r>
              <a:rPr spc="5" dirty="0">
                <a:solidFill>
                  <a:srgbClr val="006992"/>
                </a:solidFill>
              </a:rPr>
              <a:t>overview </a:t>
            </a:r>
            <a:r>
              <a:rPr spc="-5" dirty="0">
                <a:solidFill>
                  <a:srgbClr val="006992"/>
                </a:solidFill>
              </a:rPr>
              <a:t>of </a:t>
            </a:r>
            <a:r>
              <a:rPr spc="15" dirty="0">
                <a:solidFill>
                  <a:srgbClr val="006992"/>
                </a:solidFill>
              </a:rPr>
              <a:t>the</a:t>
            </a:r>
            <a:r>
              <a:rPr spc="120" dirty="0">
                <a:solidFill>
                  <a:srgbClr val="006992"/>
                </a:solidFill>
              </a:rPr>
              <a:t> </a:t>
            </a:r>
            <a:r>
              <a:rPr spc="20" dirty="0">
                <a:solidFill>
                  <a:srgbClr val="006992"/>
                </a:solidFill>
              </a:rPr>
              <a:t>week: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7DA7FE5-5E46-3D43-9E29-2D6D4A9E75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0598563"/>
              </p:ext>
            </p:extLst>
          </p:nvPr>
        </p:nvGraphicFramePr>
        <p:xfrm>
          <a:off x="541655" y="1266825"/>
          <a:ext cx="9605644" cy="57082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4137">
                  <a:extLst>
                    <a:ext uri="{9D8B030D-6E8A-4147-A177-3AD203B41FA5}">
                      <a16:colId xmlns:a16="http://schemas.microsoft.com/office/drawing/2014/main" val="4083728448"/>
                    </a:ext>
                  </a:extLst>
                </a:gridCol>
                <a:gridCol w="1843378">
                  <a:extLst>
                    <a:ext uri="{9D8B030D-6E8A-4147-A177-3AD203B41FA5}">
                      <a16:colId xmlns:a16="http://schemas.microsoft.com/office/drawing/2014/main" val="1982487211"/>
                    </a:ext>
                  </a:extLst>
                </a:gridCol>
                <a:gridCol w="1597211">
                  <a:extLst>
                    <a:ext uri="{9D8B030D-6E8A-4147-A177-3AD203B41FA5}">
                      <a16:colId xmlns:a16="http://schemas.microsoft.com/office/drawing/2014/main" val="3624378807"/>
                    </a:ext>
                  </a:extLst>
                </a:gridCol>
                <a:gridCol w="1608081">
                  <a:extLst>
                    <a:ext uri="{9D8B030D-6E8A-4147-A177-3AD203B41FA5}">
                      <a16:colId xmlns:a16="http://schemas.microsoft.com/office/drawing/2014/main" val="1306840454"/>
                    </a:ext>
                  </a:extLst>
                </a:gridCol>
                <a:gridCol w="1644526">
                  <a:extLst>
                    <a:ext uri="{9D8B030D-6E8A-4147-A177-3AD203B41FA5}">
                      <a16:colId xmlns:a16="http://schemas.microsoft.com/office/drawing/2014/main" val="510049925"/>
                    </a:ext>
                  </a:extLst>
                </a:gridCol>
                <a:gridCol w="1618311">
                  <a:extLst>
                    <a:ext uri="{9D8B030D-6E8A-4147-A177-3AD203B41FA5}">
                      <a16:colId xmlns:a16="http://schemas.microsoft.com/office/drawing/2014/main" val="321150035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006991"/>
                          </a:solidFill>
                          <a:effectLst/>
                        </a:rPr>
                        <a:t> </a:t>
                      </a:r>
                      <a:endParaRPr lang="en-GB" sz="1100" b="1" kern="0" dirty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68BF4B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006991"/>
                          </a:solidFill>
                          <a:effectLst/>
                        </a:rPr>
                        <a:t>Monday</a:t>
                      </a:r>
                      <a:endParaRPr lang="en-GB" sz="1100" b="1" kern="0" dirty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68BF4B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6991"/>
                          </a:solidFill>
                          <a:effectLst/>
                        </a:rPr>
                        <a:t>Tuesday</a:t>
                      </a:r>
                      <a:endParaRPr lang="en-GB" sz="1100" b="1" kern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68BF4B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6991"/>
                          </a:solidFill>
                          <a:effectLst/>
                        </a:rPr>
                        <a:t>Wednesday</a:t>
                      </a:r>
                      <a:endParaRPr lang="en-GB" sz="1100" b="1" kern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68BF4B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006991"/>
                          </a:solidFill>
                          <a:effectLst/>
                        </a:rPr>
                        <a:t>Thursday</a:t>
                      </a:r>
                      <a:endParaRPr lang="en-GB" sz="1100" b="1" kern="0" dirty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68BF4B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006991"/>
                          </a:solidFill>
                          <a:effectLst/>
                        </a:rPr>
                        <a:t>Friday</a:t>
                      </a:r>
                      <a:endParaRPr lang="en-GB" sz="1100" b="1" kern="0" dirty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68BF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2213773"/>
                  </a:ext>
                </a:extLst>
              </a:tr>
              <a:tr h="632082"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6991"/>
                          </a:solidFill>
                          <a:effectLst/>
                        </a:rPr>
                        <a:t>Theme for the day</a:t>
                      </a:r>
                      <a:endParaRPr lang="en-GB" sz="1100" b="1" kern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68BF4B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dirty="0">
                          <a:solidFill>
                            <a:srgbClr val="006991"/>
                          </a:solidFill>
                          <a:effectLst/>
                        </a:rPr>
                        <a:t>Introduction</a:t>
                      </a:r>
                      <a:endParaRPr lang="en-GB" sz="1100" b="1" kern="0" dirty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8FCE78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dirty="0">
                          <a:solidFill>
                            <a:srgbClr val="006991"/>
                          </a:solidFill>
                          <a:effectLst/>
                        </a:rPr>
                        <a:t>Meet the Team: Human Resources</a:t>
                      </a:r>
                      <a:endParaRPr lang="en-GB" sz="1100" b="1" kern="0" dirty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8FCE78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dirty="0">
                          <a:solidFill>
                            <a:srgbClr val="006991"/>
                          </a:solidFill>
                          <a:effectLst/>
                        </a:rPr>
                        <a:t>Meet the Team: Marketing</a:t>
                      </a:r>
                      <a:endParaRPr lang="en-GB" sz="1100" b="1" kern="0" dirty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8FCE78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dirty="0">
                          <a:solidFill>
                            <a:srgbClr val="006991"/>
                          </a:solidFill>
                          <a:effectLst/>
                        </a:rPr>
                        <a:t>Recruitment</a:t>
                      </a:r>
                      <a:endParaRPr lang="en-GB" sz="1100" b="1" kern="0" dirty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8FCE78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dirty="0">
                          <a:solidFill>
                            <a:srgbClr val="006991"/>
                          </a:solidFill>
                          <a:effectLst/>
                        </a:rPr>
                        <a:t>Meet the Boss: Leadership</a:t>
                      </a:r>
                      <a:endParaRPr lang="en-GB" sz="1100" b="1" kern="0" dirty="0">
                        <a:solidFill>
                          <a:srgbClr val="006991"/>
                        </a:solidFill>
                        <a:effectLst/>
                      </a:endParaRPr>
                    </a:p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GB" sz="1000" b="1" kern="0" dirty="0">
                          <a:solidFill>
                            <a:srgbClr val="006991"/>
                          </a:solidFill>
                          <a:effectLst/>
                        </a:rPr>
                        <a:t> </a:t>
                      </a:r>
                      <a:endParaRPr lang="en-GB" sz="1100" b="1" kern="0" dirty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8FCE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0541958"/>
                  </a:ext>
                </a:extLst>
              </a:tr>
              <a:tr h="557058"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6991"/>
                          </a:solidFill>
                          <a:effectLst/>
                        </a:rPr>
                        <a:t>Session title </a:t>
                      </a:r>
                      <a:endParaRPr lang="en-GB" sz="1100" b="1" kern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68BF4B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006991"/>
                          </a:solidFill>
                          <a:effectLst/>
                        </a:rPr>
                        <a:t>Investigate the Sectors (1)</a:t>
                      </a:r>
                      <a:endParaRPr lang="en-GB" sz="1100" b="1" kern="0" dirty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6991"/>
                          </a:solidFill>
                          <a:effectLst/>
                        </a:rPr>
                        <a:t>Work Life Balance</a:t>
                      </a:r>
                      <a:endParaRPr lang="en-GB" sz="1100" b="1" kern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6991"/>
                          </a:solidFill>
                          <a:effectLst/>
                        </a:rPr>
                        <a:t>Innovation and Creative Thinking</a:t>
                      </a:r>
                      <a:endParaRPr lang="en-GB" sz="1100" b="1" kern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6991"/>
                          </a:solidFill>
                          <a:effectLst/>
                        </a:rPr>
                        <a:t>HR Recruitment</a:t>
                      </a:r>
                      <a:endParaRPr lang="en-GB" sz="1100" b="1" kern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6991"/>
                          </a:solidFill>
                          <a:effectLst/>
                        </a:rPr>
                        <a:t>CV Creation </a:t>
                      </a:r>
                      <a:endParaRPr lang="en-GB" sz="1100" b="1" kern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6576582"/>
                  </a:ext>
                </a:extLst>
              </a:tr>
              <a:tr h="1007205"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006991"/>
                          </a:solidFill>
                          <a:effectLst/>
                        </a:rPr>
                        <a:t>Skills development and showcase </a:t>
                      </a:r>
                      <a:endParaRPr lang="en-GB" sz="1100" b="1" kern="0" dirty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68BF4B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6991"/>
                          </a:solidFill>
                          <a:effectLst/>
                        </a:rPr>
                        <a:t> </a:t>
                      </a:r>
                      <a:endParaRPr lang="en-GB" sz="1100" b="1" kern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GB" sz="1000" kern="0">
                          <a:solidFill>
                            <a:srgbClr val="006991"/>
                          </a:solidFill>
                          <a:effectLst/>
                        </a:rPr>
                        <a:t>Students to design a poster to promote work-life balance in the workplace</a:t>
                      </a:r>
                      <a:endParaRPr lang="en-GB" sz="1100" b="1" kern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GB" sz="1000" kern="0" dirty="0">
                          <a:solidFill>
                            <a:srgbClr val="006991"/>
                          </a:solidFill>
                          <a:effectLst/>
                        </a:rPr>
                        <a:t>Students to practice by ‘Innovating the Pizza’ and selling an idea to the boss of a pizza company.</a:t>
                      </a:r>
                      <a:endParaRPr lang="en-GB" sz="1100" b="1" kern="0" dirty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GB" sz="1000" kern="0">
                          <a:solidFill>
                            <a:srgbClr val="006991"/>
                          </a:solidFill>
                          <a:effectLst/>
                        </a:rPr>
                        <a:t>Opportunity: Create a plan to recruit for a specific role in a business</a:t>
                      </a:r>
                      <a:endParaRPr lang="en-GB" sz="1100" b="1" kern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GB" sz="1000" kern="0" dirty="0">
                          <a:solidFill>
                            <a:srgbClr val="006991"/>
                          </a:solidFill>
                          <a:effectLst/>
                        </a:rPr>
                        <a:t>Students to create a CV and to consider being bold about the format</a:t>
                      </a:r>
                      <a:endParaRPr lang="en-GB" sz="1100" b="1" kern="0" dirty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124246"/>
                  </a:ext>
                </a:extLst>
              </a:tr>
              <a:tr h="632082"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6991"/>
                          </a:solidFill>
                          <a:effectLst/>
                        </a:rPr>
                        <a:t>Session title</a:t>
                      </a:r>
                      <a:endParaRPr lang="en-GB" sz="1100" b="1" kern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68BF4B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6991"/>
                          </a:solidFill>
                          <a:effectLst/>
                        </a:rPr>
                        <a:t>Investigate the Sectors (2) </a:t>
                      </a:r>
                      <a:endParaRPr lang="en-GB" sz="1100" kern="0">
                        <a:solidFill>
                          <a:srgbClr val="006991"/>
                        </a:solidFill>
                        <a:effectLst/>
                      </a:endParaRPr>
                    </a:p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GB" sz="1000" kern="0">
                          <a:solidFill>
                            <a:srgbClr val="006991"/>
                          </a:solidFill>
                          <a:effectLst/>
                        </a:rPr>
                        <a:t> </a:t>
                      </a:r>
                      <a:endParaRPr lang="en-GB" sz="1100" b="1" kern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6991"/>
                          </a:solidFill>
                          <a:effectLst/>
                        </a:rPr>
                        <a:t>Mental Health and Well Being in the World of Work</a:t>
                      </a:r>
                      <a:endParaRPr lang="en-GB" sz="1100" b="1" kern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006991"/>
                          </a:solidFill>
                          <a:effectLst/>
                        </a:rPr>
                        <a:t>Marketing Campaigns</a:t>
                      </a:r>
                      <a:endParaRPr lang="en-GB" sz="1100" b="1" kern="0" dirty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006991"/>
                          </a:solidFill>
                          <a:effectLst/>
                        </a:rPr>
                        <a:t>Understanding Entrepreneurship</a:t>
                      </a:r>
                      <a:endParaRPr lang="en-GB" sz="1100" b="1" kern="0" dirty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6991"/>
                          </a:solidFill>
                          <a:effectLst/>
                        </a:rPr>
                        <a:t>Employability Skills in Everyday Life </a:t>
                      </a:r>
                      <a:endParaRPr lang="en-GB" sz="1100" b="1" kern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8244441"/>
                  </a:ext>
                </a:extLst>
              </a:tr>
              <a:tr h="1232279"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6991"/>
                          </a:solidFill>
                          <a:effectLst/>
                        </a:rPr>
                        <a:t>Skills development and showcase</a:t>
                      </a:r>
                      <a:endParaRPr lang="en-GB" sz="1100" b="1" kern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68BF4B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GB" sz="1000" kern="0">
                          <a:solidFill>
                            <a:srgbClr val="006991"/>
                          </a:solidFill>
                          <a:effectLst/>
                        </a:rPr>
                        <a:t>Encourage students to be creative in sharing their research in an engaging format i.e. blog/video, etc.</a:t>
                      </a:r>
                      <a:endParaRPr lang="en-GB" sz="1100" b="1" kern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GB" sz="1000" kern="0">
                          <a:solidFill>
                            <a:srgbClr val="006991"/>
                          </a:solidFill>
                          <a:effectLst/>
                        </a:rPr>
                        <a:t>Students to share their ideas about what employers should be doing to develop employee MHWB</a:t>
                      </a:r>
                      <a:endParaRPr lang="en-GB" sz="1100" b="1" kern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GB" sz="1000" kern="0" dirty="0">
                          <a:solidFill>
                            <a:srgbClr val="006991"/>
                          </a:solidFill>
                          <a:effectLst/>
                        </a:rPr>
                        <a:t>Students to plan a Social media campaign to promote the importance of social distancing to 12-17 year olds via social media.</a:t>
                      </a:r>
                      <a:endParaRPr lang="en-GB" sz="1100" b="1" kern="0" dirty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GB" sz="1000" kern="0" dirty="0">
                          <a:solidFill>
                            <a:srgbClr val="006991"/>
                          </a:solidFill>
                          <a:effectLst/>
                        </a:rPr>
                        <a:t>Students to develop a proposal for a youth social action project</a:t>
                      </a:r>
                      <a:endParaRPr lang="en-GB" sz="1100" b="1" kern="0" dirty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GB" sz="1000" kern="0" dirty="0">
                          <a:solidFill>
                            <a:srgbClr val="006991"/>
                          </a:solidFill>
                          <a:effectLst/>
                        </a:rPr>
                        <a:t>Students to start to draft model answers for how they demonstrate employability skills</a:t>
                      </a:r>
                      <a:endParaRPr lang="en-GB" sz="1100" b="1" kern="0" dirty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7265651"/>
                  </a:ext>
                </a:extLst>
              </a:tr>
              <a:tr h="331984"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6991"/>
                          </a:solidFill>
                          <a:effectLst/>
                        </a:rPr>
                        <a:t>Session title</a:t>
                      </a:r>
                      <a:endParaRPr lang="en-GB" sz="1100" b="1" kern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68BF4B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6991"/>
                          </a:solidFill>
                          <a:effectLst/>
                        </a:rPr>
                        <a:t>Insight into the World of Work</a:t>
                      </a:r>
                      <a:endParaRPr lang="en-GB" sz="1100" b="1" kern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6991"/>
                          </a:solidFill>
                          <a:effectLst/>
                        </a:rPr>
                        <a:t>Work Skills and Reflection</a:t>
                      </a:r>
                      <a:endParaRPr lang="en-GB" sz="1100" b="1" kern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6991"/>
                          </a:solidFill>
                          <a:effectLst/>
                        </a:rPr>
                        <a:t>You as a Brand!</a:t>
                      </a:r>
                      <a:endParaRPr lang="en-GB" sz="1100" b="1" kern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006991"/>
                          </a:solidFill>
                          <a:effectLst/>
                        </a:rPr>
                        <a:t>Project Planning</a:t>
                      </a:r>
                      <a:endParaRPr lang="en-GB" sz="1100" b="1" kern="0" dirty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6991"/>
                          </a:solidFill>
                          <a:effectLst/>
                        </a:rPr>
                        <a:t>Reflection of the week</a:t>
                      </a:r>
                      <a:endParaRPr lang="en-GB" sz="1100" b="1" kern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1485967"/>
                  </a:ext>
                </a:extLst>
              </a:tr>
              <a:tr h="1010733"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006991"/>
                          </a:solidFill>
                          <a:effectLst/>
                        </a:rPr>
                        <a:t>Skills development and showcase</a:t>
                      </a:r>
                      <a:endParaRPr lang="en-GB" sz="1100" b="1" kern="0" dirty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68BF4B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6991"/>
                          </a:solidFill>
                          <a:effectLst/>
                        </a:rPr>
                        <a:t> </a:t>
                      </a:r>
                      <a:endParaRPr lang="en-GB" sz="1100" b="1" kern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6991"/>
                          </a:solidFill>
                          <a:effectLst/>
                        </a:rPr>
                        <a:t> </a:t>
                      </a:r>
                      <a:endParaRPr lang="en-GB" sz="1100" b="1" kern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GB" sz="1000" kern="0">
                          <a:solidFill>
                            <a:srgbClr val="006991"/>
                          </a:solidFill>
                          <a:effectLst/>
                        </a:rPr>
                        <a:t>Students to create an ‘elevator pitch’ all about them</a:t>
                      </a:r>
                      <a:endParaRPr lang="en-GB" sz="1100" b="1" kern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GB" sz="1000" kern="0" dirty="0">
                          <a:solidFill>
                            <a:srgbClr val="006991"/>
                          </a:solidFill>
                          <a:effectLst/>
                        </a:rPr>
                        <a:t>Students to create a project plan to develop Youth Social Action Proposal </a:t>
                      </a:r>
                      <a:endParaRPr lang="en-GB" sz="1100" b="1" kern="0" dirty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n-GB" sz="1000" kern="0" dirty="0">
                          <a:solidFill>
                            <a:srgbClr val="006991"/>
                          </a:solidFill>
                          <a:effectLst/>
                        </a:rPr>
                        <a:t>Students to start to draft their own Action Plan</a:t>
                      </a:r>
                      <a:endParaRPr lang="en-GB" sz="1100" b="1" kern="0" dirty="0">
                        <a:solidFill>
                          <a:srgbClr val="006991"/>
                        </a:solidFill>
                        <a:effectLst/>
                        <a:latin typeface="Calibri" panose="020F0502020204030204" pitchFamily="34" charset="0"/>
                        <a:ea typeface="Lato" panose="020F050202020403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rgbClr val="BBE3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982633"/>
                  </a:ext>
                </a:extLst>
              </a:tr>
            </a:tbl>
          </a:graphicData>
        </a:graphic>
      </p:graphicFrame>
      <p:pic>
        <p:nvPicPr>
          <p:cNvPr id="14" name="Picture 13" descr="A close up of a logo&#10;&#10;Description automatically generated">
            <a:extLst>
              <a:ext uri="{FF2B5EF4-FFF2-40B4-BE49-F238E27FC236}">
                <a16:creationId xmlns:a16="http://schemas.microsoft.com/office/drawing/2014/main" id="{66445DDD-DD1F-BB4A-9655-CF27613363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00" y="4831847"/>
            <a:ext cx="685800" cy="685800"/>
          </a:xfrm>
          <a:prstGeom prst="rect">
            <a:avLst/>
          </a:prstGeom>
        </p:spPr>
      </p:pic>
      <p:pic>
        <p:nvPicPr>
          <p:cNvPr id="15" name="Picture 14" descr="A close up of a logo&#10;&#10;Description automatically generated">
            <a:extLst>
              <a:ext uri="{FF2B5EF4-FFF2-40B4-BE49-F238E27FC236}">
                <a16:creationId xmlns:a16="http://schemas.microsoft.com/office/drawing/2014/main" id="{9496C80B-A108-3440-B906-0CA91846DA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299" y="6255582"/>
            <a:ext cx="685800" cy="685800"/>
          </a:xfrm>
          <a:prstGeom prst="rect">
            <a:avLst/>
          </a:prstGeom>
        </p:spPr>
      </p:pic>
      <p:pic>
        <p:nvPicPr>
          <p:cNvPr id="16" name="Picture 15" descr="A close up of a logo&#10;&#10;Description automatically generated">
            <a:extLst>
              <a:ext uri="{FF2B5EF4-FFF2-40B4-BE49-F238E27FC236}">
                <a16:creationId xmlns:a16="http://schemas.microsoft.com/office/drawing/2014/main" id="{E36EAF52-A8B2-FA4E-944C-D380D8EC2BB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00" y="3019425"/>
            <a:ext cx="685800" cy="6858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2"/>
            <a:ext cx="5550535" cy="7560309"/>
          </a:xfrm>
          <a:custGeom>
            <a:avLst/>
            <a:gdLst/>
            <a:ahLst/>
            <a:cxnLst/>
            <a:rect l="l" t="t" r="r" b="b"/>
            <a:pathLst>
              <a:path w="5550535" h="7560309">
                <a:moveTo>
                  <a:pt x="0" y="7559992"/>
                </a:moveTo>
                <a:lnTo>
                  <a:pt x="5550001" y="7559992"/>
                </a:lnTo>
                <a:lnTo>
                  <a:pt x="5550001" y="0"/>
                </a:lnTo>
                <a:lnTo>
                  <a:pt x="0" y="0"/>
                </a:lnTo>
                <a:lnTo>
                  <a:pt x="0" y="7559992"/>
                </a:lnTo>
                <a:close/>
              </a:path>
            </a:pathLst>
          </a:custGeom>
          <a:solidFill>
            <a:srgbClr val="0069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75995" y="4291317"/>
            <a:ext cx="3445510" cy="1235075"/>
          </a:xfrm>
          <a:custGeom>
            <a:avLst/>
            <a:gdLst/>
            <a:ahLst/>
            <a:cxnLst/>
            <a:rect l="l" t="t" r="r" b="b"/>
            <a:pathLst>
              <a:path w="3445510" h="1235075">
                <a:moveTo>
                  <a:pt x="0" y="1234694"/>
                </a:moveTo>
                <a:lnTo>
                  <a:pt x="3445332" y="1234694"/>
                </a:lnTo>
                <a:lnTo>
                  <a:pt x="3445332" y="0"/>
                </a:lnTo>
                <a:lnTo>
                  <a:pt x="0" y="0"/>
                </a:lnTo>
                <a:lnTo>
                  <a:pt x="0" y="1234694"/>
                </a:lnTo>
                <a:close/>
              </a:path>
            </a:pathLst>
          </a:custGeom>
          <a:solidFill>
            <a:srgbClr val="BBE2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75999" y="4273591"/>
            <a:ext cx="3445510" cy="38100"/>
          </a:xfrm>
          <a:custGeom>
            <a:avLst/>
            <a:gdLst/>
            <a:ahLst/>
            <a:cxnLst/>
            <a:rect l="l" t="t" r="r" b="b"/>
            <a:pathLst>
              <a:path w="3445510" h="38100">
                <a:moveTo>
                  <a:pt x="0" y="38100"/>
                </a:moveTo>
                <a:lnTo>
                  <a:pt x="3445332" y="38100"/>
                </a:lnTo>
                <a:lnTo>
                  <a:pt x="3445332" y="0"/>
                </a:lnTo>
                <a:lnTo>
                  <a:pt x="0" y="0"/>
                </a:lnTo>
                <a:lnTo>
                  <a:pt x="0" y="38100"/>
                </a:lnTo>
                <a:close/>
              </a:path>
            </a:pathLst>
          </a:custGeom>
          <a:solidFill>
            <a:srgbClr val="69BE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958220" y="4459940"/>
            <a:ext cx="697835" cy="697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63172" y="2079668"/>
            <a:ext cx="3860800" cy="108839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7150" algn="just">
              <a:lnSpc>
                <a:spcPct val="108300"/>
              </a:lnSpc>
              <a:spcBef>
                <a:spcPts val="200"/>
              </a:spcBef>
            </a:pPr>
            <a:r>
              <a:rPr sz="1000" spc="-40" dirty="0">
                <a:solidFill>
                  <a:srgbClr val="FFFFFF"/>
                </a:solidFill>
                <a:latin typeface="Lato"/>
                <a:cs typeface="Lato"/>
              </a:rPr>
              <a:t>You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can access ‘My </a:t>
            </a:r>
            <a:r>
              <a:rPr sz="1000" spc="-15" dirty="0">
                <a:solidFill>
                  <a:srgbClr val="FFFFFF"/>
                </a:solidFill>
                <a:latin typeface="Lato"/>
                <a:cs typeface="Lato"/>
              </a:rPr>
              <a:t>Week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of </a:t>
            </a:r>
            <a:r>
              <a:rPr sz="1000" spc="-15" dirty="0">
                <a:solidFill>
                  <a:srgbClr val="FFFFFF"/>
                </a:solidFill>
                <a:latin typeface="Lato"/>
                <a:cs typeface="Lato"/>
              </a:rPr>
              <a:t>Work’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lessons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directly through the Oak  National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Academy platform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at </a:t>
            </a:r>
            <a:r>
              <a:rPr sz="1000" u="sng" spc="-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Lato"/>
                <a:cs typeface="Lat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www.thenational.academy</a:t>
            </a:r>
            <a:r>
              <a:rPr sz="1000" spc="-5" dirty="0">
                <a:solidFill>
                  <a:schemeClr val="bg1"/>
                </a:solidFill>
                <a:latin typeface="Lato"/>
                <a:cs typeface="Lat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there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is no 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registration required.</a:t>
            </a:r>
            <a:endParaRPr sz="1000" dirty="0">
              <a:latin typeface="Lato"/>
              <a:cs typeface="Lato"/>
            </a:endParaRPr>
          </a:p>
          <a:p>
            <a:pPr marL="12700" marR="5080">
              <a:lnSpc>
                <a:spcPct val="108300"/>
              </a:lnSpc>
              <a:spcBef>
                <a:spcPts val="465"/>
              </a:spcBef>
            </a:pPr>
            <a:r>
              <a:rPr sz="1000" spc="-40" dirty="0">
                <a:solidFill>
                  <a:srgbClr val="FFFFFF"/>
                </a:solidFill>
                <a:latin typeface="Lato"/>
                <a:cs typeface="Lato"/>
              </a:rPr>
              <a:t>You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can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also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register with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LearnLive for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sessions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where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you can listen 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and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use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a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chat function to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ask questions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of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employers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from </a:t>
            </a:r>
            <a:r>
              <a:rPr sz="1000" spc="-15" dirty="0">
                <a:solidFill>
                  <a:srgbClr val="FFFFFF"/>
                </a:solidFill>
                <a:latin typeface="Lato"/>
                <a:cs typeface="Lato"/>
              </a:rPr>
              <a:t>different 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sectors. </a:t>
            </a:r>
            <a:r>
              <a:rPr sz="1000" u="sng" spc="-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Lato"/>
                <a:cs typeface="Lat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Register</a:t>
            </a:r>
            <a:r>
              <a:rPr sz="1000" u="sng" spc="-2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Lato"/>
                <a:cs typeface="Lat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000" u="sng" spc="-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Lato"/>
                <a:cs typeface="Lat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here.</a:t>
            </a:r>
            <a:endParaRPr sz="1000" dirty="0">
              <a:solidFill>
                <a:schemeClr val="bg1"/>
              </a:solidFill>
              <a:latin typeface="Lato"/>
              <a:cs typeface="Lato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563299" y="1056689"/>
            <a:ext cx="2651125" cy="883919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1200"/>
              </a:lnSpc>
              <a:spcBef>
                <a:spcPts val="60"/>
              </a:spcBef>
            </a:pPr>
            <a:r>
              <a:rPr spc="-10" dirty="0"/>
              <a:t>How </a:t>
            </a:r>
            <a:r>
              <a:rPr spc="10" dirty="0"/>
              <a:t>do </a:t>
            </a:r>
            <a:r>
              <a:rPr dirty="0"/>
              <a:t>I </a:t>
            </a:r>
            <a:r>
              <a:rPr spc="15" dirty="0"/>
              <a:t>access  the</a:t>
            </a:r>
            <a:r>
              <a:rPr spc="-5" dirty="0"/>
              <a:t> </a:t>
            </a:r>
            <a:r>
              <a:rPr spc="5" dirty="0"/>
              <a:t>programme?</a:t>
            </a:r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2293649"/>
              </p:ext>
            </p:extLst>
          </p:nvPr>
        </p:nvGraphicFramePr>
        <p:xfrm>
          <a:off x="5934857" y="2238005"/>
          <a:ext cx="4169410" cy="41175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6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5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8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623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992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b="1" spc="-20" dirty="0">
                          <a:solidFill>
                            <a:srgbClr val="FFFFFF"/>
                          </a:solidFill>
                          <a:latin typeface="Lato"/>
                          <a:cs typeface="Lato"/>
                        </a:rPr>
                        <a:t>Tuesday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Lato"/>
                          <a:cs typeface="Lato"/>
                        </a:rPr>
                        <a:t>9th</a:t>
                      </a:r>
                      <a:r>
                        <a:rPr sz="1000" b="1" spc="-40" dirty="0">
                          <a:solidFill>
                            <a:srgbClr val="FFFFFF"/>
                          </a:solidFill>
                          <a:latin typeface="Lato"/>
                          <a:cs typeface="La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Lato"/>
                          <a:cs typeface="Lato"/>
                        </a:rPr>
                        <a:t>June</a:t>
                      </a:r>
                      <a:endParaRPr sz="1000">
                        <a:latin typeface="Lato"/>
                        <a:cs typeface="Lato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992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71755" marR="93345">
                        <a:lnSpc>
                          <a:spcPct val="116700"/>
                        </a:lnSpc>
                        <a:spcBef>
                          <a:spcPts val="1000"/>
                        </a:spcBef>
                      </a:pPr>
                      <a:r>
                        <a:rPr sz="1000" b="1" u="sng" spc="-5" dirty="0">
                          <a:solidFill>
                            <a:schemeClr val="bg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Lato"/>
                          <a:cs typeface="Lato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Register here </a:t>
                      </a:r>
                      <a:r>
                        <a:rPr sz="1000" b="1" spc="-5" dirty="0">
                          <a:solidFill>
                            <a:schemeClr val="bg1"/>
                          </a:solidFill>
                          <a:latin typeface="Lato"/>
                          <a:cs typeface="Lato"/>
                        </a:rPr>
                        <a:t> </a:t>
                      </a:r>
                      <a:r>
                        <a:rPr sz="1000" b="1" u="sng" spc="-10" dirty="0">
                          <a:solidFill>
                            <a:schemeClr val="bg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Lato"/>
                          <a:cs typeface="Lato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for</a:t>
                      </a:r>
                      <a:r>
                        <a:rPr sz="1000" b="1" u="sng" spc="-65" dirty="0">
                          <a:solidFill>
                            <a:srgbClr val="0000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Lato"/>
                          <a:cs typeface="Lato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r>
                        <a:rPr sz="1000" b="1" u="sng" spc="-20" dirty="0">
                          <a:solidFill>
                            <a:schemeClr val="bg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Lato"/>
                          <a:cs typeface="Lato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Tuesday</a:t>
                      </a:r>
                      <a:endParaRPr sz="1000" dirty="0">
                        <a:solidFill>
                          <a:schemeClr val="bg1"/>
                        </a:solidFill>
                        <a:latin typeface="Lato"/>
                        <a:cs typeface="Lato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BE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23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1</a:t>
                      </a:r>
                      <a:endParaRPr sz="1000">
                        <a:latin typeface="Lato"/>
                        <a:cs typeface="Lato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3D2DE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b="1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10:00am- 12:00pm, </a:t>
                      </a:r>
                      <a:r>
                        <a:rPr sz="1000" b="1" spc="-5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Health </a:t>
                      </a:r>
                      <a:r>
                        <a:rPr sz="1000" b="1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&amp; </a:t>
                      </a:r>
                      <a:r>
                        <a:rPr sz="1000" b="1" spc="-5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Social</a:t>
                      </a:r>
                      <a:r>
                        <a:rPr sz="1000" b="1" spc="-25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Care</a:t>
                      </a:r>
                      <a:endParaRPr sz="1000">
                        <a:latin typeface="Lato"/>
                        <a:cs typeface="Lato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3D2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BE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23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2</a:t>
                      </a:r>
                      <a:endParaRPr sz="1000">
                        <a:latin typeface="Lato"/>
                        <a:cs typeface="Lato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3D2DE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b="1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12:00pm - 1:00pm, </a:t>
                      </a:r>
                      <a:r>
                        <a:rPr sz="1000" b="1" spc="-5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Mix </a:t>
                      </a:r>
                      <a:r>
                        <a:rPr sz="1000" b="1" spc="-1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of</a:t>
                      </a:r>
                      <a:r>
                        <a:rPr sz="1000" b="1" spc="-3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sectors</a:t>
                      </a:r>
                      <a:endParaRPr sz="1000" dirty="0">
                        <a:latin typeface="Lato"/>
                        <a:cs typeface="Lato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3D2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BE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23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3</a:t>
                      </a:r>
                      <a:endParaRPr sz="1000">
                        <a:latin typeface="Lato"/>
                        <a:cs typeface="Lato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3D2DE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b="1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1:00pm - 3:00pm, </a:t>
                      </a:r>
                      <a:r>
                        <a:rPr sz="1000" b="1" spc="-5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Creative </a:t>
                      </a:r>
                      <a:r>
                        <a:rPr sz="1000" b="1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&amp;</a:t>
                      </a:r>
                      <a:r>
                        <a:rPr sz="1000" b="1" spc="-15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Digital</a:t>
                      </a:r>
                      <a:endParaRPr sz="1000">
                        <a:latin typeface="Lato"/>
                        <a:cs typeface="Lato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3D2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BE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6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992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Lato"/>
                          <a:cs typeface="Lato"/>
                        </a:rPr>
                        <a:t>Wednesday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Lato"/>
                          <a:cs typeface="Lato"/>
                        </a:rPr>
                        <a:t>10th</a:t>
                      </a:r>
                      <a:r>
                        <a:rPr sz="1000" b="1" spc="-50" dirty="0">
                          <a:solidFill>
                            <a:srgbClr val="FFFFFF"/>
                          </a:solidFill>
                          <a:latin typeface="Lato"/>
                          <a:cs typeface="La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Lato"/>
                          <a:cs typeface="Lato"/>
                        </a:rPr>
                        <a:t>June</a:t>
                      </a:r>
                      <a:endParaRPr sz="1000">
                        <a:latin typeface="Lato"/>
                        <a:cs typeface="Lato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992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71755" marR="205104">
                        <a:lnSpc>
                          <a:spcPct val="116700"/>
                        </a:lnSpc>
                        <a:spcBef>
                          <a:spcPts val="1000"/>
                        </a:spcBef>
                      </a:pPr>
                      <a:r>
                        <a:rPr sz="1000" b="1" u="sng" spc="-5" dirty="0">
                          <a:solidFill>
                            <a:schemeClr val="bg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Lato"/>
                          <a:cs typeface="Lato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Register </a:t>
                      </a:r>
                      <a:r>
                        <a:rPr sz="1000" b="1" spc="-5" dirty="0">
                          <a:solidFill>
                            <a:schemeClr val="bg1"/>
                          </a:solidFill>
                          <a:latin typeface="Lato"/>
                          <a:cs typeface="Lato"/>
                        </a:rPr>
                        <a:t> </a:t>
                      </a:r>
                      <a:r>
                        <a:rPr sz="1000" b="1" u="sng" spc="-5" dirty="0">
                          <a:solidFill>
                            <a:schemeClr val="bg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Lato"/>
                          <a:cs typeface="Lato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here </a:t>
                      </a:r>
                      <a:r>
                        <a:rPr sz="1000" b="1" u="sng" spc="-10" dirty="0">
                          <a:solidFill>
                            <a:schemeClr val="bg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Lato"/>
                          <a:cs typeface="Lato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for </a:t>
                      </a:r>
                      <a:r>
                        <a:rPr sz="1000" b="1" spc="-10" dirty="0">
                          <a:solidFill>
                            <a:schemeClr val="bg1"/>
                          </a:solidFill>
                          <a:latin typeface="Lato"/>
                          <a:cs typeface="Lato"/>
                        </a:rPr>
                        <a:t> </a:t>
                      </a:r>
                      <a:r>
                        <a:rPr sz="1000" b="1" u="sng" spc="-65" dirty="0">
                          <a:solidFill>
                            <a:schemeClr val="bg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Lato"/>
                          <a:cs typeface="Lato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</a:t>
                      </a:r>
                      <a:r>
                        <a:rPr sz="1000" b="1" u="sng" dirty="0">
                          <a:solidFill>
                            <a:schemeClr val="bg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Lato"/>
                          <a:cs typeface="Lato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ednesd</a:t>
                      </a:r>
                      <a:r>
                        <a:rPr sz="1000" b="1" u="sng" spc="-15" dirty="0">
                          <a:solidFill>
                            <a:schemeClr val="bg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Lato"/>
                          <a:cs typeface="Lato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</a:t>
                      </a:r>
                      <a:r>
                        <a:rPr sz="1000" b="1" u="sng" dirty="0">
                          <a:solidFill>
                            <a:schemeClr val="bg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Lato"/>
                          <a:cs typeface="Lato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y</a:t>
                      </a:r>
                      <a:endParaRPr sz="1000" dirty="0">
                        <a:solidFill>
                          <a:schemeClr val="bg1"/>
                        </a:solidFill>
                        <a:latin typeface="Lato"/>
                        <a:cs typeface="Lato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BE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4032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00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1</a:t>
                      </a:r>
                      <a:endParaRPr sz="1000">
                        <a:latin typeface="Lato"/>
                        <a:cs typeface="Lato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3D2DE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32790">
                        <a:lnSpc>
                          <a:spcPct val="116700"/>
                        </a:lnSpc>
                        <a:spcBef>
                          <a:spcPts val="170"/>
                        </a:spcBef>
                      </a:pPr>
                      <a:r>
                        <a:rPr sz="1000" b="1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10:00am - 12:00pm, </a:t>
                      </a:r>
                      <a:r>
                        <a:rPr sz="1000" b="1" spc="-5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Engineering</a:t>
                      </a:r>
                      <a:r>
                        <a:rPr sz="1000" b="1" spc="-55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 </a:t>
                      </a:r>
                      <a:r>
                        <a:rPr sz="1000" b="1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/  </a:t>
                      </a:r>
                      <a:r>
                        <a:rPr sz="1000" b="1" spc="-1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Manufacturing</a:t>
                      </a:r>
                      <a:endParaRPr sz="1000">
                        <a:latin typeface="Lato"/>
                        <a:cs typeface="Lato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3D2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BE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623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2</a:t>
                      </a:r>
                      <a:endParaRPr sz="1000">
                        <a:latin typeface="Lato"/>
                        <a:cs typeface="Lato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3D2DE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b="1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12:00pm - 1:00pm, </a:t>
                      </a:r>
                      <a:r>
                        <a:rPr sz="1000" b="1" spc="-5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Mix </a:t>
                      </a:r>
                      <a:r>
                        <a:rPr sz="1000" b="1" spc="-1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of</a:t>
                      </a:r>
                      <a:r>
                        <a:rPr sz="1000" b="1" spc="-3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sectors</a:t>
                      </a:r>
                      <a:endParaRPr sz="1000" dirty="0">
                        <a:latin typeface="Lato"/>
                        <a:cs typeface="Lato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3D2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BE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623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3</a:t>
                      </a:r>
                      <a:endParaRPr sz="1000">
                        <a:latin typeface="Lato"/>
                        <a:cs typeface="Lato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3D2DE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b="1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1:00pm - 3:00pm,</a:t>
                      </a:r>
                      <a:r>
                        <a:rPr sz="1000" b="1" spc="-1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Construction</a:t>
                      </a:r>
                      <a:endParaRPr sz="1000">
                        <a:latin typeface="Lato"/>
                        <a:cs typeface="Lato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3D2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BE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623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992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Lato"/>
                          <a:cs typeface="Lato"/>
                        </a:rPr>
                        <a:t>Thursday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Lato"/>
                          <a:cs typeface="Lato"/>
                        </a:rPr>
                        <a:t>11th</a:t>
                      </a:r>
                      <a:r>
                        <a:rPr sz="1000" b="1" spc="-55" dirty="0">
                          <a:solidFill>
                            <a:srgbClr val="FFFFFF"/>
                          </a:solidFill>
                          <a:latin typeface="Lato"/>
                          <a:cs typeface="La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Lato"/>
                          <a:cs typeface="Lato"/>
                        </a:rPr>
                        <a:t>June</a:t>
                      </a:r>
                      <a:endParaRPr sz="1000">
                        <a:latin typeface="Lato"/>
                        <a:cs typeface="Lato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992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71755" marR="93345">
                        <a:lnSpc>
                          <a:spcPct val="116700"/>
                        </a:lnSpc>
                        <a:spcBef>
                          <a:spcPts val="1000"/>
                        </a:spcBef>
                      </a:pPr>
                      <a:r>
                        <a:rPr sz="1000" b="1" u="sng" spc="-5" dirty="0">
                          <a:solidFill>
                            <a:schemeClr val="bg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Lato"/>
                          <a:cs typeface="Lato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Register here </a:t>
                      </a:r>
                      <a:r>
                        <a:rPr sz="1000" b="1" spc="-5" dirty="0">
                          <a:solidFill>
                            <a:schemeClr val="bg1"/>
                          </a:solidFill>
                          <a:latin typeface="Lato"/>
                          <a:cs typeface="Lato"/>
                        </a:rPr>
                        <a:t> </a:t>
                      </a:r>
                      <a:r>
                        <a:rPr sz="1000" b="1" u="sng" spc="-10" dirty="0">
                          <a:solidFill>
                            <a:schemeClr val="bg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Lato"/>
                          <a:cs typeface="Lato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for</a:t>
                      </a:r>
                      <a:r>
                        <a:rPr sz="1000" b="1" u="sng" spc="-80" dirty="0">
                          <a:solidFill>
                            <a:schemeClr val="bg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Lato"/>
                          <a:cs typeface="Lato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r>
                        <a:rPr sz="1000" b="1" u="sng" spc="-5" dirty="0">
                          <a:solidFill>
                            <a:schemeClr val="bg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Lato"/>
                          <a:cs typeface="Lato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Thursday</a:t>
                      </a:r>
                      <a:endParaRPr sz="1000" dirty="0">
                        <a:solidFill>
                          <a:schemeClr val="bg1"/>
                        </a:solidFill>
                        <a:latin typeface="Lato"/>
                        <a:cs typeface="Lato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BE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623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1</a:t>
                      </a:r>
                      <a:endParaRPr sz="1000">
                        <a:latin typeface="Lato"/>
                        <a:cs typeface="Lato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3D2DE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b="1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10:00am - 12:00pm, </a:t>
                      </a:r>
                      <a:r>
                        <a:rPr sz="1000" b="1" spc="-5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Energy </a:t>
                      </a:r>
                      <a:r>
                        <a:rPr sz="1000" b="1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&amp;</a:t>
                      </a:r>
                      <a:r>
                        <a:rPr sz="1000" b="1" spc="-5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Renewables</a:t>
                      </a:r>
                      <a:endParaRPr sz="1000">
                        <a:latin typeface="Lato"/>
                        <a:cs typeface="Lato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3D2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BE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623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2</a:t>
                      </a:r>
                      <a:endParaRPr sz="1000">
                        <a:latin typeface="Lato"/>
                        <a:cs typeface="Lato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3D2DE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b="1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12:00pm - 1:00pm, </a:t>
                      </a:r>
                      <a:r>
                        <a:rPr sz="1000" b="1" spc="-5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Mix </a:t>
                      </a:r>
                      <a:r>
                        <a:rPr sz="1000" b="1" spc="-1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of</a:t>
                      </a:r>
                      <a:r>
                        <a:rPr sz="1000" b="1" spc="-3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sectors</a:t>
                      </a:r>
                      <a:endParaRPr sz="1000">
                        <a:latin typeface="Lato"/>
                        <a:cs typeface="Lato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3D2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BE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623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3</a:t>
                      </a:r>
                      <a:endParaRPr sz="1000">
                        <a:latin typeface="Lato"/>
                        <a:cs typeface="Lato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3D2DE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b="1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1:00pm - 3:00pm, </a:t>
                      </a:r>
                      <a:r>
                        <a:rPr sz="1000" b="1" spc="-5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Mix </a:t>
                      </a:r>
                      <a:r>
                        <a:rPr sz="1000" b="1" spc="-1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of</a:t>
                      </a:r>
                      <a:r>
                        <a:rPr sz="1000" b="1" spc="-3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sectors</a:t>
                      </a:r>
                      <a:endParaRPr sz="1000">
                        <a:latin typeface="Lato"/>
                        <a:cs typeface="Lato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3D2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BE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623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992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Lato"/>
                          <a:cs typeface="Lato"/>
                        </a:rPr>
                        <a:t>Friday</a:t>
                      </a:r>
                      <a:endParaRPr sz="1000">
                        <a:latin typeface="Lato"/>
                        <a:cs typeface="Lato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992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71755" marR="93345">
                        <a:lnSpc>
                          <a:spcPct val="116700"/>
                        </a:lnSpc>
                        <a:spcBef>
                          <a:spcPts val="1000"/>
                        </a:spcBef>
                      </a:pPr>
                      <a:r>
                        <a:rPr sz="1000" b="1" u="sng" spc="-5" dirty="0">
                          <a:solidFill>
                            <a:schemeClr val="bg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Lato"/>
                          <a:cs typeface="Lato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Register here </a:t>
                      </a:r>
                      <a:r>
                        <a:rPr sz="1000" b="1" spc="-5" dirty="0">
                          <a:solidFill>
                            <a:schemeClr val="bg1"/>
                          </a:solidFill>
                          <a:latin typeface="Lato"/>
                          <a:cs typeface="Lato"/>
                        </a:rPr>
                        <a:t> </a:t>
                      </a:r>
                      <a:r>
                        <a:rPr sz="1000" b="1" u="sng" spc="-10" dirty="0">
                          <a:solidFill>
                            <a:schemeClr val="bg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Lato"/>
                          <a:cs typeface="Lato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for</a:t>
                      </a:r>
                      <a:r>
                        <a:rPr sz="1000" b="1" u="sng" spc="-35" dirty="0">
                          <a:solidFill>
                            <a:srgbClr val="0000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Lato"/>
                          <a:cs typeface="Lato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r>
                        <a:rPr sz="1000" b="1" u="sng" spc="-10" dirty="0">
                          <a:solidFill>
                            <a:schemeClr val="bg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Lato"/>
                          <a:cs typeface="Lato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Friday</a:t>
                      </a:r>
                      <a:endParaRPr sz="1000" dirty="0">
                        <a:solidFill>
                          <a:schemeClr val="bg1"/>
                        </a:solidFill>
                        <a:latin typeface="Lato"/>
                        <a:cs typeface="Lato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BE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623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1</a:t>
                      </a:r>
                      <a:endParaRPr sz="1000">
                        <a:latin typeface="Lato"/>
                        <a:cs typeface="Lato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3D2DE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b="1" i="1" dirty="0">
                          <a:solidFill>
                            <a:srgbClr val="575756"/>
                          </a:solidFill>
                          <a:latin typeface="Lato-BoldItalic"/>
                          <a:cs typeface="Lato-BoldItalic"/>
                        </a:rPr>
                        <a:t>10:00am - 12:00pm, </a:t>
                      </a:r>
                      <a:r>
                        <a:rPr sz="1000" b="1" i="1" spc="-5" dirty="0">
                          <a:solidFill>
                            <a:srgbClr val="575756"/>
                          </a:solidFill>
                          <a:latin typeface="Lato-BoldItalic"/>
                          <a:cs typeface="Lato-BoldItalic"/>
                        </a:rPr>
                        <a:t>Mix </a:t>
                      </a:r>
                      <a:r>
                        <a:rPr sz="1000" b="1" i="1" spc="-10" dirty="0">
                          <a:solidFill>
                            <a:srgbClr val="575756"/>
                          </a:solidFill>
                          <a:latin typeface="Lato-BoldItalic"/>
                          <a:cs typeface="Lato-BoldItalic"/>
                        </a:rPr>
                        <a:t>of</a:t>
                      </a:r>
                      <a:r>
                        <a:rPr sz="1000" b="1" i="1" spc="-20" dirty="0">
                          <a:solidFill>
                            <a:srgbClr val="575756"/>
                          </a:solidFill>
                          <a:latin typeface="Lato-BoldItalic"/>
                          <a:cs typeface="Lato-BoldItalic"/>
                        </a:rPr>
                        <a:t> </a:t>
                      </a:r>
                      <a:r>
                        <a:rPr sz="1000" b="1" i="1" spc="-10" dirty="0">
                          <a:solidFill>
                            <a:srgbClr val="575756"/>
                          </a:solidFill>
                          <a:latin typeface="Lato-BoldItalic"/>
                          <a:cs typeface="Lato-BoldItalic"/>
                        </a:rPr>
                        <a:t>sectors</a:t>
                      </a:r>
                      <a:r>
                        <a:rPr sz="1000" b="1" spc="-1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*</a:t>
                      </a:r>
                      <a:endParaRPr sz="1000">
                        <a:latin typeface="Lato"/>
                        <a:cs typeface="Lato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3D2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BE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623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2</a:t>
                      </a:r>
                      <a:endParaRPr sz="1000">
                        <a:latin typeface="Lato"/>
                        <a:cs typeface="Lato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3D2DE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b="1" i="1" dirty="0">
                          <a:solidFill>
                            <a:srgbClr val="575756"/>
                          </a:solidFill>
                          <a:latin typeface="Lato-BoldItalic"/>
                          <a:cs typeface="Lato-BoldItalic"/>
                        </a:rPr>
                        <a:t>12:00pm - 1:00pm, </a:t>
                      </a:r>
                      <a:r>
                        <a:rPr sz="1000" b="1" i="1" spc="-5" dirty="0">
                          <a:solidFill>
                            <a:srgbClr val="575756"/>
                          </a:solidFill>
                          <a:latin typeface="Lato-BoldItalic"/>
                          <a:cs typeface="Lato-BoldItalic"/>
                        </a:rPr>
                        <a:t>Mix </a:t>
                      </a:r>
                      <a:r>
                        <a:rPr sz="1000" b="1" i="1" spc="-10" dirty="0">
                          <a:solidFill>
                            <a:srgbClr val="575756"/>
                          </a:solidFill>
                          <a:latin typeface="Lato-BoldItalic"/>
                          <a:cs typeface="Lato-BoldItalic"/>
                        </a:rPr>
                        <a:t>of sectors</a:t>
                      </a:r>
                      <a:r>
                        <a:rPr sz="1000" b="1" i="1" spc="-20" dirty="0">
                          <a:solidFill>
                            <a:srgbClr val="575756"/>
                          </a:solidFill>
                          <a:latin typeface="Lato-BoldItalic"/>
                          <a:cs typeface="Lato-BoldItalic"/>
                        </a:rPr>
                        <a:t> </a:t>
                      </a:r>
                      <a:r>
                        <a:rPr sz="1000" b="1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*</a:t>
                      </a:r>
                      <a:endParaRPr sz="1000">
                        <a:latin typeface="Lato"/>
                        <a:cs typeface="Lato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3D2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BE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6233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3</a:t>
                      </a:r>
                      <a:endParaRPr sz="1000">
                        <a:latin typeface="Lato"/>
                        <a:cs typeface="Lato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3D2DE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b="1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1:00pm - 3:00pm, </a:t>
                      </a:r>
                      <a:r>
                        <a:rPr sz="1000" b="1" spc="-35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Your </a:t>
                      </a:r>
                      <a:r>
                        <a:rPr sz="1000" b="1" spc="-1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Next</a:t>
                      </a:r>
                      <a:r>
                        <a:rPr sz="1000" b="1" spc="-4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575756"/>
                          </a:solidFill>
                          <a:latin typeface="Lato"/>
                          <a:cs typeface="Lato"/>
                        </a:rPr>
                        <a:t>Steps</a:t>
                      </a:r>
                      <a:endParaRPr sz="1000" dirty="0">
                        <a:latin typeface="Lato"/>
                        <a:cs typeface="Lato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3D2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69BE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5918406" y="1000056"/>
            <a:ext cx="4114165" cy="1022350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80"/>
              </a:spcBef>
            </a:pPr>
            <a:r>
              <a:rPr sz="1400" b="1" spc="-10" dirty="0">
                <a:solidFill>
                  <a:srgbClr val="006992"/>
                </a:solidFill>
                <a:latin typeface="Lato"/>
                <a:cs typeface="Lato"/>
              </a:rPr>
              <a:t>Learn Live</a:t>
            </a:r>
            <a:r>
              <a:rPr sz="1400" b="1" spc="-40" dirty="0">
                <a:solidFill>
                  <a:srgbClr val="006992"/>
                </a:solidFill>
                <a:latin typeface="Lato"/>
                <a:cs typeface="Lato"/>
              </a:rPr>
              <a:t> </a:t>
            </a:r>
            <a:r>
              <a:rPr sz="1400" b="1" spc="-5" dirty="0">
                <a:solidFill>
                  <a:srgbClr val="006992"/>
                </a:solidFill>
                <a:latin typeface="Lato"/>
                <a:cs typeface="Lato"/>
              </a:rPr>
              <a:t>Timtable</a:t>
            </a:r>
            <a:endParaRPr sz="1400" dirty="0">
              <a:latin typeface="Lato"/>
              <a:cs typeface="Lato"/>
            </a:endParaRPr>
          </a:p>
          <a:p>
            <a:pPr marL="12700" marR="5080">
              <a:lnSpc>
                <a:spcPct val="100000"/>
              </a:lnSpc>
              <a:spcBef>
                <a:spcPts val="484"/>
              </a:spcBef>
            </a:pPr>
            <a:r>
              <a:rPr sz="1000" spc="-30" dirty="0">
                <a:solidFill>
                  <a:srgbClr val="575756"/>
                </a:solidFill>
                <a:latin typeface="Lato"/>
                <a:cs typeface="Lato"/>
              </a:rPr>
              <a:t>Tune </a:t>
            </a:r>
            <a:r>
              <a:rPr sz="1000" dirty="0">
                <a:solidFill>
                  <a:srgbClr val="575756"/>
                </a:solidFill>
                <a:latin typeface="Lato"/>
                <a:cs typeface="Lato"/>
              </a:rPr>
              <a:t>in </a:t>
            </a:r>
            <a:r>
              <a:rPr sz="1000" spc="-5" dirty="0">
                <a:solidFill>
                  <a:srgbClr val="575756"/>
                </a:solidFill>
                <a:latin typeface="Lato"/>
                <a:cs typeface="Lato"/>
              </a:rPr>
              <a:t>to </a:t>
            </a:r>
            <a:r>
              <a:rPr sz="1000" dirty="0">
                <a:solidFill>
                  <a:srgbClr val="575756"/>
                </a:solidFill>
                <a:latin typeface="Lato"/>
                <a:cs typeface="Lato"/>
              </a:rPr>
              <a:t>one </a:t>
            </a:r>
            <a:r>
              <a:rPr sz="1000" spc="-10" dirty="0">
                <a:solidFill>
                  <a:srgbClr val="575756"/>
                </a:solidFill>
                <a:latin typeface="Lato"/>
                <a:cs typeface="Lato"/>
              </a:rPr>
              <a:t>of </a:t>
            </a:r>
            <a:r>
              <a:rPr sz="1000" spc="-5" dirty="0">
                <a:solidFill>
                  <a:srgbClr val="575756"/>
                </a:solidFill>
                <a:latin typeface="Lato"/>
                <a:cs typeface="Lato"/>
              </a:rPr>
              <a:t>the </a:t>
            </a:r>
            <a:r>
              <a:rPr sz="1000" spc="-10" dirty="0">
                <a:solidFill>
                  <a:srgbClr val="575756"/>
                </a:solidFill>
                <a:latin typeface="Lato"/>
                <a:cs typeface="Lato"/>
              </a:rPr>
              <a:t>‘Learn Live’ </a:t>
            </a:r>
            <a:r>
              <a:rPr sz="1000" spc="-5" dirty="0">
                <a:solidFill>
                  <a:srgbClr val="575756"/>
                </a:solidFill>
                <a:latin typeface="Lato"/>
                <a:cs typeface="Lato"/>
              </a:rPr>
              <a:t>broadcasts </a:t>
            </a:r>
            <a:r>
              <a:rPr sz="1000" spc="-20" dirty="0">
                <a:solidFill>
                  <a:srgbClr val="575756"/>
                </a:solidFill>
                <a:latin typeface="Lato"/>
                <a:cs typeface="Lato"/>
              </a:rPr>
              <a:t>Tuesday </a:t>
            </a:r>
            <a:r>
              <a:rPr sz="1000" spc="-5" dirty="0">
                <a:solidFill>
                  <a:srgbClr val="575756"/>
                </a:solidFill>
                <a:latin typeface="Lato"/>
                <a:cs typeface="Lato"/>
              </a:rPr>
              <a:t>to </a:t>
            </a:r>
            <a:r>
              <a:rPr sz="1000" spc="-10" dirty="0">
                <a:solidFill>
                  <a:srgbClr val="575756"/>
                </a:solidFill>
                <a:latin typeface="Lato"/>
                <a:cs typeface="Lato"/>
              </a:rPr>
              <a:t>Friday </a:t>
            </a:r>
            <a:r>
              <a:rPr sz="1000" dirty="0">
                <a:solidFill>
                  <a:srgbClr val="575756"/>
                </a:solidFill>
                <a:latin typeface="Lato"/>
                <a:cs typeface="Lato"/>
              </a:rPr>
              <a:t>– </a:t>
            </a:r>
            <a:r>
              <a:rPr sz="1000" spc="-5" dirty="0">
                <a:solidFill>
                  <a:srgbClr val="575756"/>
                </a:solidFill>
                <a:latin typeface="Lato"/>
                <a:cs typeface="Lato"/>
              </a:rPr>
              <a:t>these </a:t>
            </a:r>
            <a:r>
              <a:rPr sz="1000" spc="-10" dirty="0">
                <a:solidFill>
                  <a:srgbClr val="575756"/>
                </a:solidFill>
                <a:latin typeface="Lato"/>
                <a:cs typeface="Lato"/>
              </a:rPr>
              <a:t>are  </a:t>
            </a:r>
            <a:r>
              <a:rPr sz="1000" dirty="0">
                <a:solidFill>
                  <a:srgbClr val="575756"/>
                </a:solidFill>
                <a:latin typeface="Lato"/>
                <a:cs typeface="Lato"/>
              </a:rPr>
              <a:t>industry </a:t>
            </a:r>
            <a:r>
              <a:rPr sz="1000" spc="5" dirty="0">
                <a:solidFill>
                  <a:srgbClr val="575756"/>
                </a:solidFill>
                <a:latin typeface="Lato"/>
                <a:cs typeface="Lato"/>
              </a:rPr>
              <a:t>Q&amp;A </a:t>
            </a:r>
            <a:r>
              <a:rPr sz="1000" dirty="0">
                <a:solidFill>
                  <a:srgbClr val="575756"/>
                </a:solidFill>
                <a:latin typeface="Lato"/>
                <a:cs typeface="Lato"/>
              </a:rPr>
              <a:t>sessions </a:t>
            </a:r>
            <a:r>
              <a:rPr sz="1000" spc="-5" dirty="0">
                <a:solidFill>
                  <a:srgbClr val="575756"/>
                </a:solidFill>
                <a:latin typeface="Lato"/>
                <a:cs typeface="Lato"/>
              </a:rPr>
              <a:t>that </a:t>
            </a:r>
            <a:r>
              <a:rPr sz="1000" dirty="0">
                <a:solidFill>
                  <a:srgbClr val="575756"/>
                </a:solidFill>
                <a:latin typeface="Lato"/>
                <a:cs typeface="Lato"/>
              </a:rPr>
              <a:t>seek </a:t>
            </a:r>
            <a:r>
              <a:rPr sz="1000" spc="-5" dirty="0">
                <a:solidFill>
                  <a:srgbClr val="575756"/>
                </a:solidFill>
                <a:latin typeface="Lato"/>
                <a:cs typeface="Lato"/>
              </a:rPr>
              <a:t>to inspire the next generation through  </a:t>
            </a:r>
            <a:r>
              <a:rPr sz="1000" dirty="0">
                <a:solidFill>
                  <a:srgbClr val="575756"/>
                </a:solidFill>
                <a:latin typeface="Lato"/>
                <a:cs typeface="Lato"/>
              </a:rPr>
              <a:t>engaging and </a:t>
            </a:r>
            <a:r>
              <a:rPr sz="1000" spc="-5" dirty="0">
                <a:solidFill>
                  <a:srgbClr val="575756"/>
                </a:solidFill>
                <a:latin typeface="Lato"/>
                <a:cs typeface="Lato"/>
              </a:rPr>
              <a:t>interactive live broadcasts. Register </a:t>
            </a:r>
            <a:r>
              <a:rPr sz="1000" spc="-10" dirty="0">
                <a:solidFill>
                  <a:srgbClr val="575756"/>
                </a:solidFill>
                <a:latin typeface="Lato"/>
                <a:cs typeface="Lato"/>
              </a:rPr>
              <a:t>for </a:t>
            </a:r>
            <a:r>
              <a:rPr sz="1000" spc="-5" dirty="0">
                <a:solidFill>
                  <a:srgbClr val="575756"/>
                </a:solidFill>
                <a:latin typeface="Lato"/>
                <a:cs typeface="Lato"/>
              </a:rPr>
              <a:t>the </a:t>
            </a:r>
            <a:r>
              <a:rPr sz="1000" spc="-10" dirty="0">
                <a:solidFill>
                  <a:srgbClr val="575756"/>
                </a:solidFill>
                <a:latin typeface="Lato"/>
                <a:cs typeface="Lato"/>
              </a:rPr>
              <a:t>Learn</a:t>
            </a:r>
            <a:r>
              <a:rPr sz="1000" spc="-20" dirty="0">
                <a:solidFill>
                  <a:srgbClr val="575756"/>
                </a:solidFill>
                <a:latin typeface="Lato"/>
                <a:cs typeface="Lato"/>
              </a:rPr>
              <a:t> </a:t>
            </a:r>
            <a:r>
              <a:rPr sz="1000" spc="-10" dirty="0">
                <a:solidFill>
                  <a:srgbClr val="575756"/>
                </a:solidFill>
                <a:latin typeface="Lato"/>
                <a:cs typeface="Lato"/>
              </a:rPr>
              <a:t>Live</a:t>
            </a:r>
            <a:endParaRPr sz="1000" dirty="0">
              <a:latin typeface="Lato"/>
              <a:cs typeface="Lato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575756"/>
                </a:solidFill>
                <a:latin typeface="Lato"/>
                <a:cs typeface="Lato"/>
              </a:rPr>
              <a:t>sessions</a:t>
            </a:r>
            <a:r>
              <a:rPr sz="1000" spc="-5" dirty="0">
                <a:solidFill>
                  <a:srgbClr val="575756"/>
                </a:solidFill>
                <a:latin typeface="Lato"/>
                <a:cs typeface="Lato"/>
              </a:rPr>
              <a:t> </a:t>
            </a:r>
            <a:r>
              <a:rPr sz="1000" u="sng" spc="-5" dirty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rgbClr val="575756"/>
                  </a:solidFill>
                </a:uFill>
                <a:latin typeface="Lato"/>
                <a:cs typeface="Lat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here.</a:t>
            </a:r>
            <a:endParaRPr sz="1000" dirty="0">
              <a:solidFill>
                <a:schemeClr val="tx1">
                  <a:lumMod val="75000"/>
                  <a:lumOff val="25000"/>
                </a:schemeClr>
              </a:solidFill>
              <a:latin typeface="Lato"/>
              <a:cs typeface="Lato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63299" y="5142688"/>
            <a:ext cx="3565525" cy="1826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253490" algn="r">
              <a:lnSpc>
                <a:spcPct val="100000"/>
              </a:lnSpc>
              <a:spcBef>
                <a:spcPts val="100"/>
              </a:spcBef>
            </a:pPr>
            <a:r>
              <a:rPr sz="1400" b="1" spc="-15" dirty="0">
                <a:solidFill>
                  <a:srgbClr val="69BE4B"/>
                </a:solidFill>
                <a:latin typeface="Lato"/>
                <a:cs typeface="Lato"/>
              </a:rPr>
              <a:t>Free </a:t>
            </a:r>
            <a:r>
              <a:rPr sz="1400" b="1" dirty="0">
                <a:solidFill>
                  <a:srgbClr val="69BE4B"/>
                </a:solidFill>
                <a:latin typeface="Lato"/>
                <a:cs typeface="Lato"/>
              </a:rPr>
              <a:t>to</a:t>
            </a:r>
            <a:r>
              <a:rPr sz="1400" b="1" spc="-5" dirty="0">
                <a:solidFill>
                  <a:srgbClr val="69BE4B"/>
                </a:solidFill>
                <a:latin typeface="Lato"/>
                <a:cs typeface="Lato"/>
              </a:rPr>
              <a:t> </a:t>
            </a:r>
            <a:r>
              <a:rPr sz="1400" b="1" spc="5" dirty="0">
                <a:solidFill>
                  <a:srgbClr val="69BE4B"/>
                </a:solidFill>
                <a:latin typeface="Lato"/>
                <a:cs typeface="Lato"/>
              </a:rPr>
              <a:t>access</a:t>
            </a:r>
            <a:endParaRPr sz="1400" dirty="0">
              <a:latin typeface="Lato"/>
              <a:cs typeface="La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300" dirty="0">
              <a:latin typeface="Lato"/>
              <a:cs typeface="Lato"/>
            </a:endParaRPr>
          </a:p>
          <a:p>
            <a:pPr marR="1310005" algn="r">
              <a:lnSpc>
                <a:spcPct val="100000"/>
              </a:lnSpc>
            </a:pPr>
            <a:r>
              <a:rPr sz="1400" b="1" spc="-10" dirty="0">
                <a:solidFill>
                  <a:srgbClr val="FFFFFF"/>
                </a:solidFill>
                <a:latin typeface="Lato"/>
                <a:cs typeface="Lato"/>
              </a:rPr>
              <a:t>Information for your</a:t>
            </a:r>
            <a:r>
              <a:rPr sz="1400" b="1" spc="-125" dirty="0">
                <a:solidFill>
                  <a:srgbClr val="FFFFFF"/>
                </a:solidFill>
                <a:latin typeface="Lato"/>
                <a:cs typeface="Lato"/>
              </a:rPr>
              <a:t> </a:t>
            </a:r>
            <a:r>
              <a:rPr sz="1400" b="1" spc="-5" dirty="0">
                <a:solidFill>
                  <a:srgbClr val="FFFFFF"/>
                </a:solidFill>
                <a:latin typeface="Lato"/>
                <a:cs typeface="Lato"/>
              </a:rPr>
              <a:t>parents</a:t>
            </a:r>
            <a:endParaRPr sz="1400" dirty="0">
              <a:latin typeface="Lato"/>
              <a:cs typeface="Lato"/>
            </a:endParaRPr>
          </a:p>
          <a:p>
            <a:pPr marL="12700" marR="5080" algn="just">
              <a:lnSpc>
                <a:spcPct val="100000"/>
              </a:lnSpc>
              <a:spcBef>
                <a:spcPts val="484"/>
              </a:spcBef>
            </a:pPr>
            <a:r>
              <a:rPr sz="1000" spc="-30" dirty="0">
                <a:solidFill>
                  <a:srgbClr val="FFFFFF"/>
                </a:solidFill>
                <a:latin typeface="Lato"/>
                <a:cs typeface="Lato"/>
              </a:rPr>
              <a:t>We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know how important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it is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that you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are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working safely</a:t>
            </a:r>
            <a:r>
              <a:rPr sz="1000" spc="-85" dirty="0">
                <a:solidFill>
                  <a:srgbClr val="FFFFFF"/>
                </a:solidFill>
                <a:latin typeface="Lato"/>
                <a:cs typeface="Lato"/>
              </a:rPr>
              <a:t>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online. 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All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of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these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activities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are </a:t>
            </a:r>
            <a:r>
              <a:rPr sz="1000" dirty="0">
                <a:solidFill>
                  <a:srgbClr val="FFFFFF"/>
                </a:solidFill>
                <a:latin typeface="Lato"/>
                <a:cs typeface="Lato"/>
              </a:rPr>
              <a:t>designed and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moderated to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make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sure  that you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are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well protected. See </a:t>
            </a:r>
            <a:r>
              <a:rPr sz="1000" spc="-10" dirty="0">
                <a:solidFill>
                  <a:srgbClr val="FFFFFF"/>
                </a:solidFill>
                <a:latin typeface="Lato"/>
                <a:cs typeface="Lato"/>
              </a:rPr>
              <a:t>more</a:t>
            </a:r>
            <a:r>
              <a:rPr sz="1000" spc="-30" dirty="0">
                <a:solidFill>
                  <a:srgbClr val="FFFFFF"/>
                </a:solidFill>
                <a:latin typeface="Lato"/>
                <a:cs typeface="Lato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Lato"/>
                <a:cs typeface="Lato"/>
              </a:rPr>
              <a:t>information:</a:t>
            </a:r>
            <a:endParaRPr sz="1000" dirty="0">
              <a:latin typeface="Lato"/>
              <a:cs typeface="Lato"/>
            </a:endParaRPr>
          </a:p>
          <a:p>
            <a:pPr marL="12700" marR="104775" algn="just">
              <a:lnSpc>
                <a:spcPct val="163900"/>
              </a:lnSpc>
            </a:pPr>
            <a:r>
              <a:rPr sz="1000" u="sng" spc="-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Lato"/>
                <a:cs typeface="Lato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Oak National </a:t>
            </a:r>
            <a:r>
              <a:rPr sz="1000" u="sng" spc="-10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Lato"/>
                <a:cs typeface="Lato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Academy </a:t>
            </a:r>
            <a:r>
              <a:rPr sz="1000" u="sng" spc="-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Lato"/>
                <a:cs typeface="Lato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safeguarding policy. </a:t>
            </a:r>
            <a:r>
              <a:rPr sz="1000" spc="-5" dirty="0">
                <a:solidFill>
                  <a:schemeClr val="bg1"/>
                </a:solidFill>
                <a:latin typeface="Lato"/>
                <a:cs typeface="Lato"/>
              </a:rPr>
              <a:t> </a:t>
            </a:r>
            <a:endParaRPr lang="en-GB" sz="1000" spc="-5" dirty="0">
              <a:solidFill>
                <a:schemeClr val="bg1"/>
              </a:solidFill>
              <a:latin typeface="Lato"/>
              <a:cs typeface="Lato"/>
            </a:endParaRPr>
          </a:p>
          <a:p>
            <a:pPr marL="12700" marR="104775" algn="just">
              <a:lnSpc>
                <a:spcPct val="163900"/>
              </a:lnSpc>
            </a:pPr>
            <a:r>
              <a:rPr sz="1000" u="sng" spc="-10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Lato"/>
                <a:cs typeface="Lato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Learn Live </a:t>
            </a:r>
            <a:r>
              <a:rPr sz="1000" u="sng" spc="-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Lato"/>
                <a:cs typeface="Lato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safeguarding policy.</a:t>
            </a:r>
            <a:endParaRPr sz="1000" dirty="0">
              <a:solidFill>
                <a:schemeClr val="bg1"/>
              </a:solidFill>
              <a:latin typeface="Lato"/>
              <a:cs typeface="Lato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48004" y="3463213"/>
            <a:ext cx="1567815" cy="650240"/>
          </a:xfrm>
          <a:custGeom>
            <a:avLst/>
            <a:gdLst/>
            <a:ahLst/>
            <a:cxnLst/>
            <a:rect l="l" t="t" r="r" b="b"/>
            <a:pathLst>
              <a:path w="1567814" h="650239">
                <a:moveTo>
                  <a:pt x="0" y="649795"/>
                </a:moveTo>
                <a:lnTo>
                  <a:pt x="1567802" y="649795"/>
                </a:lnTo>
                <a:lnTo>
                  <a:pt x="1567802" y="0"/>
                </a:lnTo>
                <a:lnTo>
                  <a:pt x="0" y="0"/>
                </a:lnTo>
                <a:lnTo>
                  <a:pt x="0" y="649795"/>
                </a:lnTo>
                <a:close/>
              </a:path>
            </a:pathLst>
          </a:custGeom>
          <a:solidFill>
            <a:srgbClr val="267F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75995" y="3397503"/>
            <a:ext cx="1567815" cy="635000"/>
          </a:xfrm>
          <a:custGeom>
            <a:avLst/>
            <a:gdLst/>
            <a:ahLst/>
            <a:cxnLst/>
            <a:rect l="l" t="t" r="r" b="b"/>
            <a:pathLst>
              <a:path w="1567814" h="635000">
                <a:moveTo>
                  <a:pt x="0" y="634504"/>
                </a:moveTo>
                <a:lnTo>
                  <a:pt x="1567802" y="634504"/>
                </a:lnTo>
                <a:lnTo>
                  <a:pt x="1567802" y="0"/>
                </a:lnTo>
                <a:lnTo>
                  <a:pt x="0" y="0"/>
                </a:lnTo>
                <a:lnTo>
                  <a:pt x="0" y="634504"/>
                </a:lnTo>
                <a:close/>
              </a:path>
            </a:pathLst>
          </a:custGeom>
          <a:solidFill>
            <a:srgbClr val="69BE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48004" y="3463213"/>
            <a:ext cx="1496060" cy="407804"/>
          </a:xfrm>
          <a:prstGeom prst="rect">
            <a:avLst/>
          </a:prstGeom>
          <a:solidFill>
            <a:srgbClr val="69BE4B"/>
          </a:solidFill>
        </p:spPr>
        <p:txBody>
          <a:bodyPr vert="horz" wrap="square" lIns="0" tIns="99060" rIns="0" bIns="0" rtlCol="0">
            <a:spAutoFit/>
          </a:bodyPr>
          <a:lstStyle/>
          <a:p>
            <a:pPr marL="88265" marR="153035" indent="41275">
              <a:lnSpc>
                <a:spcPct val="100000"/>
              </a:lnSpc>
              <a:spcBef>
                <a:spcPts val="780"/>
              </a:spcBef>
            </a:pPr>
            <a:r>
              <a:rPr sz="1000" b="1" spc="-10" dirty="0">
                <a:solidFill>
                  <a:schemeClr val="bg1"/>
                </a:solidFill>
                <a:latin typeface="Lato"/>
                <a:cs typeface="Lato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Access Oak </a:t>
            </a:r>
            <a:r>
              <a:rPr sz="1000" b="1" spc="-5" dirty="0">
                <a:solidFill>
                  <a:schemeClr val="bg1"/>
                </a:solidFill>
                <a:latin typeface="Lato"/>
                <a:cs typeface="Lato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National  Academy lessons</a:t>
            </a:r>
            <a:r>
              <a:rPr sz="1000" b="1" spc="-105" dirty="0">
                <a:solidFill>
                  <a:schemeClr val="bg1"/>
                </a:solidFill>
                <a:latin typeface="Lato"/>
                <a:cs typeface="Lato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000" b="1" spc="-5" dirty="0">
                <a:solidFill>
                  <a:schemeClr val="bg1"/>
                </a:solidFill>
                <a:latin typeface="Lato"/>
                <a:cs typeface="Lato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endParaRPr sz="1000" dirty="0">
              <a:solidFill>
                <a:schemeClr val="bg1"/>
              </a:solidFill>
              <a:latin typeface="Lato"/>
              <a:cs typeface="Lato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453525" y="3463213"/>
            <a:ext cx="1567815" cy="650240"/>
          </a:xfrm>
          <a:custGeom>
            <a:avLst/>
            <a:gdLst/>
            <a:ahLst/>
            <a:cxnLst/>
            <a:rect l="l" t="t" r="r" b="b"/>
            <a:pathLst>
              <a:path w="1567814" h="650239">
                <a:moveTo>
                  <a:pt x="0" y="649795"/>
                </a:moveTo>
                <a:lnTo>
                  <a:pt x="1567802" y="649795"/>
                </a:lnTo>
                <a:lnTo>
                  <a:pt x="1567802" y="0"/>
                </a:lnTo>
                <a:lnTo>
                  <a:pt x="0" y="0"/>
                </a:lnTo>
                <a:lnTo>
                  <a:pt x="0" y="649795"/>
                </a:lnTo>
                <a:close/>
              </a:path>
            </a:pathLst>
          </a:custGeom>
          <a:solidFill>
            <a:srgbClr val="267F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384488" y="3397503"/>
            <a:ext cx="1567815" cy="642620"/>
          </a:xfrm>
          <a:custGeom>
            <a:avLst/>
            <a:gdLst/>
            <a:ahLst/>
            <a:cxnLst/>
            <a:rect l="l" t="t" r="r" b="b"/>
            <a:pathLst>
              <a:path w="1567814" h="642620">
                <a:moveTo>
                  <a:pt x="0" y="642594"/>
                </a:moveTo>
                <a:lnTo>
                  <a:pt x="1567802" y="642594"/>
                </a:lnTo>
                <a:lnTo>
                  <a:pt x="1567802" y="0"/>
                </a:lnTo>
                <a:lnTo>
                  <a:pt x="0" y="0"/>
                </a:lnTo>
                <a:lnTo>
                  <a:pt x="0" y="642594"/>
                </a:lnTo>
                <a:close/>
              </a:path>
            </a:pathLst>
          </a:custGeom>
          <a:solidFill>
            <a:srgbClr val="69BE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453525" y="3463213"/>
            <a:ext cx="1499235" cy="412292"/>
          </a:xfrm>
          <a:prstGeom prst="rect">
            <a:avLst/>
          </a:prstGeom>
          <a:solidFill>
            <a:srgbClr val="69BE4B"/>
          </a:solidFill>
        </p:spPr>
        <p:txBody>
          <a:bodyPr vert="horz" wrap="square" lIns="0" tIns="103505" rIns="0" bIns="0" rtlCol="0">
            <a:spAutoFit/>
          </a:bodyPr>
          <a:lstStyle/>
          <a:p>
            <a:pPr marL="338455" marR="146685" indent="-254000">
              <a:lnSpc>
                <a:spcPct val="100000"/>
              </a:lnSpc>
              <a:spcBef>
                <a:spcPts val="815"/>
              </a:spcBef>
            </a:pPr>
            <a:r>
              <a:rPr sz="1000" b="1" spc="-5" dirty="0">
                <a:solidFill>
                  <a:schemeClr val="bg1"/>
                </a:solidFill>
                <a:latin typeface="Lato"/>
                <a:cs typeface="Lato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Register </a:t>
            </a:r>
            <a:r>
              <a:rPr sz="1000" b="1" spc="-10" dirty="0">
                <a:solidFill>
                  <a:schemeClr val="bg1"/>
                </a:solidFill>
                <a:latin typeface="Lato"/>
                <a:cs typeface="Lato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for Learn</a:t>
            </a:r>
            <a:r>
              <a:rPr sz="1000" b="1" spc="-95" dirty="0">
                <a:solidFill>
                  <a:schemeClr val="bg1"/>
                </a:solidFill>
                <a:latin typeface="Lato"/>
                <a:cs typeface="Lato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000" b="1" spc="-10" dirty="0">
                <a:solidFill>
                  <a:schemeClr val="bg1"/>
                </a:solidFill>
                <a:latin typeface="Lato"/>
                <a:cs typeface="Lato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Live  </a:t>
            </a:r>
            <a:r>
              <a:rPr sz="1000" b="1" spc="-5" dirty="0">
                <a:solidFill>
                  <a:schemeClr val="bg1"/>
                </a:solidFill>
                <a:latin typeface="Lato"/>
                <a:cs typeface="Lato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sessions</a:t>
            </a:r>
            <a:r>
              <a:rPr sz="1000" b="1" spc="-15" dirty="0">
                <a:solidFill>
                  <a:schemeClr val="bg1"/>
                </a:solidFill>
                <a:latin typeface="Lato"/>
                <a:cs typeface="Lato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000" b="1" spc="-5" dirty="0">
                <a:solidFill>
                  <a:schemeClr val="bg1"/>
                </a:solidFill>
                <a:latin typeface="Lato"/>
                <a:cs typeface="Lato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endParaRPr sz="1000" dirty="0">
              <a:solidFill>
                <a:schemeClr val="bg1"/>
              </a:solidFill>
              <a:latin typeface="Lato"/>
              <a:cs typeface="La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829</Words>
  <Application>Microsoft Office PowerPoint</Application>
  <PresentationFormat>Custom</PresentationFormat>
  <Paragraphs>108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Calibri</vt:lpstr>
      <vt:lpstr>Lato</vt:lpstr>
      <vt:lpstr>Lato-BoldItalic</vt:lpstr>
      <vt:lpstr>Times New Roman</vt:lpstr>
      <vt:lpstr>Office Theme</vt:lpstr>
      <vt:lpstr>PowerPoint Presentation</vt:lpstr>
      <vt:lpstr>Here is a quick overview of the week:</vt:lpstr>
      <vt:lpstr>How do I access  the programme?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Banks Family</dc:creator>
  <cp:lastModifiedBy>Simon Banks</cp:lastModifiedBy>
  <cp:revision>1</cp:revision>
  <dcterms:created xsi:type="dcterms:W3CDTF">2020-06-04T15:31:16Z</dcterms:created>
  <dcterms:modified xsi:type="dcterms:W3CDTF">2020-06-05T08:09:28Z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2020-06-04T00:00:00Z</vt:filetime>
  </property>
  <property fmtid="{D5CDD505-2E9C-101B-9397-08002B2CF9AE}" pid="3" name="Creator">
    <vt:lpwstr>Adobe InDesign 15.0 (Macintosh)</vt:lpwstr>
  </property>
  <property fmtid="{D5CDD505-2E9C-101B-9397-08002B2CF9AE}" pid="4" name="LastSaved">
    <vt:filetime>2020-06-04T00:00:00Z</vt:filetime>
  </property>
</Properties>
</file>