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4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8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5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2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9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70-73BB-472F-8E39-E815AC316B9C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Preparing for Adulthood Year 12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 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32411" y="162902"/>
            <a:ext cx="2110048" cy="2527652"/>
          </a:xfrm>
          <a:prstGeom prst="round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u="sng" dirty="0">
                <a:solidFill>
                  <a:schemeClr val="tx1"/>
                </a:solidFill>
              </a:rPr>
              <a:t>Community Inclusion</a:t>
            </a:r>
          </a:p>
          <a:p>
            <a:pPr algn="ctr"/>
            <a:endParaRPr lang="en-GB" sz="1200" dirty="0" smtClean="0">
              <a:solidFill>
                <a:schemeClr val="tx1"/>
              </a:solidFill>
            </a:endParaRP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CEASE </a:t>
            </a:r>
            <a:r>
              <a:rPr lang="en-GB" sz="1400" dirty="0">
                <a:solidFill>
                  <a:schemeClr val="tx1"/>
                </a:solidFill>
              </a:rPr>
              <a:t>Training – Delivered by </a:t>
            </a:r>
            <a:r>
              <a:rPr lang="en-GB" sz="1400" dirty="0" err="1">
                <a:solidFill>
                  <a:schemeClr val="tx1"/>
                </a:solidFill>
              </a:rPr>
              <a:t>Remedi</a:t>
            </a:r>
            <a:endParaRPr lang="en-GB" sz="1400" dirty="0">
              <a:solidFill>
                <a:schemeClr val="tx1"/>
              </a:solidFill>
            </a:endParaRPr>
          </a:p>
          <a:p>
            <a:pPr algn="ctr"/>
            <a:endParaRPr lang="en-GB" sz="1400" dirty="0">
              <a:solidFill>
                <a:schemeClr val="tx1"/>
              </a:solidFill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Peer Pressure – AWF Life </a:t>
            </a:r>
            <a:r>
              <a:rPr lang="en-GB" sz="1400" dirty="0" smtClean="0">
                <a:solidFill>
                  <a:schemeClr val="tx1"/>
                </a:solidFill>
              </a:rPr>
              <a:t>Share</a:t>
            </a:r>
          </a:p>
          <a:p>
            <a:pPr algn="ctr"/>
            <a:endParaRPr lang="en-GB" sz="1400" dirty="0">
              <a:solidFill>
                <a:schemeClr val="tx1"/>
              </a:solidFill>
            </a:endParaRPr>
          </a:p>
          <a:p>
            <a:pPr algn="ctr"/>
            <a:r>
              <a:rPr lang="en-GB" sz="1400" b="1" u="sng" dirty="0">
                <a:solidFill>
                  <a:schemeClr val="tx1"/>
                </a:solidFill>
              </a:rPr>
              <a:t>Community Inclusion</a:t>
            </a:r>
          </a:p>
          <a:p>
            <a:pPr algn="ctr"/>
            <a:endParaRPr lang="en-GB" sz="1400" dirty="0">
              <a:solidFill>
                <a:schemeClr val="tx1"/>
              </a:solidFill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Tolerance and Diversity </a:t>
            </a:r>
          </a:p>
          <a:p>
            <a:pPr algn="ctr"/>
            <a:endParaRPr lang="en-GB" sz="1400" dirty="0" smtClean="0">
              <a:solidFill>
                <a:schemeClr val="tx1"/>
              </a:solidFill>
            </a:endParaRPr>
          </a:p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46252" y="162902"/>
            <a:ext cx="2036747" cy="2463703"/>
          </a:xfrm>
          <a:prstGeom prst="round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u="sng" dirty="0" smtClean="0">
                <a:solidFill>
                  <a:schemeClr val="tx1"/>
                </a:solidFill>
              </a:rPr>
              <a:t>Employment </a:t>
            </a:r>
            <a:endParaRPr lang="en-GB" sz="1400" b="1" u="sng" dirty="0">
              <a:solidFill>
                <a:schemeClr val="tx1"/>
              </a:solidFill>
            </a:endParaRPr>
          </a:p>
          <a:p>
            <a:pPr algn="ctr"/>
            <a:endParaRPr lang="en-GB" sz="1400" dirty="0" smtClean="0">
              <a:solidFill>
                <a:schemeClr val="tx1"/>
              </a:solidFill>
            </a:endParaRP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Vocational Taster Sessions – delivered at The Bridge</a:t>
            </a:r>
          </a:p>
          <a:p>
            <a:pPr algn="ctr"/>
            <a:endParaRPr lang="en-GB" sz="1400" dirty="0">
              <a:solidFill>
                <a:schemeClr val="tx1"/>
              </a:solidFill>
            </a:endParaRPr>
          </a:p>
          <a:p>
            <a:pPr algn="ctr"/>
            <a:endParaRPr lang="en-GB" sz="1400" dirty="0" smtClean="0">
              <a:solidFill>
                <a:schemeClr val="tx1"/>
              </a:solidFill>
            </a:endParaRP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21253" y="121328"/>
            <a:ext cx="1994485" cy="2463703"/>
          </a:xfrm>
          <a:prstGeom prst="round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u="sng" dirty="0">
                <a:solidFill>
                  <a:schemeClr val="tx1"/>
                </a:solidFill>
              </a:rPr>
              <a:t>Employment 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Group Work Place Taster Sessions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62493" y="3454009"/>
            <a:ext cx="2058697" cy="2522976"/>
          </a:xfrm>
          <a:prstGeom prst="round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u="sng" dirty="0">
                <a:solidFill>
                  <a:schemeClr val="tx1"/>
                </a:solidFill>
              </a:rPr>
              <a:t>Employment </a:t>
            </a:r>
          </a:p>
          <a:p>
            <a:pPr algn="ctr"/>
            <a:endParaRPr lang="en-GB" sz="1400" dirty="0" smtClean="0">
              <a:solidFill>
                <a:schemeClr val="tx1"/>
              </a:solidFill>
            </a:endParaRP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Individual Work Experience Placements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742780" y="3472263"/>
            <a:ext cx="2276407" cy="2677837"/>
          </a:xfrm>
          <a:prstGeom prst="round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u="sng" dirty="0">
                <a:solidFill>
                  <a:schemeClr val="tx1"/>
                </a:solidFill>
              </a:rPr>
              <a:t>Independent Living 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My </a:t>
            </a:r>
            <a:r>
              <a:rPr lang="en-GB" sz="1400" dirty="0" err="1">
                <a:solidFill>
                  <a:schemeClr val="tx1"/>
                </a:solidFill>
              </a:rPr>
              <a:t>bnk</a:t>
            </a:r>
            <a:r>
              <a:rPr lang="en-GB" sz="1400" dirty="0">
                <a:solidFill>
                  <a:schemeClr val="tx1"/>
                </a:solidFill>
              </a:rPr>
              <a:t> – Level 1 Personal Finance</a:t>
            </a:r>
          </a:p>
          <a:p>
            <a:pPr algn="ctr"/>
            <a:endParaRPr lang="en-GB" sz="1400" b="1" u="sng" dirty="0" smtClean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36" name="Rounded Rectangle 35"/>
          <p:cNvSpPr/>
          <p:nvPr/>
        </p:nvSpPr>
        <p:spPr>
          <a:xfrm>
            <a:off x="2363052" y="3510394"/>
            <a:ext cx="2110048" cy="2519147"/>
          </a:xfrm>
          <a:prstGeom prst="round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u="sng" dirty="0" smtClean="0">
                <a:solidFill>
                  <a:schemeClr val="tx1"/>
                </a:solidFill>
              </a:rPr>
              <a:t>Good Health</a:t>
            </a:r>
          </a:p>
          <a:p>
            <a:pPr algn="ctr"/>
            <a:endParaRPr lang="en-GB" sz="1400" b="1" u="sng" dirty="0">
              <a:solidFill>
                <a:schemeClr val="tx1"/>
              </a:solidFill>
            </a:endParaRP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RSPH Level 2 Young Health Champions Award </a:t>
            </a:r>
          </a:p>
          <a:p>
            <a:pPr algn="ctr"/>
            <a:endParaRPr lang="en-GB" sz="1400" dirty="0" smtClean="0">
              <a:solidFill>
                <a:schemeClr val="tx1"/>
              </a:solidFill>
            </a:endParaRPr>
          </a:p>
          <a:p>
            <a:pPr algn="ctr"/>
            <a:r>
              <a:rPr lang="en-GB" sz="1400" b="1" u="sng" dirty="0" smtClean="0">
                <a:solidFill>
                  <a:schemeClr val="tx1"/>
                </a:solidFill>
              </a:rPr>
              <a:t>Community Inclusion</a:t>
            </a:r>
            <a:endParaRPr lang="en-GB" sz="1400" b="1" u="sng" dirty="0">
              <a:solidFill>
                <a:schemeClr val="tx1"/>
              </a:solidFill>
            </a:endParaRP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Self Advocacy </a:t>
            </a:r>
            <a:endParaRPr lang="en-GB" sz="1400" dirty="0">
              <a:solidFill>
                <a:schemeClr val="tx1"/>
              </a:solidFill>
            </a:endParaRPr>
          </a:p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1925199" y="2622693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9353501" y="2585030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921476" y="2650176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577912"/>
              </p:ext>
            </p:extLst>
          </p:nvPr>
        </p:nvGraphicFramePr>
        <p:xfrm>
          <a:off x="734688" y="3756307"/>
          <a:ext cx="1358094" cy="850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8094">
                  <a:extLst>
                    <a:ext uri="{9D8B030D-6E8A-4147-A177-3AD203B41FA5}">
                      <a16:colId xmlns:a16="http://schemas.microsoft.com/office/drawing/2014/main" val="562245396"/>
                    </a:ext>
                  </a:extLst>
                </a:gridCol>
              </a:tblGrid>
              <a:tr h="425258">
                <a:tc>
                  <a:txBody>
                    <a:bodyPr/>
                    <a:lstStyle/>
                    <a:p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Nikki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4982940"/>
                  </a:ext>
                </a:extLst>
              </a:tr>
              <a:tr h="425258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Ang</a:t>
                      </a:r>
                      <a:endParaRPr lang="en-GB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605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6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60320" y="3151435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Preparing for Adulthood Year 13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633103" y="2862000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80182" y="56950"/>
            <a:ext cx="2066184" cy="2563357"/>
          </a:xfrm>
          <a:prstGeom prst="round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u="sng" dirty="0" smtClean="0">
                <a:solidFill>
                  <a:schemeClr val="tx1"/>
                </a:solidFill>
              </a:rPr>
              <a:t>Community Inclusion</a:t>
            </a:r>
          </a:p>
          <a:p>
            <a:pPr algn="ctr"/>
            <a:endParaRPr lang="en-GB" sz="1400" b="1" u="sng" dirty="0">
              <a:solidFill>
                <a:schemeClr val="tx1"/>
              </a:solidFill>
            </a:endParaRP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Social Media / Online Fraud / Cyberbullying/ Grooming</a:t>
            </a:r>
            <a:r>
              <a:rPr lang="en-GB" sz="1400" smtClean="0">
                <a:solidFill>
                  <a:schemeClr val="tx1"/>
                </a:solidFill>
              </a:rPr>
              <a:t>/ Resilience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392114" y="75238"/>
            <a:ext cx="2065038" cy="2544932"/>
          </a:xfrm>
          <a:prstGeom prst="round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u="sng" dirty="0">
                <a:solidFill>
                  <a:schemeClr val="tx1"/>
                </a:solidFill>
              </a:rPr>
              <a:t>Good Health</a:t>
            </a:r>
          </a:p>
          <a:p>
            <a:pPr algn="ctr"/>
            <a:endParaRPr lang="en-GB" sz="1400" b="1" u="sng" dirty="0">
              <a:solidFill>
                <a:schemeClr val="tx1"/>
              </a:solidFill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Mental Health </a:t>
            </a:r>
          </a:p>
          <a:p>
            <a:pPr algn="ctr"/>
            <a:endParaRPr lang="en-GB" sz="1400" dirty="0">
              <a:solidFill>
                <a:schemeClr val="tx1"/>
              </a:solidFill>
            </a:endParaRPr>
          </a:p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295876" y="3544890"/>
            <a:ext cx="2159327" cy="2503936"/>
          </a:xfrm>
          <a:prstGeom prst="round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u="sng" dirty="0">
                <a:solidFill>
                  <a:schemeClr val="tx1"/>
                </a:solidFill>
              </a:rPr>
              <a:t>Employment </a:t>
            </a:r>
          </a:p>
          <a:p>
            <a:pPr algn="ctr"/>
            <a:endParaRPr lang="en-GB" sz="1400" dirty="0">
              <a:solidFill>
                <a:schemeClr val="tx1"/>
              </a:solidFill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Individual Work Experience Placements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22550" y="3492136"/>
            <a:ext cx="2135744" cy="2556690"/>
          </a:xfrm>
          <a:prstGeom prst="round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u="sng" dirty="0">
                <a:solidFill>
                  <a:schemeClr val="tx1"/>
                </a:solidFill>
              </a:rPr>
              <a:t>Community </a:t>
            </a:r>
            <a:r>
              <a:rPr lang="en-GB" sz="1400" b="1" u="sng" dirty="0" smtClean="0">
                <a:solidFill>
                  <a:schemeClr val="tx1"/>
                </a:solidFill>
              </a:rPr>
              <a:t>Inclusion</a:t>
            </a:r>
            <a:endParaRPr lang="en-GB" sz="1400" b="1" u="sng" dirty="0">
              <a:solidFill>
                <a:schemeClr val="tx1"/>
              </a:solidFill>
            </a:endParaRPr>
          </a:p>
          <a:p>
            <a:pPr algn="ctr"/>
            <a:endParaRPr lang="en-GB" sz="1400" b="1" u="sng" dirty="0">
              <a:solidFill>
                <a:schemeClr val="tx1"/>
              </a:solidFill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Extremism/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Radicalisation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830274" y="3541556"/>
            <a:ext cx="2118566" cy="2510604"/>
          </a:xfrm>
          <a:prstGeom prst="round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u="sng" dirty="0">
                <a:solidFill>
                  <a:schemeClr val="tx1"/>
                </a:solidFill>
              </a:rPr>
              <a:t>Employment </a:t>
            </a:r>
            <a:endParaRPr lang="en-GB" sz="1400" b="1" u="sng" dirty="0" smtClean="0">
              <a:solidFill>
                <a:schemeClr val="tx1"/>
              </a:solidFill>
            </a:endParaRPr>
          </a:p>
          <a:p>
            <a:pPr algn="ctr"/>
            <a:endParaRPr lang="en-GB" sz="1400" b="1" u="sng" dirty="0">
              <a:solidFill>
                <a:schemeClr val="tx1"/>
              </a:solidFill>
            </a:endParaRP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Volunteering</a:t>
            </a:r>
          </a:p>
          <a:p>
            <a:pPr algn="ctr"/>
            <a:endParaRPr lang="en-GB" sz="1400" dirty="0">
              <a:solidFill>
                <a:schemeClr val="tx1"/>
              </a:solidFill>
            </a:endParaRPr>
          </a:p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1254990" y="135066"/>
            <a:ext cx="2110048" cy="2527652"/>
          </a:xfrm>
          <a:prstGeom prst="round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u="sng" dirty="0" smtClean="0">
                <a:solidFill>
                  <a:schemeClr val="tx1"/>
                </a:solidFill>
              </a:rPr>
              <a:t>Good Health 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RSE</a:t>
            </a:r>
          </a:p>
          <a:p>
            <a:pPr algn="ctr"/>
            <a:endParaRPr lang="en-GB" sz="1400" dirty="0" smtClean="0">
              <a:solidFill>
                <a:schemeClr val="tx1"/>
              </a:solidFill>
            </a:endParaRPr>
          </a:p>
          <a:p>
            <a:pPr algn="ctr"/>
            <a:r>
              <a:rPr lang="en-GB" sz="1400" b="1" u="sng" dirty="0" smtClean="0">
                <a:solidFill>
                  <a:schemeClr val="tx1"/>
                </a:solidFill>
              </a:rPr>
              <a:t>Community Inclusion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/>
                </a:solidFill>
              </a:rPr>
              <a:t>Rights and Responsibilities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1"/>
                </a:solidFill>
              </a:rPr>
              <a:t>The criminal justice system</a:t>
            </a:r>
          </a:p>
          <a:p>
            <a:pPr algn="ctr"/>
            <a:endParaRPr lang="en-GB" sz="1400" dirty="0">
              <a:solidFill>
                <a:schemeClr val="tx1"/>
              </a:solidFill>
            </a:endParaRPr>
          </a:p>
          <a:p>
            <a:pPr algn="ctr"/>
            <a:r>
              <a:rPr lang="en-GB" sz="1400" b="1" u="sng" dirty="0" smtClean="0">
                <a:solidFill>
                  <a:schemeClr val="tx1"/>
                </a:solidFill>
              </a:rPr>
              <a:t>Independent Living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Housing</a:t>
            </a:r>
          </a:p>
          <a:p>
            <a:pPr algn="ctr"/>
            <a:endParaRPr lang="en-GB" sz="1400" dirty="0" smtClean="0">
              <a:solidFill>
                <a:schemeClr val="tx1"/>
              </a:solidFill>
            </a:endParaRPr>
          </a:p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212009"/>
              </p:ext>
            </p:extLst>
          </p:nvPr>
        </p:nvGraphicFramePr>
        <p:xfrm>
          <a:off x="8558293" y="144612"/>
          <a:ext cx="1792277" cy="192786"/>
        </p:xfrm>
        <a:graphic>
          <a:graphicData uri="http://schemas.openxmlformats.org/drawingml/2006/table">
            <a:tbl>
              <a:tblPr/>
              <a:tblGrid>
                <a:gridCol w="1792277">
                  <a:extLst>
                    <a:ext uri="{9D8B030D-6E8A-4147-A177-3AD203B41FA5}">
                      <a16:colId xmlns:a16="http://schemas.microsoft.com/office/drawing/2014/main" val="34670000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149346"/>
                  </a:ext>
                </a:extLst>
              </a:tr>
            </a:tbl>
          </a:graphicData>
        </a:graphic>
      </p:graphicFrame>
      <p:cxnSp>
        <p:nvCxnSpPr>
          <p:cNvPr id="25" name="Straight Arrow Connector 24"/>
          <p:cNvCxnSpPr/>
          <p:nvPr/>
        </p:nvCxnSpPr>
        <p:spPr>
          <a:xfrm>
            <a:off x="1925199" y="2622693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9353501" y="2585030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5921476" y="2650176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272459"/>
              </p:ext>
            </p:extLst>
          </p:nvPr>
        </p:nvGraphicFramePr>
        <p:xfrm>
          <a:off x="734688" y="3756307"/>
          <a:ext cx="1358094" cy="850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8094">
                  <a:extLst>
                    <a:ext uri="{9D8B030D-6E8A-4147-A177-3AD203B41FA5}">
                      <a16:colId xmlns:a16="http://schemas.microsoft.com/office/drawing/2014/main" val="562245396"/>
                    </a:ext>
                  </a:extLst>
                </a:gridCol>
              </a:tblGrid>
              <a:tr h="425258">
                <a:tc>
                  <a:txBody>
                    <a:bodyPr/>
                    <a:lstStyle/>
                    <a:p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Nikki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4982940"/>
                  </a:ext>
                </a:extLst>
              </a:tr>
              <a:tr h="425258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Ang</a:t>
                      </a:r>
                      <a:endParaRPr lang="en-GB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605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9747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127</Words>
  <Application>Microsoft Office PowerPoint</Application>
  <PresentationFormat>Widescreen</PresentationFormat>
  <Paragraphs>62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Angela Ivins</cp:lastModifiedBy>
  <cp:revision>68</cp:revision>
  <cp:lastPrinted>2024-06-13T08:12:48Z</cp:lastPrinted>
  <dcterms:created xsi:type="dcterms:W3CDTF">2022-10-18T08:33:50Z</dcterms:created>
  <dcterms:modified xsi:type="dcterms:W3CDTF">2024-09-09T07:37:35Z</dcterms:modified>
</cp:coreProperties>
</file>