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C3E8-A769-4F13-917E-3F67365C05C0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C5F4-F15E-4AEF-91EA-9F216E4E5D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58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C3E8-A769-4F13-917E-3F67365C05C0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C5F4-F15E-4AEF-91EA-9F216E4E5D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803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C3E8-A769-4F13-917E-3F67365C05C0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C5F4-F15E-4AEF-91EA-9F216E4E5D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636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C3E8-A769-4F13-917E-3F67365C05C0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C5F4-F15E-4AEF-91EA-9F216E4E5D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289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C3E8-A769-4F13-917E-3F67365C05C0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C5F4-F15E-4AEF-91EA-9F216E4E5D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227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C3E8-A769-4F13-917E-3F67365C05C0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C5F4-F15E-4AEF-91EA-9F216E4E5D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6541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C3E8-A769-4F13-917E-3F67365C05C0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C5F4-F15E-4AEF-91EA-9F216E4E5D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150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C3E8-A769-4F13-917E-3F67365C05C0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C5F4-F15E-4AEF-91EA-9F216E4E5D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843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C3E8-A769-4F13-917E-3F67365C05C0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C5F4-F15E-4AEF-91EA-9F216E4E5D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367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C3E8-A769-4F13-917E-3F67365C05C0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C5F4-F15E-4AEF-91EA-9F216E4E5D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096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8C3E8-A769-4F13-917E-3F67365C05C0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C5F4-F15E-4AEF-91EA-9F216E4E5D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391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8C3E8-A769-4F13-917E-3F67365C05C0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4C5F4-F15E-4AEF-91EA-9F216E4E5D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9855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20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8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8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22.png"/><Relationship Id="rId10" Type="http://schemas.openxmlformats.org/officeDocument/2006/relationships/image" Target="../media/image8.png"/><Relationship Id="rId19" Type="http://schemas.openxmlformats.org/officeDocument/2006/relationships/image" Target="../media/image2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Practical Learning Year 7 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Half Term 1	Half Term 2	Half Term 3	 Half Term 4	Half Term 5	Half Term 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951865" y="216624"/>
          <a:ext cx="2071140" cy="3318129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24335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Lift</a:t>
                      </a:r>
                      <a:r>
                        <a:rPr lang="en-GB" sz="1100" b="1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Off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Activity programme to support transition from primary to secondary school. Students to develop skills in</a:t>
                      </a:r>
                    </a:p>
                    <a:p>
                      <a:pPr marL="171450" marR="0" indent="-1714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Awareness</a:t>
                      </a:r>
                    </a:p>
                    <a:p>
                      <a:pPr marL="171450" marR="0" indent="-1714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Aspiration</a:t>
                      </a:r>
                    </a:p>
                    <a:p>
                      <a:pPr marL="171450" marR="0" indent="-1714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Attainment</a:t>
                      </a:r>
                      <a:endParaRPr lang="en-GB" sz="1100" b="0" strike="noStrike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0" strike="noStrike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0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0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4742603" y="219124"/>
          <a:ext cx="1893724" cy="2510054"/>
        </p:xfrm>
        <a:graphic>
          <a:graphicData uri="http://schemas.openxmlformats.org/drawingml/2006/table">
            <a:tbl>
              <a:tblPr/>
              <a:tblGrid>
                <a:gridCol w="1893724">
                  <a:extLst>
                    <a:ext uri="{9D8B030D-6E8A-4147-A177-3AD203B41FA5}">
                      <a16:colId xmlns:a16="http://schemas.microsoft.com/office/drawing/2014/main" val="1185016903"/>
                    </a:ext>
                  </a:extLst>
                </a:gridCol>
              </a:tblGrid>
              <a:tr h="25100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b="1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Global Learning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Current Affairs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Martin Luther King Day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Holocaust</a:t>
                      </a:r>
                      <a:r>
                        <a:rPr lang="en-GB" sz="1100" b="0" strike="noStrike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Memorial Day 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Children's Mental Health Day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Chinese New Year </a:t>
                      </a:r>
                      <a:endParaRPr lang="en-GB" sz="1100" b="0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354898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/>
          </p:nvPr>
        </p:nvGraphicFramePr>
        <p:xfrm>
          <a:off x="6535658" y="3575795"/>
          <a:ext cx="1894580" cy="2292985"/>
        </p:xfrm>
        <a:graphic>
          <a:graphicData uri="http://schemas.openxmlformats.org/drawingml/2006/table">
            <a:tbl>
              <a:tblPr/>
              <a:tblGrid>
                <a:gridCol w="1894580">
                  <a:extLst>
                    <a:ext uri="{9D8B030D-6E8A-4147-A177-3AD203B41FA5}">
                      <a16:colId xmlns:a16="http://schemas.microsoft.com/office/drawing/2014/main" val="2176593889"/>
                    </a:ext>
                  </a:extLst>
                </a:gridCol>
              </a:tblGrid>
              <a:tr h="2120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i="0" strike="noStrike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LOTC – Local Area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Walk to local shop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Walk around local area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Visit </a:t>
                      </a:r>
                      <a:r>
                        <a:rPr lang="en-GB" sz="1100" b="0" i="0" strike="noStrike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 Victoria Park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strike="noStrike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Visit to the Hive Leisure Centre to survey facilities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strike="noStrike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Hive Bowling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0" i="0" strike="noStrike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5920075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/>
          </p:nvPr>
        </p:nvGraphicFramePr>
        <p:xfrm>
          <a:off x="8640661" y="162902"/>
          <a:ext cx="1800355" cy="2474468"/>
        </p:xfrm>
        <a:graphic>
          <a:graphicData uri="http://schemas.openxmlformats.org/drawingml/2006/table">
            <a:tbl>
              <a:tblPr/>
              <a:tblGrid>
                <a:gridCol w="1800355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21420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Forest School </a:t>
                      </a:r>
                      <a:r>
                        <a:rPr lang="en-GB" sz="11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GB" sz="1100" b="1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Beginner</a:t>
                      </a: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Introduction to health and safety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Woodcraft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Shelter building 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Fire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Nature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Ropes </a:t>
                      </a: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  <a:tr h="169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2748277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587046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graphicFrame>
        <p:nvGraphicFramePr>
          <p:cNvPr id="37" name="Table 36"/>
          <p:cNvGraphicFramePr>
            <a:graphicFrameLocks noGrp="1"/>
          </p:cNvGraphicFramePr>
          <p:nvPr>
            <p:extLst/>
          </p:nvPr>
        </p:nvGraphicFramePr>
        <p:xfrm>
          <a:off x="2452693" y="3647202"/>
          <a:ext cx="2433276" cy="3055239"/>
        </p:xfrm>
        <a:graphic>
          <a:graphicData uri="http://schemas.openxmlformats.org/drawingml/2006/table">
            <a:tbl>
              <a:tblPr/>
              <a:tblGrid>
                <a:gridCol w="2433276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15453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Life Skills Challenges – Literacy, Numeracy &amp; Digital Skills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Practical Literacy Skills – Writing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Practical Literacy Skills – Reading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Practical Numeracy Skills – Time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Practical Numeracy Skills – Measurement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Digital Skills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cxnSp>
        <p:nvCxnSpPr>
          <p:cNvPr id="39" name="Straight Arrow Connector 38"/>
          <p:cNvCxnSpPr/>
          <p:nvPr/>
        </p:nvCxnSpPr>
        <p:spPr>
          <a:xfrm>
            <a:off x="1726164" y="27442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173000" y="2667214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814145" y="2690554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29" name="Table 28"/>
          <p:cNvGraphicFramePr>
            <a:graphicFrameLocks noGrp="1"/>
          </p:cNvGraphicFramePr>
          <p:nvPr>
            <p:extLst/>
          </p:nvPr>
        </p:nvGraphicFramePr>
        <p:xfrm>
          <a:off x="9917753" y="3531527"/>
          <a:ext cx="1845043" cy="2932557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Forest School </a:t>
                      </a:r>
                      <a:r>
                        <a:rPr lang="en-GB" sz="1100" b="1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GB" sz="11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Beginner Advanced</a:t>
                      </a: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Woodcraft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Shelter building 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Fire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Nature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Ropes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25521" y="1278712"/>
            <a:ext cx="1167010" cy="7765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36687" y="1779417"/>
            <a:ext cx="1580850" cy="8273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95692" y="385176"/>
            <a:ext cx="1322485" cy="72214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41665" y="1779646"/>
            <a:ext cx="1499634" cy="70841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956890" y="4829416"/>
            <a:ext cx="1389876" cy="104106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160880">
            <a:off x="781206" y="4076884"/>
            <a:ext cx="1642412" cy="122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21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60320" y="3151435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Practical Learning Year 8</a:t>
            </a:r>
          </a:p>
        </p:txBody>
      </p:sp>
      <p:sp>
        <p:nvSpPr>
          <p:cNvPr id="5" name="Pentagon 4"/>
          <p:cNvSpPr/>
          <p:nvPr/>
        </p:nvSpPr>
        <p:spPr>
          <a:xfrm>
            <a:off x="633103" y="2862000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Half Term 1	Half Term 2	Half Term 3	Half Term 4	Half Term 5	Half Term 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80182" y="56950"/>
            <a:ext cx="2066184" cy="256335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392114" y="75238"/>
            <a:ext cx="2065038" cy="254493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310014" y="3541556"/>
            <a:ext cx="2253516" cy="261060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b="1" dirty="0">
              <a:solidFill>
                <a:schemeClr val="tx1"/>
              </a:solidFill>
            </a:endParaRPr>
          </a:p>
          <a:p>
            <a:pPr algn="ctr"/>
            <a:endParaRPr lang="en-GB" sz="1200" b="1" dirty="0">
              <a:solidFill>
                <a:schemeClr val="tx1"/>
              </a:solidFill>
            </a:endParaRPr>
          </a:p>
          <a:p>
            <a:pPr algn="ctr"/>
            <a:endParaRPr lang="en-GB" sz="1200" b="1" dirty="0">
              <a:solidFill>
                <a:schemeClr val="tx1"/>
              </a:solidFill>
            </a:endParaRPr>
          </a:p>
          <a:p>
            <a:pPr algn="ctr"/>
            <a:endParaRPr lang="en-GB" sz="1200" b="1" dirty="0">
              <a:solidFill>
                <a:schemeClr val="tx1"/>
              </a:solidFill>
            </a:endParaRPr>
          </a:p>
          <a:p>
            <a:pPr algn="ctr"/>
            <a:endParaRPr lang="en-GB" sz="1200" b="1" dirty="0">
              <a:solidFill>
                <a:schemeClr val="tx1"/>
              </a:solidFill>
            </a:endParaRPr>
          </a:p>
          <a:p>
            <a:pPr algn="ctr"/>
            <a:endParaRPr lang="en-GB" sz="1200" b="1" dirty="0">
              <a:solidFill>
                <a:schemeClr val="tx1"/>
              </a:solidFill>
            </a:endParaRPr>
          </a:p>
          <a:p>
            <a:pPr algn="ctr"/>
            <a:endParaRPr lang="en-GB" sz="1200" b="1" dirty="0">
              <a:solidFill>
                <a:schemeClr val="tx1"/>
              </a:solidFill>
            </a:endParaRPr>
          </a:p>
          <a:p>
            <a:pPr algn="ctr"/>
            <a:endParaRPr lang="en-GB" sz="1200" b="1" dirty="0">
              <a:solidFill>
                <a:schemeClr val="tx1"/>
              </a:solidFill>
            </a:endParaRPr>
          </a:p>
          <a:p>
            <a:pPr algn="ctr"/>
            <a:endParaRPr lang="en-GB" sz="1200" b="1" dirty="0">
              <a:solidFill>
                <a:schemeClr val="tx1"/>
              </a:solidFill>
            </a:endParaRPr>
          </a:p>
          <a:p>
            <a:pPr algn="ctr"/>
            <a:endParaRPr lang="en-GB" sz="1200" b="1" dirty="0">
              <a:solidFill>
                <a:schemeClr val="tx1"/>
              </a:solidFill>
            </a:endParaRPr>
          </a:p>
          <a:p>
            <a:pPr algn="ctr"/>
            <a:endParaRPr lang="en-GB" sz="1200" b="1" dirty="0">
              <a:solidFill>
                <a:schemeClr val="tx1"/>
              </a:solidFill>
            </a:endParaRPr>
          </a:p>
          <a:p>
            <a:pPr algn="ctr"/>
            <a:endParaRPr lang="en-GB" sz="1200" b="1" dirty="0">
              <a:solidFill>
                <a:schemeClr val="tx1"/>
              </a:solidFill>
            </a:endParaRPr>
          </a:p>
          <a:p>
            <a:pPr algn="ctr"/>
            <a:endParaRPr lang="en-GB" sz="1200" b="1" dirty="0">
              <a:solidFill>
                <a:schemeClr val="tx1"/>
              </a:solidFill>
            </a:endParaRP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LOTC – Local Area</a:t>
            </a:r>
          </a:p>
          <a:p>
            <a:pPr algn="ctr"/>
            <a:endParaRPr lang="en-GB" sz="1200" b="1" dirty="0">
              <a:solidFill>
                <a:schemeClr val="tx1"/>
              </a:solidFill>
            </a:endParaRPr>
          </a:p>
          <a:p>
            <a:pPr algn="ctr"/>
            <a:r>
              <a:rPr lang="en-GB" sz="1100" dirty="0">
                <a:solidFill>
                  <a:schemeClr val="tx1"/>
                </a:solidFill>
              </a:rPr>
              <a:t>Library Visit</a:t>
            </a:r>
          </a:p>
          <a:p>
            <a:pPr algn="ctr"/>
            <a:endParaRPr lang="en-GB" sz="1100" dirty="0">
              <a:solidFill>
                <a:schemeClr val="tx1"/>
              </a:solidFill>
            </a:endParaRPr>
          </a:p>
          <a:p>
            <a:pPr algn="ctr"/>
            <a:r>
              <a:rPr lang="en-GB" sz="1100" dirty="0">
                <a:solidFill>
                  <a:schemeClr val="tx1"/>
                </a:solidFill>
              </a:rPr>
              <a:t>Kingsway Leisure Centre</a:t>
            </a:r>
          </a:p>
          <a:p>
            <a:pPr algn="ctr"/>
            <a:endParaRPr lang="en-GB" sz="1100" dirty="0">
              <a:solidFill>
                <a:schemeClr val="tx1"/>
              </a:solidFill>
            </a:endParaRPr>
          </a:p>
          <a:p>
            <a:pPr algn="ctr"/>
            <a:r>
              <a:rPr lang="en-GB" sz="1100" dirty="0">
                <a:solidFill>
                  <a:schemeClr val="tx1"/>
                </a:solidFill>
              </a:rPr>
              <a:t>Victoria Park /Coffee Shop</a:t>
            </a:r>
          </a:p>
          <a:p>
            <a:pPr algn="ctr"/>
            <a:endParaRPr lang="en-GB" sz="1100" dirty="0">
              <a:solidFill>
                <a:schemeClr val="tx1"/>
              </a:solidFill>
            </a:endParaRPr>
          </a:p>
          <a:p>
            <a:pPr algn="ctr"/>
            <a:r>
              <a:rPr lang="en-GB" sz="1100" dirty="0">
                <a:solidFill>
                  <a:schemeClr val="tx1"/>
                </a:solidFill>
              </a:rPr>
              <a:t>Widnes Town Centre</a:t>
            </a:r>
          </a:p>
          <a:p>
            <a:pPr algn="ctr"/>
            <a:endParaRPr lang="en-GB" sz="1100" dirty="0">
              <a:solidFill>
                <a:schemeClr val="tx1"/>
              </a:solidFill>
            </a:endParaRPr>
          </a:p>
          <a:p>
            <a:pPr algn="ctr"/>
            <a:r>
              <a:rPr lang="en-GB" sz="1100" dirty="0">
                <a:solidFill>
                  <a:schemeClr val="tx1"/>
                </a:solidFill>
              </a:rPr>
              <a:t>Shopping City Runcorn</a:t>
            </a:r>
          </a:p>
          <a:p>
            <a:pPr algn="ctr"/>
            <a:endParaRPr lang="en-GB" sz="1100" dirty="0">
              <a:solidFill>
                <a:schemeClr val="tx1"/>
              </a:solidFill>
            </a:endParaRPr>
          </a:p>
          <a:p>
            <a:pPr algn="ctr"/>
            <a:r>
              <a:rPr lang="en-GB" sz="1100" dirty="0">
                <a:solidFill>
                  <a:schemeClr val="tx1"/>
                </a:solidFill>
              </a:rPr>
              <a:t>Dr’s/Chemist</a:t>
            </a:r>
          </a:p>
          <a:p>
            <a:pPr algn="ctr"/>
            <a:endParaRPr lang="en-GB" sz="1100" dirty="0">
              <a:solidFill>
                <a:schemeClr val="tx1"/>
              </a:solidFill>
            </a:endParaRPr>
          </a:p>
          <a:p>
            <a:pPr algn="ctr"/>
            <a:r>
              <a:rPr lang="en-GB" sz="1100" dirty="0">
                <a:solidFill>
                  <a:schemeClr val="tx1"/>
                </a:solidFill>
              </a:rPr>
              <a:t>The Hive </a:t>
            </a:r>
          </a:p>
          <a:p>
            <a:pPr algn="ctr"/>
            <a:endParaRPr lang="en-GB" sz="1200" dirty="0">
              <a:solidFill>
                <a:schemeClr val="tx1"/>
              </a:solidFill>
            </a:endParaRPr>
          </a:p>
          <a:p>
            <a:pPr algn="ctr"/>
            <a:endParaRPr lang="en-GB" sz="1200" dirty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22550" y="3492136"/>
            <a:ext cx="2625790" cy="267142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830274" y="3541556"/>
            <a:ext cx="2118566" cy="25106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12" name="Table 11"/>
          <p:cNvGraphicFramePr>
            <a:graphicFrameLocks noGrp="1"/>
          </p:cNvGraphicFramePr>
          <p:nvPr>
            <p:extLst/>
          </p:nvPr>
        </p:nvGraphicFramePr>
        <p:xfrm>
          <a:off x="9995152" y="4079677"/>
          <a:ext cx="1692543" cy="980608"/>
        </p:xfrm>
        <a:graphic>
          <a:graphicData uri="http://schemas.openxmlformats.org/drawingml/2006/table">
            <a:tbl>
              <a:tblPr/>
              <a:tblGrid>
                <a:gridCol w="1692543">
                  <a:extLst>
                    <a:ext uri="{9D8B030D-6E8A-4147-A177-3AD203B41FA5}">
                      <a16:colId xmlns:a16="http://schemas.microsoft.com/office/drawing/2014/main" val="3068075569"/>
                    </a:ext>
                  </a:extLst>
                </a:gridCol>
              </a:tblGrid>
              <a:tr h="9806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736302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/>
          </p:nvPr>
        </p:nvGraphicFramePr>
        <p:xfrm>
          <a:off x="1410002" y="147406"/>
          <a:ext cx="1849738" cy="2790571"/>
        </p:xfrm>
        <a:graphic>
          <a:graphicData uri="http://schemas.openxmlformats.org/drawingml/2006/table">
            <a:tbl>
              <a:tblPr/>
              <a:tblGrid>
                <a:gridCol w="1849738">
                  <a:extLst>
                    <a:ext uri="{9D8B030D-6E8A-4147-A177-3AD203B41FA5}">
                      <a16:colId xmlns:a16="http://schemas.microsoft.com/office/drawing/2014/main" val="247045855"/>
                    </a:ext>
                  </a:extLst>
                </a:gridCol>
              </a:tblGrid>
              <a:tr h="24248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Life Skills Challenge Managing </a:t>
                      </a: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my Money</a:t>
                      </a:r>
                      <a:endParaRPr lang="en-GB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How much</a:t>
                      </a:r>
                      <a:r>
                        <a:rPr lang="en-GB" sz="105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do things cost?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Luxury or Necessity 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Shopping Essentials 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Price Comparisons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Visit to Local Shops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Visit to Supermarket (Comparing Prices)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464476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/>
          </p:nvPr>
        </p:nvGraphicFramePr>
        <p:xfrm>
          <a:off x="6582083" y="5082535"/>
          <a:ext cx="2010229" cy="982187"/>
        </p:xfrm>
        <a:graphic>
          <a:graphicData uri="http://schemas.openxmlformats.org/drawingml/2006/table">
            <a:tbl>
              <a:tblPr/>
              <a:tblGrid>
                <a:gridCol w="2010229">
                  <a:extLst>
                    <a:ext uri="{9D8B030D-6E8A-4147-A177-3AD203B41FA5}">
                      <a16:colId xmlns:a16="http://schemas.microsoft.com/office/drawing/2014/main" val="269987370"/>
                    </a:ext>
                  </a:extLst>
                </a:gridCol>
              </a:tblGrid>
              <a:tr h="982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050" dirty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736647"/>
                  </a:ext>
                </a:extLst>
              </a:tr>
            </a:tbl>
          </a:graphicData>
        </a:graphic>
      </p:graphicFrame>
      <p:sp>
        <p:nvSpPr>
          <p:cNvPr id="38" name="Rounded Rectangle 37"/>
          <p:cNvSpPr/>
          <p:nvPr/>
        </p:nvSpPr>
        <p:spPr>
          <a:xfrm>
            <a:off x="1254990" y="135066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/>
          </p:nvPr>
        </p:nvGraphicFramePr>
        <p:xfrm>
          <a:off x="4753032" y="135091"/>
          <a:ext cx="1849738" cy="2403684"/>
        </p:xfrm>
        <a:graphic>
          <a:graphicData uri="http://schemas.openxmlformats.org/drawingml/2006/table">
            <a:tbl>
              <a:tblPr/>
              <a:tblGrid>
                <a:gridCol w="1849738">
                  <a:extLst>
                    <a:ext uri="{9D8B030D-6E8A-4147-A177-3AD203B41FA5}">
                      <a16:colId xmlns:a16="http://schemas.microsoft.com/office/drawing/2014/main" val="247045855"/>
                    </a:ext>
                  </a:extLst>
                </a:gridCol>
              </a:tblGrid>
              <a:tr h="24036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Gardening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Planting</a:t>
                      </a:r>
                      <a:r>
                        <a:rPr lang="en-GB" sz="11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in the Garden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Using Produce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Wildlife in the Garden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Art in the Garden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0" baseline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Halton</a:t>
                      </a:r>
                      <a:r>
                        <a:rPr lang="en-GB" sz="11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Community Project</a:t>
                      </a: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464476"/>
                  </a:ext>
                </a:extLst>
              </a:tr>
            </a:tbl>
          </a:graphicData>
        </a:graphic>
      </p:graphicFrame>
      <p:cxnSp>
        <p:nvCxnSpPr>
          <p:cNvPr id="27" name="Straight Arrow Connector 26"/>
          <p:cNvCxnSpPr/>
          <p:nvPr/>
        </p:nvCxnSpPr>
        <p:spPr>
          <a:xfrm>
            <a:off x="1720581" y="2722302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9212712" y="269238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804198" y="2701155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33" name="Table 32"/>
          <p:cNvGraphicFramePr>
            <a:graphicFrameLocks noGrp="1"/>
          </p:cNvGraphicFramePr>
          <p:nvPr>
            <p:extLst/>
          </p:nvPr>
        </p:nvGraphicFramePr>
        <p:xfrm>
          <a:off x="8524455" y="161184"/>
          <a:ext cx="1932697" cy="2497074"/>
        </p:xfrm>
        <a:graphic>
          <a:graphicData uri="http://schemas.openxmlformats.org/drawingml/2006/table">
            <a:tbl>
              <a:tblPr/>
              <a:tblGrid>
                <a:gridCol w="1932697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21420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Forest School </a:t>
                      </a:r>
                      <a:r>
                        <a:rPr lang="en-GB" sz="11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GB" sz="1100" b="1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Intermediate</a:t>
                      </a: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Introduction to health and safety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Woodcraft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Shelter building 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Fire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Nature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Ropes </a:t>
                      </a: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  <a:tr h="169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2748277"/>
                  </a:ext>
                </a:extLst>
              </a:tr>
            </a:tbl>
          </a:graphicData>
        </a:graphic>
      </p:graphicFrame>
      <p:graphicFrame>
        <p:nvGraphicFramePr>
          <p:cNvPr id="34" name="Table 33"/>
          <p:cNvGraphicFramePr>
            <a:graphicFrameLocks noGrp="1"/>
          </p:cNvGraphicFramePr>
          <p:nvPr>
            <p:extLst/>
          </p:nvPr>
        </p:nvGraphicFramePr>
        <p:xfrm>
          <a:off x="9899627" y="3627302"/>
          <a:ext cx="1932697" cy="2497074"/>
        </p:xfrm>
        <a:graphic>
          <a:graphicData uri="http://schemas.openxmlformats.org/drawingml/2006/table">
            <a:tbl>
              <a:tblPr/>
              <a:tblGrid>
                <a:gridCol w="1932697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21420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Forest School </a:t>
                      </a:r>
                      <a:r>
                        <a:rPr lang="en-GB" sz="11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GB" sz="1100" b="1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Intermediate</a:t>
                      </a: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Introduction to health and safety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Woodcraft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Shelter building 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Fire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Nature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Ropes </a:t>
                      </a: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  <a:tr h="169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2748277"/>
                  </a:ext>
                </a:extLst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839465"/>
              </p:ext>
            </p:extLst>
          </p:nvPr>
        </p:nvGraphicFramePr>
        <p:xfrm>
          <a:off x="6499377" y="3791458"/>
          <a:ext cx="2433276" cy="3066542"/>
        </p:xfrm>
        <a:graphic>
          <a:graphicData uri="http://schemas.openxmlformats.org/drawingml/2006/table">
            <a:tbl>
              <a:tblPr/>
              <a:tblGrid>
                <a:gridCol w="2433276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15453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Life Skills Challenges – Literacy, Numeracy &amp; Digital Skills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Practical Literacy Skills – Writing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Practical Literacy Skills – Reading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Practical Numeracy Skills – Time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Practical Numeracy Skills – Measurement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Digital Skills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4950" y="342556"/>
            <a:ext cx="1251059" cy="6354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0833524">
            <a:off x="1268287" y="4038689"/>
            <a:ext cx="1101725" cy="7970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4967">
            <a:off x="4336149" y="5026403"/>
            <a:ext cx="1236695" cy="91800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392321">
            <a:off x="3502904" y="486259"/>
            <a:ext cx="1278065" cy="98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024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60320" y="3151435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Practical Learning Year 9</a:t>
            </a:r>
          </a:p>
        </p:txBody>
      </p:sp>
      <p:sp>
        <p:nvSpPr>
          <p:cNvPr id="5" name="Pentagon 4"/>
          <p:cNvSpPr/>
          <p:nvPr/>
        </p:nvSpPr>
        <p:spPr>
          <a:xfrm>
            <a:off x="573537" y="2859313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Half Term 1	Half Term 2	Half Term 3	Half Term 4	Half Term 5	Half Term 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80182" y="56950"/>
            <a:ext cx="2066184" cy="256335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392114" y="75238"/>
            <a:ext cx="2065038" cy="254493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95876" y="3544890"/>
            <a:ext cx="2159327" cy="250393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22550" y="3492136"/>
            <a:ext cx="2135744" cy="267142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830274" y="3541556"/>
            <a:ext cx="2118566" cy="25106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9995152" y="4079677"/>
          <a:ext cx="1692543" cy="980608"/>
        </p:xfrm>
        <a:graphic>
          <a:graphicData uri="http://schemas.openxmlformats.org/drawingml/2006/table">
            <a:tbl>
              <a:tblPr/>
              <a:tblGrid>
                <a:gridCol w="1692543">
                  <a:extLst>
                    <a:ext uri="{9D8B030D-6E8A-4147-A177-3AD203B41FA5}">
                      <a16:colId xmlns:a16="http://schemas.microsoft.com/office/drawing/2014/main" val="3068075569"/>
                    </a:ext>
                  </a:extLst>
                </a:gridCol>
              </a:tblGrid>
              <a:tr h="9806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736302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1390084" y="195291"/>
          <a:ext cx="1849738" cy="192786"/>
        </p:xfrm>
        <a:graphic>
          <a:graphicData uri="http://schemas.openxmlformats.org/drawingml/2006/table">
            <a:tbl>
              <a:tblPr/>
              <a:tblGrid>
                <a:gridCol w="1849738">
                  <a:extLst>
                    <a:ext uri="{9D8B030D-6E8A-4147-A177-3AD203B41FA5}">
                      <a16:colId xmlns:a16="http://schemas.microsoft.com/office/drawing/2014/main" val="2470458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464476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/>
        </p:nvGraphicFramePr>
        <p:xfrm>
          <a:off x="6582083" y="5082535"/>
          <a:ext cx="2010229" cy="982187"/>
        </p:xfrm>
        <a:graphic>
          <a:graphicData uri="http://schemas.openxmlformats.org/drawingml/2006/table">
            <a:tbl>
              <a:tblPr/>
              <a:tblGrid>
                <a:gridCol w="2010229">
                  <a:extLst>
                    <a:ext uri="{9D8B030D-6E8A-4147-A177-3AD203B41FA5}">
                      <a16:colId xmlns:a16="http://schemas.microsoft.com/office/drawing/2014/main" val="269987370"/>
                    </a:ext>
                  </a:extLst>
                </a:gridCol>
              </a:tblGrid>
              <a:tr h="982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050" dirty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736647"/>
                  </a:ext>
                </a:extLst>
              </a:tr>
            </a:tbl>
          </a:graphicData>
        </a:graphic>
      </p:graphicFrame>
      <p:sp>
        <p:nvSpPr>
          <p:cNvPr id="38" name="Rounded Rectangle 37"/>
          <p:cNvSpPr/>
          <p:nvPr/>
        </p:nvSpPr>
        <p:spPr>
          <a:xfrm>
            <a:off x="1254989" y="135066"/>
            <a:ext cx="2448239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graphicFrame>
        <p:nvGraphicFramePr>
          <p:cNvPr id="40" name="Table 39"/>
          <p:cNvGraphicFramePr>
            <a:graphicFrameLocks noGrp="1"/>
          </p:cNvGraphicFramePr>
          <p:nvPr/>
        </p:nvGraphicFramePr>
        <p:xfrm>
          <a:off x="8558293" y="144612"/>
          <a:ext cx="1792277" cy="192786"/>
        </p:xfrm>
        <a:graphic>
          <a:graphicData uri="http://schemas.openxmlformats.org/drawingml/2006/table">
            <a:tbl>
              <a:tblPr/>
              <a:tblGrid>
                <a:gridCol w="1792277">
                  <a:extLst>
                    <a:ext uri="{9D8B030D-6E8A-4147-A177-3AD203B41FA5}">
                      <a16:colId xmlns:a16="http://schemas.microsoft.com/office/drawing/2014/main" val="34670000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149346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/>
          </p:nvPr>
        </p:nvGraphicFramePr>
        <p:xfrm>
          <a:off x="2421077" y="3624062"/>
          <a:ext cx="1849738" cy="2093183"/>
        </p:xfrm>
        <a:graphic>
          <a:graphicData uri="http://schemas.openxmlformats.org/drawingml/2006/table">
            <a:tbl>
              <a:tblPr/>
              <a:tblGrid>
                <a:gridCol w="1849738">
                  <a:extLst>
                    <a:ext uri="{9D8B030D-6E8A-4147-A177-3AD203B41FA5}">
                      <a16:colId xmlns:a16="http://schemas.microsoft.com/office/drawing/2014/main" val="247045855"/>
                    </a:ext>
                  </a:extLst>
                </a:gridCol>
              </a:tblGrid>
              <a:tr h="2093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Enterprise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Enterprise</a:t>
                      </a:r>
                      <a:r>
                        <a:rPr lang="en-GB" sz="12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2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Project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en-GB" sz="12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School Christmas Fayre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Char char="-"/>
                      </a:pPr>
                      <a:r>
                        <a:rPr lang="en-GB" sz="1200" b="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Grangeway</a:t>
                      </a:r>
                      <a:r>
                        <a:rPr lang="en-GB" sz="12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Hub Christmas Fayre</a:t>
                      </a:r>
                      <a:endParaRPr lang="en-GB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464476"/>
                  </a:ext>
                </a:extLst>
              </a:tr>
            </a:tbl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>
            <p:extLst/>
          </p:nvPr>
        </p:nvGraphicFramePr>
        <p:xfrm>
          <a:off x="4794633" y="157867"/>
          <a:ext cx="1849738" cy="2317496"/>
        </p:xfrm>
        <a:graphic>
          <a:graphicData uri="http://schemas.openxmlformats.org/drawingml/2006/table">
            <a:tbl>
              <a:tblPr/>
              <a:tblGrid>
                <a:gridCol w="1849738">
                  <a:extLst>
                    <a:ext uri="{9D8B030D-6E8A-4147-A177-3AD203B41FA5}">
                      <a16:colId xmlns:a16="http://schemas.microsoft.com/office/drawing/2014/main" val="247045855"/>
                    </a:ext>
                  </a:extLst>
                </a:gridCol>
              </a:tblGrid>
              <a:tr h="21826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LOTC – A Journey</a:t>
                      </a:r>
                      <a:r>
                        <a:rPr lang="en-GB" sz="12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Away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Train to Liverpool/Museum Visit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Local Farm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b="0" baseline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Canalside</a:t>
                      </a:r>
                      <a:r>
                        <a:rPr lang="en-GB" sz="12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Walk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Formby Beach (Clean Up)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Residential (Catalyst Museum)</a:t>
                      </a:r>
                      <a:endParaRPr lang="en-GB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464476"/>
                  </a:ext>
                </a:extLst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>
            <p:extLst/>
          </p:nvPr>
        </p:nvGraphicFramePr>
        <p:xfrm>
          <a:off x="6451510" y="3541557"/>
          <a:ext cx="1999185" cy="2553970"/>
        </p:xfrm>
        <a:graphic>
          <a:graphicData uri="http://schemas.openxmlformats.org/drawingml/2006/table">
            <a:tbl>
              <a:tblPr/>
              <a:tblGrid>
                <a:gridCol w="1999185">
                  <a:extLst>
                    <a:ext uri="{9D8B030D-6E8A-4147-A177-3AD203B41FA5}">
                      <a16:colId xmlns:a16="http://schemas.microsoft.com/office/drawing/2014/main" val="247045855"/>
                    </a:ext>
                  </a:extLst>
                </a:gridCol>
              </a:tblGrid>
              <a:tr h="23759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My Future</a:t>
                      </a:r>
                      <a:endParaRPr lang="en-GB" sz="1200" b="1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Vocational</a:t>
                      </a:r>
                      <a:r>
                        <a:rPr lang="en-GB" sz="12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Tasters in 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Animal Care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Catering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Gardening 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Construction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Creative Studies</a:t>
                      </a:r>
                      <a:endParaRPr lang="en-GB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464476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/>
          </p:nvPr>
        </p:nvGraphicFramePr>
        <p:xfrm>
          <a:off x="8524455" y="203605"/>
          <a:ext cx="1800355" cy="2497074"/>
        </p:xfrm>
        <a:graphic>
          <a:graphicData uri="http://schemas.openxmlformats.org/drawingml/2006/table">
            <a:tbl>
              <a:tblPr/>
              <a:tblGrid>
                <a:gridCol w="1800355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21420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Forest School </a:t>
                      </a:r>
                      <a:r>
                        <a:rPr lang="en-GB" sz="11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GB" sz="1100" b="1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Introduction to health and safety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Woodcraft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Shelter building 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Fire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Nature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Ropes </a:t>
                      </a: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  <a:tr h="169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2748277"/>
                  </a:ext>
                </a:extLst>
              </a:tr>
            </a:tbl>
          </a:graphicData>
        </a:graphic>
      </p:graphicFrame>
      <p:graphicFrame>
        <p:nvGraphicFramePr>
          <p:cNvPr id="34" name="Table 33"/>
          <p:cNvGraphicFramePr>
            <a:graphicFrameLocks noGrp="1"/>
          </p:cNvGraphicFramePr>
          <p:nvPr>
            <p:extLst/>
          </p:nvPr>
        </p:nvGraphicFramePr>
        <p:xfrm>
          <a:off x="9995152" y="3604762"/>
          <a:ext cx="1800355" cy="2497074"/>
        </p:xfrm>
        <a:graphic>
          <a:graphicData uri="http://schemas.openxmlformats.org/drawingml/2006/table">
            <a:tbl>
              <a:tblPr/>
              <a:tblGrid>
                <a:gridCol w="1800355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21420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Forest School </a:t>
                      </a:r>
                      <a:r>
                        <a:rPr lang="en-GB" sz="11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GB" sz="1100" b="1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Introduction to health and safety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Woodcraft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Shelter building 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Fire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Nature</a:t>
                      </a:r>
                    </a:p>
                    <a:p>
                      <a:pPr marL="171450" indent="-17145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Ropes </a:t>
                      </a: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  <a:tr h="169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2748277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/>
          </p:nvPr>
        </p:nvGraphicFramePr>
        <p:xfrm>
          <a:off x="1282815" y="291684"/>
          <a:ext cx="2433276" cy="3066542"/>
        </p:xfrm>
        <a:graphic>
          <a:graphicData uri="http://schemas.openxmlformats.org/drawingml/2006/table">
            <a:tbl>
              <a:tblPr/>
              <a:tblGrid>
                <a:gridCol w="2433276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15453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Life Skills Challenges – Literacy, Numeracy &amp; Digital Skills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Practical Literacy Skills – Writing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Practical Literacy Skills – Reading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Practical Numeracy Skills – Time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Practical Numeracy Skills – Measurement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Digital Skills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25539" y="1809255"/>
            <a:ext cx="1258749" cy="10018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88044" y="4161379"/>
            <a:ext cx="1207832" cy="108042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55117" y="291684"/>
            <a:ext cx="1267619" cy="66030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41476" y="4161379"/>
            <a:ext cx="1598614" cy="71154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616738" y="1737803"/>
            <a:ext cx="1383836" cy="103654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70840" y="4443336"/>
            <a:ext cx="1725416" cy="54623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62745" y="123217"/>
            <a:ext cx="980253" cy="73424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1"/>
          <a:srcRect b="14331"/>
          <a:stretch/>
        </p:blipFill>
        <p:spPr>
          <a:xfrm>
            <a:off x="629104" y="1910754"/>
            <a:ext cx="1148788" cy="690638"/>
          </a:xfrm>
          <a:prstGeom prst="rect">
            <a:avLst/>
          </a:prstGeom>
        </p:spPr>
      </p:pic>
      <p:cxnSp>
        <p:nvCxnSpPr>
          <p:cNvPr id="41" name="Straight Arrow Connector 40"/>
          <p:cNvCxnSpPr/>
          <p:nvPr/>
        </p:nvCxnSpPr>
        <p:spPr>
          <a:xfrm>
            <a:off x="1736656" y="2725585"/>
            <a:ext cx="516084" cy="984592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820193" y="2699167"/>
            <a:ext cx="516084" cy="984592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9211810" y="2720653"/>
            <a:ext cx="516084" cy="984592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714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390</Words>
  <Application>Microsoft Office PowerPoint</Application>
  <PresentationFormat>Widescreen</PresentationFormat>
  <Paragraphs>160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Nicola Lightfoot</cp:lastModifiedBy>
  <cp:revision>3</cp:revision>
  <dcterms:created xsi:type="dcterms:W3CDTF">2024-07-08T10:45:15Z</dcterms:created>
  <dcterms:modified xsi:type="dcterms:W3CDTF">2024-10-21T08:43:09Z</dcterms:modified>
</cp:coreProperties>
</file>