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7FB8-6470-423D-B66F-5AC199081984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BAED-C490-4DB9-B465-1562F1B8A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332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7FB8-6470-423D-B66F-5AC199081984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BAED-C490-4DB9-B465-1562F1B8A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068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7FB8-6470-423D-B66F-5AC199081984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BAED-C490-4DB9-B465-1562F1B8A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91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7FB8-6470-423D-B66F-5AC199081984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BAED-C490-4DB9-B465-1562F1B8A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109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7FB8-6470-423D-B66F-5AC199081984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BAED-C490-4DB9-B465-1562F1B8A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251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7FB8-6470-423D-B66F-5AC199081984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BAED-C490-4DB9-B465-1562F1B8A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004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7FB8-6470-423D-B66F-5AC199081984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BAED-C490-4DB9-B465-1562F1B8A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156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7FB8-6470-423D-B66F-5AC199081984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BAED-C490-4DB9-B465-1562F1B8A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04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7FB8-6470-423D-B66F-5AC199081984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BAED-C490-4DB9-B465-1562F1B8A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494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7FB8-6470-423D-B66F-5AC199081984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BAED-C490-4DB9-B465-1562F1B8A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97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67FB8-6470-423D-B66F-5AC199081984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EBAED-C490-4DB9-B465-1562F1B8A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361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67FB8-6470-423D-B66F-5AC199081984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EBAED-C490-4DB9-B465-1562F1B8A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519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3578" y="83127"/>
            <a:ext cx="11432772" cy="36933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i="1" dirty="0" smtClean="0"/>
              <a:t>Mission Statement – Success in Partnership  </a:t>
            </a:r>
            <a:endParaRPr lang="en-GB" i="1" dirty="0"/>
          </a:p>
        </p:txBody>
      </p:sp>
      <p:sp>
        <p:nvSpPr>
          <p:cNvPr id="5" name="TextBox 4"/>
          <p:cNvSpPr txBox="1"/>
          <p:nvPr/>
        </p:nvSpPr>
        <p:spPr>
          <a:xfrm rot="16200000">
            <a:off x="-539195" y="720289"/>
            <a:ext cx="1643653" cy="369332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i="1" dirty="0" smtClean="0"/>
              <a:t>Intent</a:t>
            </a:r>
            <a:endParaRPr lang="en-GB" i="1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-1521230" y="3423057"/>
            <a:ext cx="3607723" cy="369332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i="1" dirty="0" smtClean="0"/>
              <a:t>Implementation</a:t>
            </a:r>
            <a:endParaRPr lang="en-GB" i="1" dirty="0"/>
          </a:p>
        </p:txBody>
      </p:sp>
      <p:sp>
        <p:nvSpPr>
          <p:cNvPr id="7" name="TextBox 6"/>
          <p:cNvSpPr txBox="1"/>
          <p:nvPr/>
        </p:nvSpPr>
        <p:spPr>
          <a:xfrm rot="16200000">
            <a:off x="-352161" y="5963727"/>
            <a:ext cx="1269583" cy="369332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i="1" dirty="0" smtClean="0"/>
              <a:t>Impact</a:t>
            </a:r>
            <a:endParaRPr lang="en-GB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73578" y="523702"/>
            <a:ext cx="7714211" cy="577081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050" b="1" dirty="0" smtClean="0"/>
              <a:t>Vision</a:t>
            </a:r>
            <a:r>
              <a:rPr lang="en-GB" sz="1050" dirty="0" smtClean="0"/>
              <a:t> - To </a:t>
            </a:r>
            <a:r>
              <a:rPr lang="en-GB" sz="1050" dirty="0"/>
              <a:t>provide a broad and balanced education through the National Curriculum and accredited qualifications, delivered in a way that focusses on functional skill development necessary for enhanced participation in society as adults. There is a deep focus on practical learning, independent living, life, vocational and employability skills all delivered in a therapeutic learning environment”.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4773" y="515251"/>
            <a:ext cx="3621577" cy="577081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050" b="1" dirty="0" smtClean="0"/>
              <a:t>Ashley </a:t>
            </a:r>
            <a:r>
              <a:rPr lang="en-GB" sz="1050" b="1" dirty="0" smtClean="0"/>
              <a:t>Values</a:t>
            </a:r>
          </a:p>
          <a:p>
            <a:r>
              <a:rPr lang="en-GB" sz="1050" dirty="0" smtClean="0"/>
              <a:t>  Aiming High	         Team Spirit	               Honesty	</a:t>
            </a:r>
          </a:p>
          <a:p>
            <a:r>
              <a:rPr lang="en-GB" sz="1050" dirty="0" smtClean="0"/>
              <a:t>  Resilience                    Respect                      Responsibility</a:t>
            </a:r>
            <a:endParaRPr lang="en-GB" sz="1050" dirty="0"/>
          </a:p>
        </p:txBody>
      </p:sp>
      <p:sp>
        <p:nvSpPr>
          <p:cNvPr id="11" name="TextBox 10"/>
          <p:cNvSpPr txBox="1"/>
          <p:nvPr/>
        </p:nvSpPr>
        <p:spPr>
          <a:xfrm>
            <a:off x="10244050" y="1478572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Planning for the future </a:t>
            </a:r>
            <a:endParaRPr lang="en-GB" sz="1050" dirty="0"/>
          </a:p>
        </p:txBody>
      </p:sp>
      <p:sp>
        <p:nvSpPr>
          <p:cNvPr id="21" name="TextBox 20"/>
          <p:cNvSpPr txBox="1"/>
          <p:nvPr/>
        </p:nvSpPr>
        <p:spPr>
          <a:xfrm>
            <a:off x="565264" y="1803861"/>
            <a:ext cx="11441086" cy="577081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050" b="1" dirty="0" smtClean="0"/>
              <a:t>Approaches to Learning</a:t>
            </a:r>
            <a:r>
              <a:rPr lang="en-GB" sz="1050" dirty="0" smtClean="0"/>
              <a:t>:  * Functional focus              * High Expectations          *TEACH          *Personalised learning          * Multi-Sensory         * Over-learning         * Positive and supportive </a:t>
            </a:r>
            <a:r>
              <a:rPr lang="en-GB" sz="1050" dirty="0"/>
              <a:t>l</a:t>
            </a:r>
            <a:r>
              <a:rPr lang="en-GB" sz="1050" dirty="0" smtClean="0"/>
              <a:t>earning </a:t>
            </a:r>
            <a:r>
              <a:rPr lang="en-GB" sz="1050" dirty="0"/>
              <a:t>e</a:t>
            </a:r>
            <a:r>
              <a:rPr lang="en-GB" sz="1050" dirty="0" smtClean="0"/>
              <a:t>nvironment                      * Holistic understanding of pupils and their </a:t>
            </a:r>
            <a:r>
              <a:rPr lang="en-GB" sz="1050" dirty="0" smtClean="0"/>
              <a:t>needs(Thrive)           </a:t>
            </a:r>
            <a:r>
              <a:rPr lang="en-GB" sz="1050" dirty="0" smtClean="0"/>
              <a:t>* Reflection and Evaluation          * Environment          * Understanding of cognitive load          * Practical Learning          * Inclusion 	     * Thinking </a:t>
            </a:r>
            <a:r>
              <a:rPr lang="en-GB" sz="1050" dirty="0" smtClean="0"/>
              <a:t>Skills * </a:t>
            </a:r>
            <a:r>
              <a:rPr lang="en-GB" sz="1050" dirty="0" smtClean="0"/>
              <a:t>Sequencing         </a:t>
            </a:r>
            <a:r>
              <a:rPr lang="en-GB" sz="1050" dirty="0" smtClean="0"/>
              <a:t>*Interleaved Learning *Experiential </a:t>
            </a:r>
            <a:r>
              <a:rPr lang="en-GB" sz="1050" dirty="0" smtClean="0"/>
              <a:t>learning          *Development of essential </a:t>
            </a:r>
            <a:r>
              <a:rPr lang="en-GB" sz="1050" dirty="0"/>
              <a:t>k</a:t>
            </a:r>
            <a:r>
              <a:rPr lang="en-GB" sz="1050" dirty="0" smtClean="0"/>
              <a:t>ey skills (Speaking, listening, creativity, teamwork, leadership, aiming high and staying </a:t>
            </a:r>
            <a:r>
              <a:rPr lang="en-GB" sz="1050" dirty="0" smtClean="0"/>
              <a:t>positive</a:t>
            </a:r>
            <a:endParaRPr lang="en-GB" sz="105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565264" y="1472865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SMSC</a:t>
            </a:r>
            <a:endParaRPr lang="en-GB" sz="1050" dirty="0"/>
          </a:p>
        </p:txBody>
      </p:sp>
      <p:sp>
        <p:nvSpPr>
          <p:cNvPr id="24" name="TextBox 23"/>
          <p:cNvSpPr txBox="1"/>
          <p:nvPr/>
        </p:nvSpPr>
        <p:spPr>
          <a:xfrm>
            <a:off x="2509057" y="1156327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Life Skills</a:t>
            </a:r>
            <a:endParaRPr lang="en-GB" sz="1050" dirty="0"/>
          </a:p>
        </p:txBody>
      </p:sp>
      <p:sp>
        <p:nvSpPr>
          <p:cNvPr id="25" name="TextBox 24"/>
          <p:cNvSpPr txBox="1"/>
          <p:nvPr/>
        </p:nvSpPr>
        <p:spPr>
          <a:xfrm>
            <a:off x="2509057" y="1465787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British Values</a:t>
            </a:r>
            <a:endParaRPr lang="en-GB" sz="1050" dirty="0"/>
          </a:p>
        </p:txBody>
      </p:sp>
      <p:sp>
        <p:nvSpPr>
          <p:cNvPr id="26" name="TextBox 25"/>
          <p:cNvSpPr txBox="1"/>
          <p:nvPr/>
        </p:nvSpPr>
        <p:spPr>
          <a:xfrm>
            <a:off x="4452850" y="1155537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Good Health</a:t>
            </a:r>
            <a:endParaRPr lang="en-GB" sz="1050" dirty="0"/>
          </a:p>
        </p:txBody>
      </p:sp>
      <p:sp>
        <p:nvSpPr>
          <p:cNvPr id="27" name="TextBox 26"/>
          <p:cNvSpPr txBox="1"/>
          <p:nvPr/>
        </p:nvSpPr>
        <p:spPr>
          <a:xfrm>
            <a:off x="6396643" y="1143762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Independent Living</a:t>
            </a:r>
            <a:endParaRPr lang="en-GB" sz="1050" dirty="0"/>
          </a:p>
        </p:txBody>
      </p:sp>
      <p:sp>
        <p:nvSpPr>
          <p:cNvPr id="28" name="TextBox 27"/>
          <p:cNvSpPr txBox="1"/>
          <p:nvPr/>
        </p:nvSpPr>
        <p:spPr>
          <a:xfrm>
            <a:off x="8340436" y="1155537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Good Mental Health</a:t>
            </a:r>
            <a:endParaRPr lang="en-GB" sz="1050" dirty="0"/>
          </a:p>
        </p:txBody>
      </p:sp>
      <p:sp>
        <p:nvSpPr>
          <p:cNvPr id="29" name="TextBox 28"/>
          <p:cNvSpPr txBox="1"/>
          <p:nvPr/>
        </p:nvSpPr>
        <p:spPr>
          <a:xfrm>
            <a:off x="10244050" y="1155537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Social Communication Skills</a:t>
            </a:r>
            <a:endParaRPr lang="en-GB" sz="1050" dirty="0"/>
          </a:p>
        </p:txBody>
      </p:sp>
      <p:sp>
        <p:nvSpPr>
          <p:cNvPr id="30" name="TextBox 29"/>
          <p:cNvSpPr txBox="1"/>
          <p:nvPr/>
        </p:nvSpPr>
        <p:spPr>
          <a:xfrm>
            <a:off x="4452850" y="1464207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Community Participation</a:t>
            </a:r>
            <a:endParaRPr lang="en-GB" sz="1050" dirty="0"/>
          </a:p>
        </p:txBody>
      </p:sp>
      <p:sp>
        <p:nvSpPr>
          <p:cNvPr id="31" name="TextBox 30"/>
          <p:cNvSpPr txBox="1"/>
          <p:nvPr/>
        </p:nvSpPr>
        <p:spPr>
          <a:xfrm>
            <a:off x="6396643" y="1464207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Employability Skills </a:t>
            </a:r>
            <a:endParaRPr lang="en-GB" sz="1050" dirty="0"/>
          </a:p>
        </p:txBody>
      </p:sp>
      <p:sp>
        <p:nvSpPr>
          <p:cNvPr id="32" name="TextBox 31"/>
          <p:cNvSpPr txBox="1"/>
          <p:nvPr/>
        </p:nvSpPr>
        <p:spPr>
          <a:xfrm>
            <a:off x="8340436" y="1464207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Emotional Skills </a:t>
            </a:r>
            <a:endParaRPr lang="en-GB" sz="1050" dirty="0"/>
          </a:p>
        </p:txBody>
      </p:sp>
      <p:sp>
        <p:nvSpPr>
          <p:cNvPr id="33" name="TextBox 32"/>
          <p:cNvSpPr txBox="1"/>
          <p:nvPr/>
        </p:nvSpPr>
        <p:spPr>
          <a:xfrm>
            <a:off x="565264" y="1155537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Knowledge</a:t>
            </a:r>
            <a:endParaRPr lang="en-GB" sz="105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004310"/>
              </p:ext>
            </p:extLst>
          </p:nvPr>
        </p:nvGraphicFramePr>
        <p:xfrm>
          <a:off x="591191" y="2460176"/>
          <a:ext cx="3472746" cy="16356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6373">
                  <a:extLst>
                    <a:ext uri="{9D8B030D-6E8A-4147-A177-3AD203B41FA5}">
                      <a16:colId xmlns:a16="http://schemas.microsoft.com/office/drawing/2014/main" val="3901289843"/>
                    </a:ext>
                  </a:extLst>
                </a:gridCol>
                <a:gridCol w="1736373">
                  <a:extLst>
                    <a:ext uri="{9D8B030D-6E8A-4147-A177-3AD203B41FA5}">
                      <a16:colId xmlns:a16="http://schemas.microsoft.com/office/drawing/2014/main" val="2776669039"/>
                    </a:ext>
                  </a:extLst>
                </a:gridCol>
              </a:tblGrid>
              <a:tr h="25341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1" dirty="0" smtClean="0"/>
                        <a:t>Key Stage</a:t>
                      </a:r>
                      <a:r>
                        <a:rPr lang="en-GB" sz="1050" b="1" baseline="0" dirty="0" smtClean="0"/>
                        <a:t> 3</a:t>
                      </a:r>
                      <a:endParaRPr lang="en-GB" sz="1050" b="1" dirty="0"/>
                    </a:p>
                  </a:txBody>
                  <a:tcPr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719255"/>
                  </a:ext>
                </a:extLst>
              </a:tr>
              <a:tr h="1382261">
                <a:tc>
                  <a:txBody>
                    <a:bodyPr/>
                    <a:lstStyle/>
                    <a:p>
                      <a:r>
                        <a:rPr lang="en-GB" sz="1050" b="1" i="1" u="sng" dirty="0" smtClean="0"/>
                        <a:t>Core</a:t>
                      </a:r>
                      <a:endParaRPr lang="en-GB" sz="1050" b="1" i="1" u="sng" dirty="0"/>
                    </a:p>
                    <a:p>
                      <a:r>
                        <a:rPr lang="en-GB" sz="1050" dirty="0" smtClean="0"/>
                        <a:t>English</a:t>
                      </a:r>
                    </a:p>
                    <a:p>
                      <a:r>
                        <a:rPr lang="en-GB" sz="1050" dirty="0" smtClean="0"/>
                        <a:t>Maths</a:t>
                      </a:r>
                    </a:p>
                    <a:p>
                      <a:r>
                        <a:rPr lang="en-GB" sz="1050" dirty="0" smtClean="0"/>
                        <a:t>Science</a:t>
                      </a:r>
                    </a:p>
                    <a:p>
                      <a:r>
                        <a:rPr lang="en-GB" sz="1050" dirty="0" smtClean="0"/>
                        <a:t>ICT</a:t>
                      </a:r>
                    </a:p>
                    <a:p>
                      <a:r>
                        <a:rPr lang="en-GB" sz="1050" dirty="0" smtClean="0"/>
                        <a:t>RSE &amp; Health Education</a:t>
                      </a:r>
                      <a:endParaRPr lang="en-GB" sz="1050" dirty="0" smtClean="0"/>
                    </a:p>
                    <a:p>
                      <a:r>
                        <a:rPr lang="en-GB" sz="1050" dirty="0" smtClean="0"/>
                        <a:t>PE</a:t>
                      </a:r>
                    </a:p>
                    <a:p>
                      <a:r>
                        <a:rPr lang="en-GB" sz="1050" dirty="0" smtClean="0"/>
                        <a:t>Beliefs</a:t>
                      </a:r>
                      <a:r>
                        <a:rPr lang="en-GB" sz="1050" baseline="0" dirty="0" smtClean="0"/>
                        <a:t> and Values (RE) </a:t>
                      </a:r>
                      <a:endParaRPr lang="en-GB" sz="1050" dirty="0" smtClean="0"/>
                    </a:p>
                  </a:txBody>
                  <a:tcPr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i="1" u="sng" dirty="0" smtClean="0"/>
                        <a:t>Foundation</a:t>
                      </a:r>
                    </a:p>
                    <a:p>
                      <a:r>
                        <a:rPr lang="en-GB" sz="1050" b="0" i="0" u="none" dirty="0" smtClean="0"/>
                        <a:t>Food</a:t>
                      </a:r>
                      <a:r>
                        <a:rPr lang="en-GB" sz="1050" b="0" i="0" u="none" baseline="0" dirty="0" smtClean="0"/>
                        <a:t> Tech/DT</a:t>
                      </a:r>
                    </a:p>
                    <a:p>
                      <a:r>
                        <a:rPr lang="en-GB" sz="1050" b="0" i="0" u="none" baseline="0" dirty="0" smtClean="0"/>
                        <a:t>Preparing for Adulthood</a:t>
                      </a:r>
                    </a:p>
                    <a:p>
                      <a:r>
                        <a:rPr lang="en-GB" sz="1050" b="0" i="0" u="none" baseline="0" dirty="0" smtClean="0"/>
                        <a:t>Practical Learning</a:t>
                      </a:r>
                    </a:p>
                    <a:p>
                      <a:r>
                        <a:rPr lang="en-GB" sz="1050" b="0" i="0" u="none" baseline="0" dirty="0" smtClean="0"/>
                        <a:t>Wider World</a:t>
                      </a:r>
                    </a:p>
                    <a:p>
                      <a:r>
                        <a:rPr lang="en-GB" sz="1050" b="0" i="0" u="none" baseline="0" dirty="0" smtClean="0"/>
                        <a:t>Creative Studies</a:t>
                      </a:r>
                      <a:endParaRPr lang="en-GB" sz="1050" b="0" i="0" u="none" dirty="0"/>
                    </a:p>
                  </a:txBody>
                  <a:tcPr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40461894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912646"/>
              </p:ext>
            </p:extLst>
          </p:nvPr>
        </p:nvGraphicFramePr>
        <p:xfrm>
          <a:off x="4569228" y="2463886"/>
          <a:ext cx="3433158" cy="16230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177">
                  <a:extLst>
                    <a:ext uri="{9D8B030D-6E8A-4147-A177-3AD203B41FA5}">
                      <a16:colId xmlns:a16="http://schemas.microsoft.com/office/drawing/2014/main" val="3901289843"/>
                    </a:ext>
                  </a:extLst>
                </a:gridCol>
                <a:gridCol w="1612669">
                  <a:extLst>
                    <a:ext uri="{9D8B030D-6E8A-4147-A177-3AD203B41FA5}">
                      <a16:colId xmlns:a16="http://schemas.microsoft.com/office/drawing/2014/main" val="2776669039"/>
                    </a:ext>
                  </a:extLst>
                </a:gridCol>
                <a:gridCol w="1170312">
                  <a:extLst>
                    <a:ext uri="{9D8B030D-6E8A-4147-A177-3AD203B41FA5}">
                      <a16:colId xmlns:a16="http://schemas.microsoft.com/office/drawing/2014/main" val="1495146408"/>
                    </a:ext>
                  </a:extLst>
                </a:gridCol>
              </a:tblGrid>
              <a:tr h="228454">
                <a:tc gridSpan="3">
                  <a:txBody>
                    <a:bodyPr/>
                    <a:lstStyle/>
                    <a:p>
                      <a:pPr algn="ctr"/>
                      <a:r>
                        <a:rPr lang="en-GB" sz="1050" b="1" dirty="0" smtClean="0"/>
                        <a:t>Key Stage</a:t>
                      </a:r>
                      <a:r>
                        <a:rPr lang="en-GB" sz="1050" b="1" baseline="0" dirty="0" smtClean="0"/>
                        <a:t> 4</a:t>
                      </a:r>
                      <a:endParaRPr lang="en-GB" sz="1050" b="1" dirty="0"/>
                    </a:p>
                  </a:txBody>
                  <a:tcPr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719255"/>
                  </a:ext>
                </a:extLst>
              </a:tr>
              <a:tr h="530090">
                <a:tc>
                  <a:txBody>
                    <a:bodyPr/>
                    <a:lstStyle/>
                    <a:p>
                      <a:r>
                        <a:rPr lang="en-GB" sz="1050" b="1" i="1" u="sng" dirty="0" smtClean="0"/>
                        <a:t>Core</a:t>
                      </a:r>
                    </a:p>
                    <a:p>
                      <a:r>
                        <a:rPr lang="en-GB" sz="1050" dirty="0" smtClean="0"/>
                        <a:t>English</a:t>
                      </a:r>
                    </a:p>
                    <a:p>
                      <a:r>
                        <a:rPr lang="en-GB" sz="1050" dirty="0" smtClean="0"/>
                        <a:t>Maths</a:t>
                      </a:r>
                    </a:p>
                    <a:p>
                      <a:r>
                        <a:rPr lang="en-GB" sz="1050" dirty="0" smtClean="0"/>
                        <a:t>Science</a:t>
                      </a:r>
                    </a:p>
                    <a:p>
                      <a:r>
                        <a:rPr lang="en-GB" sz="1050" dirty="0" smtClean="0"/>
                        <a:t>ICT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i="1" u="sng" dirty="0" smtClean="0"/>
                        <a:t>Accredited</a:t>
                      </a:r>
                    </a:p>
                    <a:p>
                      <a:pPr lvl="0"/>
                      <a:r>
                        <a:rPr lang="en-GB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Animal Care</a:t>
                      </a:r>
                    </a:p>
                    <a:p>
                      <a:pPr lvl="0"/>
                      <a:r>
                        <a:rPr lang="en-GB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Creative Media</a:t>
                      </a:r>
                    </a:p>
                    <a:p>
                      <a:pPr lvl="0"/>
                      <a:r>
                        <a:rPr lang="en-GB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Home Cooking Skills</a:t>
                      </a:r>
                    </a:p>
                    <a:p>
                      <a:pPr lvl="0"/>
                      <a:r>
                        <a:rPr lang="en-GB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Gardening</a:t>
                      </a:r>
                    </a:p>
                    <a:p>
                      <a:pPr lvl="0"/>
                      <a:r>
                        <a:rPr lang="en-GB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Construction</a:t>
                      </a:r>
                    </a:p>
                    <a:p>
                      <a:pPr lvl="0"/>
                      <a:r>
                        <a:rPr lang="en-GB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Independent Living</a:t>
                      </a:r>
                    </a:p>
                    <a:p>
                      <a:pPr lvl="0"/>
                      <a:r>
                        <a:rPr lang="en-GB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Travelling Independently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i="1" u="sng" dirty="0" smtClean="0"/>
                        <a:t>Non-Accredited</a:t>
                      </a:r>
                    </a:p>
                    <a:p>
                      <a:r>
                        <a:rPr lang="en-GB" sz="1050" dirty="0" smtClean="0"/>
                        <a:t>RSE </a:t>
                      </a:r>
                      <a:r>
                        <a:rPr lang="en-GB" sz="1050" baseline="0" dirty="0" smtClean="0"/>
                        <a:t>&amp; Health Education</a:t>
                      </a:r>
                      <a:endParaRPr lang="en-GB" sz="1050" dirty="0" smtClean="0"/>
                    </a:p>
                    <a:p>
                      <a:r>
                        <a:rPr lang="en-GB" sz="1050" dirty="0" smtClean="0"/>
                        <a:t>PE</a:t>
                      </a:r>
                    </a:p>
                    <a:p>
                      <a:r>
                        <a:rPr lang="en-GB" sz="1050" dirty="0" smtClean="0"/>
                        <a:t>Beliefs</a:t>
                      </a:r>
                      <a:r>
                        <a:rPr lang="en-GB" sz="1050" baseline="0" dirty="0" smtClean="0"/>
                        <a:t> &amp; Values</a:t>
                      </a:r>
                      <a:endParaRPr lang="en-GB" sz="1050" dirty="0" smtClean="0"/>
                    </a:p>
                    <a:p>
                      <a:endParaRPr lang="en-GB" sz="1050" b="1" i="1" u="sng" dirty="0"/>
                    </a:p>
                  </a:txBody>
                  <a:tcPr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40461894"/>
                  </a:ext>
                </a:extLst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578302"/>
              </p:ext>
            </p:extLst>
          </p:nvPr>
        </p:nvGraphicFramePr>
        <p:xfrm>
          <a:off x="8519353" y="2456788"/>
          <a:ext cx="3468293" cy="11565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7036">
                  <a:extLst>
                    <a:ext uri="{9D8B030D-6E8A-4147-A177-3AD203B41FA5}">
                      <a16:colId xmlns:a16="http://schemas.microsoft.com/office/drawing/2014/main" val="3901289843"/>
                    </a:ext>
                  </a:extLst>
                </a:gridCol>
                <a:gridCol w="1310057">
                  <a:extLst>
                    <a:ext uri="{9D8B030D-6E8A-4147-A177-3AD203B41FA5}">
                      <a16:colId xmlns:a16="http://schemas.microsoft.com/office/drawing/2014/main" val="2776669039"/>
                    </a:ext>
                  </a:extLst>
                </a:gridCol>
                <a:gridCol w="1531200">
                  <a:extLst>
                    <a:ext uri="{9D8B030D-6E8A-4147-A177-3AD203B41FA5}">
                      <a16:colId xmlns:a16="http://schemas.microsoft.com/office/drawing/2014/main" val="1495146408"/>
                    </a:ext>
                  </a:extLst>
                </a:gridCol>
              </a:tblGrid>
              <a:tr h="265045">
                <a:tc gridSpan="3">
                  <a:txBody>
                    <a:bodyPr/>
                    <a:lstStyle/>
                    <a:p>
                      <a:pPr algn="ctr"/>
                      <a:r>
                        <a:rPr lang="en-GB" sz="1050" b="1" dirty="0" smtClean="0"/>
                        <a:t>Key Stage</a:t>
                      </a:r>
                      <a:r>
                        <a:rPr lang="en-GB" sz="1050" b="1" baseline="0" dirty="0" smtClean="0"/>
                        <a:t> 4</a:t>
                      </a:r>
                      <a:endParaRPr lang="en-GB" sz="1050" b="1" dirty="0"/>
                    </a:p>
                  </a:txBody>
                  <a:tcPr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719255"/>
                  </a:ext>
                </a:extLst>
              </a:tr>
              <a:tr h="530090">
                <a:tc>
                  <a:txBody>
                    <a:bodyPr/>
                    <a:lstStyle/>
                    <a:p>
                      <a:r>
                        <a:rPr lang="en-GB" sz="1050" b="1" i="1" u="sng" dirty="0" smtClean="0"/>
                        <a:t>Core</a:t>
                      </a:r>
                    </a:p>
                    <a:p>
                      <a:r>
                        <a:rPr lang="en-GB" sz="1050" dirty="0" smtClean="0"/>
                        <a:t>English</a:t>
                      </a:r>
                    </a:p>
                    <a:p>
                      <a:r>
                        <a:rPr lang="en-GB" sz="1050" dirty="0" smtClean="0"/>
                        <a:t>Maths</a:t>
                      </a:r>
                    </a:p>
                    <a:p>
                      <a:r>
                        <a:rPr lang="en-GB" sz="1050" dirty="0" smtClean="0"/>
                        <a:t>ICT</a:t>
                      </a:r>
                    </a:p>
                    <a:p>
                      <a:endParaRPr lang="en-GB" sz="1050" b="1" i="1" u="sng" dirty="0"/>
                    </a:p>
                  </a:txBody>
                  <a:tcPr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i="1" u="sng" dirty="0" smtClean="0"/>
                        <a:t>Accredited</a:t>
                      </a:r>
                    </a:p>
                    <a:p>
                      <a:r>
                        <a:rPr lang="en-GB" sz="1050" b="0" i="0" u="none" dirty="0" smtClean="0"/>
                        <a:t>Vocational</a:t>
                      </a:r>
                      <a:r>
                        <a:rPr lang="en-GB" sz="1050" b="0" i="0" u="none" baseline="0" dirty="0" smtClean="0"/>
                        <a:t> Studies</a:t>
                      </a:r>
                    </a:p>
                    <a:p>
                      <a:r>
                        <a:rPr lang="en-GB" sz="1050" b="0" i="0" u="none" baseline="0" dirty="0" smtClean="0"/>
                        <a:t>Employability</a:t>
                      </a:r>
                    </a:p>
                    <a:p>
                      <a:r>
                        <a:rPr lang="en-GB" sz="1050" b="0" i="0" u="none" baseline="0" dirty="0" smtClean="0"/>
                        <a:t> </a:t>
                      </a:r>
                      <a:endParaRPr lang="en-GB" sz="1050" b="0" i="0" u="none" dirty="0"/>
                    </a:p>
                  </a:txBody>
                  <a:tcPr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i="1" u="sng" dirty="0" smtClean="0"/>
                        <a:t>Non- Accredited</a:t>
                      </a:r>
                    </a:p>
                    <a:p>
                      <a:r>
                        <a:rPr lang="en-GB" sz="1050" b="0" i="0" u="none" dirty="0" smtClean="0"/>
                        <a:t>Preparing for Adulthood</a:t>
                      </a:r>
                    </a:p>
                    <a:p>
                      <a:r>
                        <a:rPr lang="en-GB" sz="1050" b="0" i="0" u="none" dirty="0" smtClean="0"/>
                        <a:t>Beliefs</a:t>
                      </a:r>
                      <a:r>
                        <a:rPr lang="en-GB" sz="1050" b="0" i="0" u="none" baseline="0" dirty="0" smtClean="0"/>
                        <a:t> and Values</a:t>
                      </a:r>
                    </a:p>
                    <a:p>
                      <a:r>
                        <a:rPr lang="en-GB" sz="1050" b="0" i="0" u="none" baseline="0" dirty="0" smtClean="0"/>
                        <a:t> </a:t>
                      </a:r>
                      <a:endParaRPr lang="en-GB" sz="1050" b="0" i="0" u="none" dirty="0"/>
                    </a:p>
                  </a:txBody>
                  <a:tcPr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40461894"/>
                  </a:ext>
                </a:extLst>
              </a:tr>
            </a:tbl>
          </a:graphicData>
        </a:graphic>
      </p:graphicFrame>
      <p:sp>
        <p:nvSpPr>
          <p:cNvPr id="39" name="Down Arrow 38"/>
          <p:cNvSpPr/>
          <p:nvPr/>
        </p:nvSpPr>
        <p:spPr>
          <a:xfrm rot="16200000">
            <a:off x="4097482" y="2994661"/>
            <a:ext cx="421178" cy="52231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Down Arrow 39"/>
          <p:cNvSpPr/>
          <p:nvPr/>
        </p:nvSpPr>
        <p:spPr>
          <a:xfrm rot="16200000">
            <a:off x="8052954" y="2957253"/>
            <a:ext cx="421178" cy="52231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/>
          <p:cNvSpPr txBox="1"/>
          <p:nvPr/>
        </p:nvSpPr>
        <p:spPr>
          <a:xfrm>
            <a:off x="8152626" y="3719060"/>
            <a:ext cx="1872522" cy="1731821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050" b="1" i="1" dirty="0" smtClean="0"/>
              <a:t>Special Roles</a:t>
            </a:r>
          </a:p>
          <a:p>
            <a:r>
              <a:rPr lang="en-GB" sz="1050" b="1" i="1" dirty="0"/>
              <a:t> </a:t>
            </a:r>
            <a:r>
              <a:rPr lang="en-GB" sz="1050" b="1" i="1" dirty="0" smtClean="0"/>
              <a:t>  </a:t>
            </a:r>
            <a:r>
              <a:rPr lang="en-GB" sz="1050" dirty="0" smtClean="0"/>
              <a:t>Family Support Worker</a:t>
            </a:r>
          </a:p>
          <a:p>
            <a:r>
              <a:rPr lang="en-GB" sz="1050" dirty="0" smtClean="0"/>
              <a:t>   Careers Advisor</a:t>
            </a:r>
          </a:p>
          <a:p>
            <a:r>
              <a:rPr lang="en-GB" sz="1050" dirty="0"/>
              <a:t> </a:t>
            </a:r>
            <a:r>
              <a:rPr lang="en-GB" sz="1050" dirty="0" smtClean="0"/>
              <a:t>  Occupational Therapist  </a:t>
            </a:r>
          </a:p>
          <a:p>
            <a:r>
              <a:rPr lang="en-GB" sz="1050" dirty="0"/>
              <a:t> </a:t>
            </a:r>
            <a:r>
              <a:rPr lang="en-GB" sz="1050" dirty="0" smtClean="0"/>
              <a:t>  Emotional Support Coach   </a:t>
            </a:r>
          </a:p>
          <a:p>
            <a:r>
              <a:rPr lang="en-GB" sz="1050" dirty="0"/>
              <a:t> </a:t>
            </a:r>
            <a:r>
              <a:rPr lang="en-GB" sz="1050" dirty="0" smtClean="0"/>
              <a:t>  S &amp; L Therapist </a:t>
            </a:r>
          </a:p>
          <a:p>
            <a:r>
              <a:rPr lang="en-GB" sz="1050" dirty="0"/>
              <a:t> </a:t>
            </a:r>
            <a:r>
              <a:rPr lang="en-GB" sz="1050" dirty="0" smtClean="0"/>
              <a:t>  Communication Assistant </a:t>
            </a:r>
          </a:p>
          <a:p>
            <a:r>
              <a:rPr lang="en-GB" sz="1050" dirty="0"/>
              <a:t> </a:t>
            </a:r>
            <a:r>
              <a:rPr lang="en-GB" sz="1050" dirty="0" smtClean="0"/>
              <a:t>  Counsellor</a:t>
            </a:r>
          </a:p>
          <a:p>
            <a:r>
              <a:rPr lang="en-GB" sz="1000" dirty="0" smtClean="0"/>
              <a:t>   Partnership work </a:t>
            </a:r>
          </a:p>
          <a:p>
            <a:r>
              <a:rPr lang="en-GB" sz="1000" dirty="0" smtClean="0"/>
              <a:t> </a:t>
            </a:r>
            <a:r>
              <a:rPr lang="en-GB" sz="1050" dirty="0" smtClean="0"/>
              <a:t>	</a:t>
            </a:r>
            <a:endParaRPr lang="en-GB" sz="1050" dirty="0"/>
          </a:p>
        </p:txBody>
      </p:sp>
      <p:sp>
        <p:nvSpPr>
          <p:cNvPr id="43" name="TextBox 42"/>
          <p:cNvSpPr txBox="1"/>
          <p:nvPr/>
        </p:nvSpPr>
        <p:spPr>
          <a:xfrm>
            <a:off x="10175388" y="3748291"/>
            <a:ext cx="1812257" cy="1708160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050" b="1" i="1" dirty="0" smtClean="0"/>
              <a:t>Needs of Pupils</a:t>
            </a:r>
          </a:p>
          <a:p>
            <a:r>
              <a:rPr lang="en-GB" sz="1050" dirty="0" smtClean="0"/>
              <a:t>ASD/PDA Profiles</a:t>
            </a:r>
          </a:p>
          <a:p>
            <a:r>
              <a:rPr lang="en-GB" sz="1050" dirty="0" smtClean="0"/>
              <a:t>Social Communication</a:t>
            </a:r>
          </a:p>
          <a:p>
            <a:r>
              <a:rPr lang="en-GB" sz="1050" dirty="0" smtClean="0"/>
              <a:t>SLCN</a:t>
            </a:r>
          </a:p>
          <a:p>
            <a:r>
              <a:rPr lang="en-GB" sz="1050" dirty="0" smtClean="0"/>
              <a:t>ADHD/ADD</a:t>
            </a:r>
          </a:p>
          <a:p>
            <a:r>
              <a:rPr lang="en-GB" sz="1050" dirty="0" smtClean="0"/>
              <a:t>SEMH</a:t>
            </a:r>
          </a:p>
          <a:p>
            <a:r>
              <a:rPr lang="en-GB" sz="1050" dirty="0" smtClean="0"/>
              <a:t>Dyslexia </a:t>
            </a:r>
          </a:p>
          <a:p>
            <a:r>
              <a:rPr lang="en-GB" sz="1050" dirty="0" smtClean="0"/>
              <a:t>Dyspraxia </a:t>
            </a:r>
          </a:p>
          <a:p>
            <a:r>
              <a:rPr lang="en-GB" sz="1050" dirty="0" smtClean="0"/>
              <a:t>Dyscalculia </a:t>
            </a:r>
          </a:p>
          <a:p>
            <a:r>
              <a:rPr lang="en-GB" sz="1050" dirty="0" smtClean="0"/>
              <a:t>Attachment Disorder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225347" y="6536455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Documentation audits</a:t>
            </a:r>
            <a:endParaRPr lang="en-GB" sz="1050" dirty="0"/>
          </a:p>
        </p:txBody>
      </p:sp>
      <p:sp>
        <p:nvSpPr>
          <p:cNvPr id="45" name="TextBox 44"/>
          <p:cNvSpPr txBox="1"/>
          <p:nvPr/>
        </p:nvSpPr>
        <p:spPr>
          <a:xfrm>
            <a:off x="573578" y="6522090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S&amp;L outcomes</a:t>
            </a:r>
            <a:endParaRPr lang="en-GB" sz="1050" dirty="0"/>
          </a:p>
        </p:txBody>
      </p:sp>
      <p:sp>
        <p:nvSpPr>
          <p:cNvPr id="46" name="TextBox 45"/>
          <p:cNvSpPr txBox="1"/>
          <p:nvPr/>
        </p:nvSpPr>
        <p:spPr>
          <a:xfrm>
            <a:off x="2477192" y="6202216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Work sampling</a:t>
            </a:r>
            <a:endParaRPr lang="en-GB" sz="1050" dirty="0"/>
          </a:p>
        </p:txBody>
      </p:sp>
      <p:sp>
        <p:nvSpPr>
          <p:cNvPr id="47" name="TextBox 46"/>
          <p:cNvSpPr txBox="1"/>
          <p:nvPr/>
        </p:nvSpPr>
        <p:spPr>
          <a:xfrm>
            <a:off x="2475476" y="6523521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EHCP outcomes</a:t>
            </a:r>
            <a:endParaRPr lang="en-GB" sz="1050" dirty="0"/>
          </a:p>
        </p:txBody>
      </p:sp>
      <p:sp>
        <p:nvSpPr>
          <p:cNvPr id="48" name="TextBox 47"/>
          <p:cNvSpPr txBox="1"/>
          <p:nvPr/>
        </p:nvSpPr>
        <p:spPr>
          <a:xfrm>
            <a:off x="4434147" y="6213420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Lesson observations</a:t>
            </a:r>
            <a:endParaRPr lang="en-GB" sz="1050" dirty="0"/>
          </a:p>
        </p:txBody>
      </p:sp>
      <p:sp>
        <p:nvSpPr>
          <p:cNvPr id="49" name="TextBox 48"/>
          <p:cNvSpPr txBox="1"/>
          <p:nvPr/>
        </p:nvSpPr>
        <p:spPr>
          <a:xfrm>
            <a:off x="6377940" y="6201645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Pupil/Parent Survey</a:t>
            </a:r>
            <a:endParaRPr lang="en-GB" sz="1050" dirty="0"/>
          </a:p>
        </p:txBody>
      </p:sp>
      <p:sp>
        <p:nvSpPr>
          <p:cNvPr id="50" name="TextBox 49"/>
          <p:cNvSpPr txBox="1"/>
          <p:nvPr/>
        </p:nvSpPr>
        <p:spPr>
          <a:xfrm>
            <a:off x="8321733" y="6213420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Curriculum reviews</a:t>
            </a:r>
            <a:endParaRPr lang="en-GB" sz="1050" dirty="0"/>
          </a:p>
        </p:txBody>
      </p:sp>
      <p:sp>
        <p:nvSpPr>
          <p:cNvPr id="51" name="TextBox 50"/>
          <p:cNvSpPr txBox="1"/>
          <p:nvPr/>
        </p:nvSpPr>
        <p:spPr>
          <a:xfrm>
            <a:off x="10225347" y="6213420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Self Assessment </a:t>
            </a:r>
            <a:endParaRPr lang="en-GB" sz="1050" dirty="0"/>
          </a:p>
        </p:txBody>
      </p:sp>
      <p:sp>
        <p:nvSpPr>
          <p:cNvPr id="52" name="TextBox 51"/>
          <p:cNvSpPr txBox="1"/>
          <p:nvPr/>
        </p:nvSpPr>
        <p:spPr>
          <a:xfrm>
            <a:off x="4434147" y="6522090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Learning walks</a:t>
            </a:r>
            <a:endParaRPr lang="en-GB" sz="1050" dirty="0"/>
          </a:p>
        </p:txBody>
      </p:sp>
      <p:sp>
        <p:nvSpPr>
          <p:cNvPr id="53" name="TextBox 52"/>
          <p:cNvSpPr txBox="1"/>
          <p:nvPr/>
        </p:nvSpPr>
        <p:spPr>
          <a:xfrm>
            <a:off x="6377940" y="6522090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Attendance</a:t>
            </a:r>
            <a:endParaRPr lang="en-GB" sz="1050" dirty="0"/>
          </a:p>
        </p:txBody>
      </p:sp>
      <p:sp>
        <p:nvSpPr>
          <p:cNvPr id="54" name="TextBox 53"/>
          <p:cNvSpPr txBox="1"/>
          <p:nvPr/>
        </p:nvSpPr>
        <p:spPr>
          <a:xfrm>
            <a:off x="8321733" y="6522090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Destination Data</a:t>
            </a:r>
            <a:endParaRPr lang="en-GB" sz="1050" dirty="0"/>
          </a:p>
        </p:txBody>
      </p:sp>
      <p:sp>
        <p:nvSpPr>
          <p:cNvPr id="55" name="TextBox 54"/>
          <p:cNvSpPr txBox="1"/>
          <p:nvPr/>
        </p:nvSpPr>
        <p:spPr>
          <a:xfrm>
            <a:off x="573578" y="6198823"/>
            <a:ext cx="1762300" cy="253916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050" dirty="0" smtClean="0"/>
              <a:t>Progress data</a:t>
            </a:r>
            <a:endParaRPr lang="en-GB" sz="1050" dirty="0"/>
          </a:p>
        </p:txBody>
      </p:sp>
      <p:sp>
        <p:nvSpPr>
          <p:cNvPr id="56" name="TextBox 55"/>
          <p:cNvSpPr txBox="1"/>
          <p:nvPr/>
        </p:nvSpPr>
        <p:spPr>
          <a:xfrm>
            <a:off x="589509" y="4169472"/>
            <a:ext cx="7412876" cy="415498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050" b="1" dirty="0" smtClean="0"/>
              <a:t>Interventions</a:t>
            </a:r>
            <a:r>
              <a:rPr lang="en-GB" sz="1050" dirty="0" smtClean="0"/>
              <a:t>:	* Phonics     * Literacy     * Speech and Language     * Lego therapy     * Gross Motor Skills     * Sensory diet</a:t>
            </a:r>
          </a:p>
          <a:p>
            <a:r>
              <a:rPr lang="en-GB" sz="1050" dirty="0" smtClean="0"/>
              <a:t>* Sensory room     * Mindfulness     * </a:t>
            </a:r>
            <a:r>
              <a:rPr lang="en-GB" sz="1050" dirty="0" smtClean="0"/>
              <a:t>Anxiety  * </a:t>
            </a:r>
            <a:r>
              <a:rPr lang="en-GB" sz="1050" dirty="0" smtClean="0"/>
              <a:t>Art therapy     * Numeracy     * Social Communication </a:t>
            </a:r>
            <a:r>
              <a:rPr lang="en-GB" sz="1050" dirty="0" smtClean="0"/>
              <a:t>* </a:t>
            </a:r>
            <a:r>
              <a:rPr lang="en-GB" sz="1050" dirty="0" smtClean="0"/>
              <a:t>Emotional </a:t>
            </a:r>
            <a:r>
              <a:rPr lang="en-GB" sz="1050" dirty="0" smtClean="0"/>
              <a:t>Literacy *Thrive</a:t>
            </a:r>
            <a:endParaRPr lang="en-GB" sz="1050" dirty="0" smtClean="0"/>
          </a:p>
        </p:txBody>
      </p:sp>
      <p:sp>
        <p:nvSpPr>
          <p:cNvPr id="57" name="TextBox 56"/>
          <p:cNvSpPr txBox="1"/>
          <p:nvPr/>
        </p:nvSpPr>
        <p:spPr>
          <a:xfrm>
            <a:off x="573578" y="5532746"/>
            <a:ext cx="3706093" cy="577081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050" b="1" i="1" dirty="0" smtClean="0"/>
              <a:t>Standards - </a:t>
            </a:r>
            <a:r>
              <a:rPr lang="en-GB" sz="1050" dirty="0" smtClean="0"/>
              <a:t>Pupils make expected or greater than expected progress towards their targets that are set according to baselines on entry.</a:t>
            </a:r>
            <a:endParaRPr lang="en-GB" sz="1050" dirty="0"/>
          </a:p>
        </p:txBody>
      </p:sp>
      <p:sp>
        <p:nvSpPr>
          <p:cNvPr id="58" name="TextBox 57"/>
          <p:cNvSpPr txBox="1"/>
          <p:nvPr/>
        </p:nvSpPr>
        <p:spPr>
          <a:xfrm>
            <a:off x="4356858" y="5542796"/>
            <a:ext cx="3706093" cy="577081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050" b="1" dirty="0" smtClean="0"/>
              <a:t>Personal Development -</a:t>
            </a:r>
            <a:r>
              <a:rPr lang="en-GB" sz="1050" dirty="0" smtClean="0"/>
              <a:t>Pupils are prepared for life beyond Ashley and can demonstrate the school values in their learning, choices and behaviour. </a:t>
            </a:r>
            <a:endParaRPr lang="en-GB" sz="1050" dirty="0"/>
          </a:p>
        </p:txBody>
      </p:sp>
      <p:sp>
        <p:nvSpPr>
          <p:cNvPr id="59" name="TextBox 58"/>
          <p:cNvSpPr txBox="1"/>
          <p:nvPr/>
        </p:nvSpPr>
        <p:spPr>
          <a:xfrm>
            <a:off x="8140239" y="5541303"/>
            <a:ext cx="3847405" cy="577081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050" b="1" dirty="0" smtClean="0"/>
              <a:t>Social Communication – </a:t>
            </a:r>
            <a:r>
              <a:rPr lang="en-GB" sz="1050" dirty="0" smtClean="0"/>
              <a:t>Pupils enjoy their learning and coming to school. Their skills relating to social communication are measured through their EHCP’s and </a:t>
            </a:r>
            <a:r>
              <a:rPr lang="en-GB" sz="1050" dirty="0" err="1" smtClean="0"/>
              <a:t>SaLT</a:t>
            </a:r>
            <a:r>
              <a:rPr lang="en-GB" sz="1050" dirty="0" smtClean="0"/>
              <a:t> assessments.    </a:t>
            </a:r>
            <a:endParaRPr lang="en-GB" sz="1050" dirty="0"/>
          </a:p>
        </p:txBody>
      </p:sp>
      <p:sp>
        <p:nvSpPr>
          <p:cNvPr id="60" name="TextBox 59"/>
          <p:cNvSpPr txBox="1"/>
          <p:nvPr/>
        </p:nvSpPr>
        <p:spPr>
          <a:xfrm>
            <a:off x="589510" y="4667496"/>
            <a:ext cx="3681846" cy="738664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050" b="1" dirty="0" smtClean="0"/>
              <a:t>Enrichment</a:t>
            </a:r>
          </a:p>
          <a:p>
            <a:r>
              <a:rPr lang="en-GB" sz="1050" dirty="0" smtClean="0"/>
              <a:t>LOTC </a:t>
            </a:r>
            <a:r>
              <a:rPr lang="en-GB" sz="1050" dirty="0" smtClean="0"/>
              <a:t>	Partnership work           Extra-Curricular Clubs    Health and Wellbeing Week 	</a:t>
            </a:r>
            <a:r>
              <a:rPr lang="en-GB" sz="1050" dirty="0" smtClean="0"/>
              <a:t>Work Experience</a:t>
            </a:r>
            <a:endParaRPr lang="en-GB" sz="1050" dirty="0" smtClean="0"/>
          </a:p>
          <a:p>
            <a:r>
              <a:rPr lang="en-GB" sz="1050" dirty="0" smtClean="0"/>
              <a:t>School Value Day        Forest School          Duke </a:t>
            </a:r>
            <a:r>
              <a:rPr lang="en-GB" sz="1050" dirty="0" smtClean="0"/>
              <a:t>of Edinburgh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348568" y="4667495"/>
            <a:ext cx="3653817" cy="738664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050" b="1" dirty="0" smtClean="0"/>
              <a:t>School Awards</a:t>
            </a:r>
            <a:endParaRPr lang="en-GB" sz="1050" dirty="0" smtClean="0"/>
          </a:p>
          <a:p>
            <a:r>
              <a:rPr lang="en-GB" sz="1050" dirty="0" smtClean="0"/>
              <a:t>Advanced Autism Accreditation    </a:t>
            </a:r>
            <a:r>
              <a:rPr lang="en-GB" sz="1050" dirty="0" smtClean="0"/>
              <a:t>Skills </a:t>
            </a:r>
            <a:r>
              <a:rPr lang="en-GB" sz="1050" dirty="0" smtClean="0"/>
              <a:t>Builder Gold Award       ICT Mark 		History Quality Mark Gold Rights Respecting School	Global Learning Programme</a:t>
            </a:r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3415" y="69292"/>
            <a:ext cx="928585" cy="41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452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391</Words>
  <Application>Microsoft Office PowerPoint</Application>
  <PresentationFormat>Widescreen</PresentationFormat>
  <Paragraphs>109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Nicola Lightfoot</cp:lastModifiedBy>
  <cp:revision>21</cp:revision>
  <cp:lastPrinted>2024-09-06T08:08:52Z</cp:lastPrinted>
  <dcterms:created xsi:type="dcterms:W3CDTF">2023-04-03T09:57:27Z</dcterms:created>
  <dcterms:modified xsi:type="dcterms:W3CDTF">2024-09-06T11:27:25Z</dcterms:modified>
</cp:coreProperties>
</file>