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media/image38.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5" r:id="rId9"/>
    <p:sldId id="266" r:id="rId10"/>
    <p:sldId id="273" r:id="rId11"/>
    <p:sldId id="274" r:id="rId12"/>
    <p:sldId id="267" r:id="rId13"/>
    <p:sldId id="268" r:id="rId14"/>
    <p:sldId id="263" r:id="rId15"/>
    <p:sldId id="264" r:id="rId16"/>
    <p:sldId id="271" r:id="rId17"/>
    <p:sldId id="269" r:id="rId18"/>
    <p:sldId id="272" r:id="rId19"/>
    <p:sldId id="270" r:id="rId20"/>
    <p:sldId id="281" r:id="rId21"/>
    <p:sldId id="282" r:id="rId22"/>
    <p:sldId id="283" r:id="rId23"/>
    <p:sldId id="275" r:id="rId24"/>
    <p:sldId id="276" r:id="rId25"/>
    <p:sldId id="280" r:id="rId26"/>
    <p:sldId id="277" r:id="rId27"/>
    <p:sldId id="278" r:id="rId28"/>
    <p:sldId id="279" r:id="rId29"/>
  </p:sldIdLst>
  <p:sldSz cx="7556500" cy="106934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905" autoAdjust="0"/>
    <p:restoredTop sz="99388" autoAdjust="0"/>
  </p:normalViewPr>
  <p:slideViewPr>
    <p:cSldViewPr>
      <p:cViewPr>
        <p:scale>
          <a:sx n="50" d="100"/>
          <a:sy n="50" d="100"/>
        </p:scale>
        <p:origin x="2851" y="15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67213" y="3314954"/>
            <a:ext cx="6428422" cy="224561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134427" y="5988304"/>
            <a:ext cx="5293995" cy="26733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7560945" cy="10692765"/>
          </a:xfrm>
          <a:custGeom>
            <a:avLst/>
            <a:gdLst/>
            <a:ahLst/>
            <a:cxnLst/>
            <a:rect l="l" t="t" r="r" b="b"/>
            <a:pathLst>
              <a:path w="7560945" h="10692765">
                <a:moveTo>
                  <a:pt x="7560564" y="0"/>
                </a:moveTo>
                <a:lnTo>
                  <a:pt x="0" y="0"/>
                </a:lnTo>
                <a:lnTo>
                  <a:pt x="0" y="10692380"/>
                </a:lnTo>
                <a:lnTo>
                  <a:pt x="7560564" y="10692380"/>
                </a:lnTo>
                <a:lnTo>
                  <a:pt x="7560564" y="0"/>
                </a:lnTo>
                <a:close/>
              </a:path>
            </a:pathLst>
          </a:custGeom>
          <a:solidFill>
            <a:srgbClr val="FFE67E"/>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3691128" y="6455663"/>
            <a:ext cx="3518916" cy="3895344"/>
          </a:xfrm>
          <a:prstGeom prst="rect">
            <a:avLst/>
          </a:prstGeom>
        </p:spPr>
      </p:pic>
      <p:sp>
        <p:nvSpPr>
          <p:cNvPr id="18" name="bg object 18"/>
          <p:cNvSpPr/>
          <p:nvPr/>
        </p:nvSpPr>
        <p:spPr>
          <a:xfrm>
            <a:off x="3648583" y="6412483"/>
            <a:ext cx="3454400" cy="3830320"/>
          </a:xfrm>
          <a:custGeom>
            <a:avLst/>
            <a:gdLst/>
            <a:ahLst/>
            <a:cxnLst/>
            <a:rect l="l" t="t" r="r" b="b"/>
            <a:pathLst>
              <a:path w="3454400" h="3830320">
                <a:moveTo>
                  <a:pt x="3453891" y="0"/>
                </a:moveTo>
                <a:lnTo>
                  <a:pt x="0" y="0"/>
                </a:lnTo>
                <a:lnTo>
                  <a:pt x="0" y="3829900"/>
                </a:lnTo>
                <a:lnTo>
                  <a:pt x="3022218" y="3829900"/>
                </a:lnTo>
                <a:lnTo>
                  <a:pt x="3453891" y="3351161"/>
                </a:lnTo>
                <a:lnTo>
                  <a:pt x="3453891" y="0"/>
                </a:lnTo>
                <a:close/>
              </a:path>
            </a:pathLst>
          </a:custGeom>
          <a:solidFill>
            <a:srgbClr val="FFFF66"/>
          </a:solidFill>
        </p:spPr>
        <p:txBody>
          <a:bodyPr wrap="square" lIns="0" tIns="0" rIns="0" bIns="0" rtlCol="0"/>
          <a:lstStyle/>
          <a:p>
            <a:endParaRPr/>
          </a:p>
        </p:txBody>
      </p:sp>
      <p:sp>
        <p:nvSpPr>
          <p:cNvPr id="19" name="bg object 19"/>
          <p:cNvSpPr/>
          <p:nvPr/>
        </p:nvSpPr>
        <p:spPr>
          <a:xfrm>
            <a:off x="6670802" y="9763645"/>
            <a:ext cx="431800" cy="478790"/>
          </a:xfrm>
          <a:custGeom>
            <a:avLst/>
            <a:gdLst/>
            <a:ahLst/>
            <a:cxnLst/>
            <a:rect l="l" t="t" r="r" b="b"/>
            <a:pathLst>
              <a:path w="431800" h="478790">
                <a:moveTo>
                  <a:pt x="431673" y="0"/>
                </a:moveTo>
                <a:lnTo>
                  <a:pt x="373244" y="29468"/>
                </a:lnTo>
                <a:lnTo>
                  <a:pt x="319500" y="50718"/>
                </a:lnTo>
                <a:lnTo>
                  <a:pt x="270733" y="63939"/>
                </a:lnTo>
                <a:lnTo>
                  <a:pt x="227234" y="69322"/>
                </a:lnTo>
                <a:lnTo>
                  <a:pt x="189296" y="67060"/>
                </a:lnTo>
                <a:lnTo>
                  <a:pt x="157210" y="57342"/>
                </a:lnTo>
                <a:lnTo>
                  <a:pt x="131267" y="40361"/>
                </a:lnTo>
                <a:lnTo>
                  <a:pt x="111759" y="16306"/>
                </a:lnTo>
                <a:lnTo>
                  <a:pt x="0" y="478739"/>
                </a:lnTo>
                <a:lnTo>
                  <a:pt x="431673" y="0"/>
                </a:lnTo>
                <a:close/>
              </a:path>
            </a:pathLst>
          </a:custGeom>
          <a:solidFill>
            <a:srgbClr val="CDCD52"/>
          </a:solidFill>
        </p:spPr>
        <p:txBody>
          <a:bodyPr wrap="square" lIns="0" tIns="0" rIns="0" bIns="0" rtlCol="0"/>
          <a:lstStyle/>
          <a:p>
            <a:endParaRPr/>
          </a:p>
        </p:txBody>
      </p:sp>
      <p:sp>
        <p:nvSpPr>
          <p:cNvPr id="20" name="bg object 20"/>
          <p:cNvSpPr/>
          <p:nvPr/>
        </p:nvSpPr>
        <p:spPr>
          <a:xfrm>
            <a:off x="3648583" y="6412483"/>
            <a:ext cx="3454400" cy="3830320"/>
          </a:xfrm>
          <a:custGeom>
            <a:avLst/>
            <a:gdLst/>
            <a:ahLst/>
            <a:cxnLst/>
            <a:rect l="l" t="t" r="r" b="b"/>
            <a:pathLst>
              <a:path w="3454400" h="3830320">
                <a:moveTo>
                  <a:pt x="0" y="0"/>
                </a:moveTo>
                <a:lnTo>
                  <a:pt x="0" y="3829900"/>
                </a:lnTo>
                <a:lnTo>
                  <a:pt x="3022218" y="3829900"/>
                </a:lnTo>
                <a:lnTo>
                  <a:pt x="3453891" y="3351161"/>
                </a:lnTo>
                <a:lnTo>
                  <a:pt x="3453891" y="0"/>
                </a:lnTo>
                <a:lnTo>
                  <a:pt x="0" y="0"/>
                </a:lnTo>
                <a:close/>
              </a:path>
              <a:path w="3454400" h="3830320">
                <a:moveTo>
                  <a:pt x="3022218" y="3829900"/>
                </a:moveTo>
                <a:lnTo>
                  <a:pt x="3133978" y="3367468"/>
                </a:lnTo>
                <a:lnTo>
                  <a:pt x="3153486" y="3391522"/>
                </a:lnTo>
                <a:lnTo>
                  <a:pt x="3179429" y="3408504"/>
                </a:lnTo>
                <a:lnTo>
                  <a:pt x="3211515" y="3418222"/>
                </a:lnTo>
                <a:lnTo>
                  <a:pt x="3249453" y="3420484"/>
                </a:lnTo>
                <a:lnTo>
                  <a:pt x="3292952" y="3415100"/>
                </a:lnTo>
                <a:lnTo>
                  <a:pt x="3341719" y="3401879"/>
                </a:lnTo>
                <a:lnTo>
                  <a:pt x="3395463" y="3380630"/>
                </a:lnTo>
                <a:lnTo>
                  <a:pt x="3453891" y="3351161"/>
                </a:lnTo>
              </a:path>
            </a:pathLst>
          </a:custGeom>
          <a:ln w="63500">
            <a:solidFill>
              <a:srgbClr val="1E1B5D"/>
            </a:solidFill>
          </a:ln>
        </p:spPr>
        <p:txBody>
          <a:bodyPr wrap="square" lIns="0" tIns="0" rIns="0" bIns="0" rtlCol="0"/>
          <a:lstStyle/>
          <a:p>
            <a:endParaRPr/>
          </a:p>
        </p:txBody>
      </p:sp>
      <p:sp>
        <p:nvSpPr>
          <p:cNvPr id="21" name="bg object 21"/>
          <p:cNvSpPr/>
          <p:nvPr/>
        </p:nvSpPr>
        <p:spPr>
          <a:xfrm>
            <a:off x="3785743" y="6675373"/>
            <a:ext cx="3148330" cy="815975"/>
          </a:xfrm>
          <a:custGeom>
            <a:avLst/>
            <a:gdLst/>
            <a:ahLst/>
            <a:cxnLst/>
            <a:rect l="l" t="t" r="r" b="b"/>
            <a:pathLst>
              <a:path w="3148329" h="815975">
                <a:moveTo>
                  <a:pt x="2740152" y="0"/>
                </a:moveTo>
                <a:lnTo>
                  <a:pt x="407797" y="0"/>
                </a:lnTo>
                <a:lnTo>
                  <a:pt x="360248" y="2742"/>
                </a:lnTo>
                <a:lnTo>
                  <a:pt x="314308" y="10766"/>
                </a:lnTo>
                <a:lnTo>
                  <a:pt x="270283" y="23765"/>
                </a:lnTo>
                <a:lnTo>
                  <a:pt x="228479" y="41435"/>
                </a:lnTo>
                <a:lnTo>
                  <a:pt x="189203" y="63469"/>
                </a:lnTo>
                <a:lnTo>
                  <a:pt x="152761" y="89563"/>
                </a:lnTo>
                <a:lnTo>
                  <a:pt x="119459" y="119411"/>
                </a:lnTo>
                <a:lnTo>
                  <a:pt x="89603" y="152708"/>
                </a:lnTo>
                <a:lnTo>
                  <a:pt x="63501" y="189147"/>
                </a:lnTo>
                <a:lnTo>
                  <a:pt x="41457" y="228424"/>
                </a:lnTo>
                <a:lnTo>
                  <a:pt x="23779" y="270232"/>
                </a:lnTo>
                <a:lnTo>
                  <a:pt x="10772" y="314268"/>
                </a:lnTo>
                <a:lnTo>
                  <a:pt x="2744" y="360224"/>
                </a:lnTo>
                <a:lnTo>
                  <a:pt x="0" y="407796"/>
                </a:lnTo>
                <a:lnTo>
                  <a:pt x="2744" y="455343"/>
                </a:lnTo>
                <a:lnTo>
                  <a:pt x="10772" y="501278"/>
                </a:lnTo>
                <a:lnTo>
                  <a:pt x="23779" y="545295"/>
                </a:lnTo>
                <a:lnTo>
                  <a:pt x="41457" y="587089"/>
                </a:lnTo>
                <a:lnTo>
                  <a:pt x="63501" y="626353"/>
                </a:lnTo>
                <a:lnTo>
                  <a:pt x="89603" y="662782"/>
                </a:lnTo>
                <a:lnTo>
                  <a:pt x="119459" y="696071"/>
                </a:lnTo>
                <a:lnTo>
                  <a:pt x="152761" y="725913"/>
                </a:lnTo>
                <a:lnTo>
                  <a:pt x="189203" y="752002"/>
                </a:lnTo>
                <a:lnTo>
                  <a:pt x="228479" y="774034"/>
                </a:lnTo>
                <a:lnTo>
                  <a:pt x="270283" y="791702"/>
                </a:lnTo>
                <a:lnTo>
                  <a:pt x="314308" y="804701"/>
                </a:lnTo>
                <a:lnTo>
                  <a:pt x="360248" y="812724"/>
                </a:lnTo>
                <a:lnTo>
                  <a:pt x="407797" y="815466"/>
                </a:lnTo>
                <a:lnTo>
                  <a:pt x="2740152" y="815466"/>
                </a:lnTo>
                <a:lnTo>
                  <a:pt x="2787700" y="812724"/>
                </a:lnTo>
                <a:lnTo>
                  <a:pt x="2833640" y="804701"/>
                </a:lnTo>
                <a:lnTo>
                  <a:pt x="2877665" y="791702"/>
                </a:lnTo>
                <a:lnTo>
                  <a:pt x="2919469" y="774034"/>
                </a:lnTo>
                <a:lnTo>
                  <a:pt x="2958745" y="752002"/>
                </a:lnTo>
                <a:lnTo>
                  <a:pt x="2995187" y="725913"/>
                </a:lnTo>
                <a:lnTo>
                  <a:pt x="3028489" y="696071"/>
                </a:lnTo>
                <a:lnTo>
                  <a:pt x="3058345" y="662782"/>
                </a:lnTo>
                <a:lnTo>
                  <a:pt x="3084447" y="626353"/>
                </a:lnTo>
                <a:lnTo>
                  <a:pt x="3106491" y="587089"/>
                </a:lnTo>
                <a:lnTo>
                  <a:pt x="3124169" y="545295"/>
                </a:lnTo>
                <a:lnTo>
                  <a:pt x="3137176" y="501278"/>
                </a:lnTo>
                <a:lnTo>
                  <a:pt x="3145204" y="455343"/>
                </a:lnTo>
                <a:lnTo>
                  <a:pt x="3147949" y="407796"/>
                </a:lnTo>
                <a:lnTo>
                  <a:pt x="3145204" y="360224"/>
                </a:lnTo>
                <a:lnTo>
                  <a:pt x="3137176" y="314268"/>
                </a:lnTo>
                <a:lnTo>
                  <a:pt x="3124169" y="270232"/>
                </a:lnTo>
                <a:lnTo>
                  <a:pt x="3106491" y="228424"/>
                </a:lnTo>
                <a:lnTo>
                  <a:pt x="3084447" y="189147"/>
                </a:lnTo>
                <a:lnTo>
                  <a:pt x="3058345" y="152708"/>
                </a:lnTo>
                <a:lnTo>
                  <a:pt x="3028489" y="119411"/>
                </a:lnTo>
                <a:lnTo>
                  <a:pt x="2995187" y="89563"/>
                </a:lnTo>
                <a:lnTo>
                  <a:pt x="2958745" y="63469"/>
                </a:lnTo>
                <a:lnTo>
                  <a:pt x="2919469" y="41435"/>
                </a:lnTo>
                <a:lnTo>
                  <a:pt x="2877665" y="23765"/>
                </a:lnTo>
                <a:lnTo>
                  <a:pt x="2833640" y="10766"/>
                </a:lnTo>
                <a:lnTo>
                  <a:pt x="2787700" y="2742"/>
                </a:lnTo>
                <a:lnTo>
                  <a:pt x="2740152" y="0"/>
                </a:lnTo>
                <a:close/>
              </a:path>
            </a:pathLst>
          </a:custGeom>
          <a:solidFill>
            <a:srgbClr val="FFFFFF"/>
          </a:solidFill>
        </p:spPr>
        <p:txBody>
          <a:bodyPr wrap="square" lIns="0" tIns="0" rIns="0" bIns="0" rtlCol="0"/>
          <a:lstStyle/>
          <a:p>
            <a:endParaRPr/>
          </a:p>
        </p:txBody>
      </p:sp>
      <p:sp>
        <p:nvSpPr>
          <p:cNvPr id="22" name="bg object 22"/>
          <p:cNvSpPr/>
          <p:nvPr/>
        </p:nvSpPr>
        <p:spPr>
          <a:xfrm>
            <a:off x="3785743" y="6675373"/>
            <a:ext cx="3148330" cy="815975"/>
          </a:xfrm>
          <a:custGeom>
            <a:avLst/>
            <a:gdLst/>
            <a:ahLst/>
            <a:cxnLst/>
            <a:rect l="l" t="t" r="r" b="b"/>
            <a:pathLst>
              <a:path w="3148329" h="815975">
                <a:moveTo>
                  <a:pt x="407797" y="0"/>
                </a:moveTo>
                <a:lnTo>
                  <a:pt x="360248" y="2742"/>
                </a:lnTo>
                <a:lnTo>
                  <a:pt x="314308" y="10766"/>
                </a:lnTo>
                <a:lnTo>
                  <a:pt x="270283" y="23765"/>
                </a:lnTo>
                <a:lnTo>
                  <a:pt x="228479" y="41435"/>
                </a:lnTo>
                <a:lnTo>
                  <a:pt x="189203" y="63469"/>
                </a:lnTo>
                <a:lnTo>
                  <a:pt x="152761" y="89563"/>
                </a:lnTo>
                <a:lnTo>
                  <a:pt x="119459" y="119411"/>
                </a:lnTo>
                <a:lnTo>
                  <a:pt x="89603" y="152708"/>
                </a:lnTo>
                <a:lnTo>
                  <a:pt x="63501" y="189147"/>
                </a:lnTo>
                <a:lnTo>
                  <a:pt x="41457" y="228424"/>
                </a:lnTo>
                <a:lnTo>
                  <a:pt x="23779" y="270232"/>
                </a:lnTo>
                <a:lnTo>
                  <a:pt x="10772" y="314268"/>
                </a:lnTo>
                <a:lnTo>
                  <a:pt x="2744" y="360224"/>
                </a:lnTo>
                <a:lnTo>
                  <a:pt x="0" y="407796"/>
                </a:lnTo>
                <a:lnTo>
                  <a:pt x="2744" y="455343"/>
                </a:lnTo>
                <a:lnTo>
                  <a:pt x="10772" y="501278"/>
                </a:lnTo>
                <a:lnTo>
                  <a:pt x="23779" y="545295"/>
                </a:lnTo>
                <a:lnTo>
                  <a:pt x="41457" y="587089"/>
                </a:lnTo>
                <a:lnTo>
                  <a:pt x="63501" y="626353"/>
                </a:lnTo>
                <a:lnTo>
                  <a:pt x="89603" y="662782"/>
                </a:lnTo>
                <a:lnTo>
                  <a:pt x="119459" y="696071"/>
                </a:lnTo>
                <a:lnTo>
                  <a:pt x="152761" y="725913"/>
                </a:lnTo>
                <a:lnTo>
                  <a:pt x="189203" y="752002"/>
                </a:lnTo>
                <a:lnTo>
                  <a:pt x="228479" y="774034"/>
                </a:lnTo>
                <a:lnTo>
                  <a:pt x="270283" y="791702"/>
                </a:lnTo>
                <a:lnTo>
                  <a:pt x="314308" y="804701"/>
                </a:lnTo>
                <a:lnTo>
                  <a:pt x="360248" y="812724"/>
                </a:lnTo>
                <a:lnTo>
                  <a:pt x="407797" y="815466"/>
                </a:lnTo>
                <a:lnTo>
                  <a:pt x="2740152" y="815466"/>
                </a:lnTo>
                <a:lnTo>
                  <a:pt x="2787700" y="812724"/>
                </a:lnTo>
                <a:lnTo>
                  <a:pt x="2833640" y="804701"/>
                </a:lnTo>
                <a:lnTo>
                  <a:pt x="2877665" y="791702"/>
                </a:lnTo>
                <a:lnTo>
                  <a:pt x="2919469" y="774034"/>
                </a:lnTo>
                <a:lnTo>
                  <a:pt x="2958745" y="752002"/>
                </a:lnTo>
                <a:lnTo>
                  <a:pt x="2995187" y="725913"/>
                </a:lnTo>
                <a:lnTo>
                  <a:pt x="3028489" y="696071"/>
                </a:lnTo>
                <a:lnTo>
                  <a:pt x="3058345" y="662782"/>
                </a:lnTo>
                <a:lnTo>
                  <a:pt x="3084447" y="626353"/>
                </a:lnTo>
                <a:lnTo>
                  <a:pt x="3106491" y="587089"/>
                </a:lnTo>
                <a:lnTo>
                  <a:pt x="3124169" y="545295"/>
                </a:lnTo>
                <a:lnTo>
                  <a:pt x="3137176" y="501278"/>
                </a:lnTo>
                <a:lnTo>
                  <a:pt x="3145204" y="455343"/>
                </a:lnTo>
                <a:lnTo>
                  <a:pt x="3147949" y="407796"/>
                </a:lnTo>
                <a:lnTo>
                  <a:pt x="3145204" y="360224"/>
                </a:lnTo>
                <a:lnTo>
                  <a:pt x="3137176" y="314268"/>
                </a:lnTo>
                <a:lnTo>
                  <a:pt x="3124169" y="270232"/>
                </a:lnTo>
                <a:lnTo>
                  <a:pt x="3106491" y="228424"/>
                </a:lnTo>
                <a:lnTo>
                  <a:pt x="3084447" y="189147"/>
                </a:lnTo>
                <a:lnTo>
                  <a:pt x="3058345" y="152708"/>
                </a:lnTo>
                <a:lnTo>
                  <a:pt x="3028489" y="119411"/>
                </a:lnTo>
                <a:lnTo>
                  <a:pt x="2995187" y="89563"/>
                </a:lnTo>
                <a:lnTo>
                  <a:pt x="2958745" y="63469"/>
                </a:lnTo>
                <a:lnTo>
                  <a:pt x="2919469" y="41435"/>
                </a:lnTo>
                <a:lnTo>
                  <a:pt x="2877665" y="23765"/>
                </a:lnTo>
                <a:lnTo>
                  <a:pt x="2833640" y="10766"/>
                </a:lnTo>
                <a:lnTo>
                  <a:pt x="2787700" y="2742"/>
                </a:lnTo>
                <a:lnTo>
                  <a:pt x="2740152" y="0"/>
                </a:lnTo>
                <a:lnTo>
                  <a:pt x="407797" y="0"/>
                </a:lnTo>
              </a:path>
            </a:pathLst>
          </a:custGeom>
          <a:ln w="31750">
            <a:solidFill>
              <a:srgbClr val="663300"/>
            </a:solidFill>
          </a:ln>
        </p:spPr>
        <p:txBody>
          <a:bodyPr wrap="square" lIns="0" tIns="0" rIns="0" bIns="0" rtlCol="0"/>
          <a:lstStyle/>
          <a:p>
            <a:endParaRPr/>
          </a:p>
        </p:txBody>
      </p:sp>
      <p:pic>
        <p:nvPicPr>
          <p:cNvPr id="23" name="bg object 23"/>
          <p:cNvPicPr/>
          <p:nvPr/>
        </p:nvPicPr>
        <p:blipFill>
          <a:blip r:embed="rId3" cstate="print"/>
          <a:stretch>
            <a:fillRect/>
          </a:stretch>
        </p:blipFill>
        <p:spPr>
          <a:xfrm>
            <a:off x="4094734" y="6942683"/>
            <a:ext cx="180098" cy="233959"/>
          </a:xfrm>
          <a:prstGeom prst="rect">
            <a:avLst/>
          </a:prstGeom>
        </p:spPr>
      </p:pic>
      <p:pic>
        <p:nvPicPr>
          <p:cNvPr id="24" name="bg object 24"/>
          <p:cNvPicPr/>
          <p:nvPr/>
        </p:nvPicPr>
        <p:blipFill>
          <a:blip r:embed="rId4" cstate="print"/>
          <a:stretch>
            <a:fillRect/>
          </a:stretch>
        </p:blipFill>
        <p:spPr>
          <a:xfrm>
            <a:off x="3691127" y="701039"/>
            <a:ext cx="3509771" cy="5298948"/>
          </a:xfrm>
          <a:prstGeom prst="rect">
            <a:avLst/>
          </a:prstGeom>
        </p:spPr>
      </p:pic>
      <p:sp>
        <p:nvSpPr>
          <p:cNvPr id="25" name="bg object 25"/>
          <p:cNvSpPr/>
          <p:nvPr/>
        </p:nvSpPr>
        <p:spPr>
          <a:xfrm>
            <a:off x="3648455" y="657986"/>
            <a:ext cx="3445510" cy="5234305"/>
          </a:xfrm>
          <a:custGeom>
            <a:avLst/>
            <a:gdLst/>
            <a:ahLst/>
            <a:cxnLst/>
            <a:rect l="l" t="t" r="r" b="b"/>
            <a:pathLst>
              <a:path w="3445509" h="5234305">
                <a:moveTo>
                  <a:pt x="3445002" y="0"/>
                </a:moveTo>
                <a:lnTo>
                  <a:pt x="0" y="0"/>
                </a:lnTo>
                <a:lnTo>
                  <a:pt x="0" y="5233924"/>
                </a:lnTo>
                <a:lnTo>
                  <a:pt x="3014345" y="5233924"/>
                </a:lnTo>
                <a:lnTo>
                  <a:pt x="3445002" y="4579620"/>
                </a:lnTo>
                <a:lnTo>
                  <a:pt x="3445002" y="0"/>
                </a:lnTo>
                <a:close/>
              </a:path>
            </a:pathLst>
          </a:custGeom>
          <a:solidFill>
            <a:srgbClr val="FFFF66"/>
          </a:solidFill>
        </p:spPr>
        <p:txBody>
          <a:bodyPr wrap="square" lIns="0" tIns="0" rIns="0" bIns="0" rtlCol="0"/>
          <a:lstStyle/>
          <a:p>
            <a:endParaRPr/>
          </a:p>
        </p:txBody>
      </p:sp>
      <p:sp>
        <p:nvSpPr>
          <p:cNvPr id="26" name="bg object 26"/>
          <p:cNvSpPr/>
          <p:nvPr/>
        </p:nvSpPr>
        <p:spPr>
          <a:xfrm>
            <a:off x="6662801" y="5237606"/>
            <a:ext cx="431165" cy="654685"/>
          </a:xfrm>
          <a:custGeom>
            <a:avLst/>
            <a:gdLst/>
            <a:ahLst/>
            <a:cxnLst/>
            <a:rect l="l" t="t" r="r" b="b"/>
            <a:pathLst>
              <a:path w="431165" h="654685">
                <a:moveTo>
                  <a:pt x="430656" y="0"/>
                </a:moveTo>
                <a:lnTo>
                  <a:pt x="372364" y="40298"/>
                </a:lnTo>
                <a:lnTo>
                  <a:pt x="318746" y="69357"/>
                </a:lnTo>
                <a:lnTo>
                  <a:pt x="270092" y="87439"/>
                </a:lnTo>
                <a:lnTo>
                  <a:pt x="226695" y="94805"/>
                </a:lnTo>
                <a:lnTo>
                  <a:pt x="188846" y="91717"/>
                </a:lnTo>
                <a:lnTo>
                  <a:pt x="156837" y="78438"/>
                </a:lnTo>
                <a:lnTo>
                  <a:pt x="130959" y="55229"/>
                </a:lnTo>
                <a:lnTo>
                  <a:pt x="111505" y="22351"/>
                </a:lnTo>
                <a:lnTo>
                  <a:pt x="0" y="654303"/>
                </a:lnTo>
                <a:lnTo>
                  <a:pt x="430656" y="0"/>
                </a:lnTo>
                <a:close/>
              </a:path>
            </a:pathLst>
          </a:custGeom>
          <a:solidFill>
            <a:srgbClr val="CDCD52"/>
          </a:solidFill>
        </p:spPr>
        <p:txBody>
          <a:bodyPr wrap="square" lIns="0" tIns="0" rIns="0" bIns="0" rtlCol="0"/>
          <a:lstStyle/>
          <a:p>
            <a:endParaRPr/>
          </a:p>
        </p:txBody>
      </p:sp>
      <p:sp>
        <p:nvSpPr>
          <p:cNvPr id="27" name="bg object 27"/>
          <p:cNvSpPr/>
          <p:nvPr/>
        </p:nvSpPr>
        <p:spPr>
          <a:xfrm>
            <a:off x="3648455" y="657986"/>
            <a:ext cx="3445510" cy="5234305"/>
          </a:xfrm>
          <a:custGeom>
            <a:avLst/>
            <a:gdLst/>
            <a:ahLst/>
            <a:cxnLst/>
            <a:rect l="l" t="t" r="r" b="b"/>
            <a:pathLst>
              <a:path w="3445509" h="5234305">
                <a:moveTo>
                  <a:pt x="0" y="0"/>
                </a:moveTo>
                <a:lnTo>
                  <a:pt x="0" y="5233924"/>
                </a:lnTo>
                <a:lnTo>
                  <a:pt x="3014345" y="5233924"/>
                </a:lnTo>
                <a:lnTo>
                  <a:pt x="3445002" y="4579620"/>
                </a:lnTo>
                <a:lnTo>
                  <a:pt x="3445002" y="0"/>
                </a:lnTo>
                <a:lnTo>
                  <a:pt x="0" y="0"/>
                </a:lnTo>
                <a:close/>
              </a:path>
              <a:path w="3445509" h="5234305">
                <a:moveTo>
                  <a:pt x="3014345" y="5233924"/>
                </a:moveTo>
                <a:lnTo>
                  <a:pt x="3125851" y="4601972"/>
                </a:lnTo>
                <a:lnTo>
                  <a:pt x="3145304" y="4634849"/>
                </a:lnTo>
                <a:lnTo>
                  <a:pt x="3171182" y="4658058"/>
                </a:lnTo>
                <a:lnTo>
                  <a:pt x="3203191" y="4671337"/>
                </a:lnTo>
                <a:lnTo>
                  <a:pt x="3241040" y="4674425"/>
                </a:lnTo>
                <a:lnTo>
                  <a:pt x="3284437" y="4667059"/>
                </a:lnTo>
                <a:lnTo>
                  <a:pt x="3333091" y="4648977"/>
                </a:lnTo>
                <a:lnTo>
                  <a:pt x="3386709" y="4619918"/>
                </a:lnTo>
                <a:lnTo>
                  <a:pt x="3445002" y="4579620"/>
                </a:lnTo>
              </a:path>
            </a:pathLst>
          </a:custGeom>
          <a:ln w="63500">
            <a:solidFill>
              <a:srgbClr val="1E1B5D"/>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5500" b="1" i="0">
                <a:solidFill>
                  <a:srgbClr val="1E1B5D"/>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500" b="1" i="0">
                <a:solidFill>
                  <a:srgbClr val="1E1B5D"/>
                </a:solidFill>
                <a:latin typeface="Calibri"/>
                <a:cs typeface="Calibri"/>
              </a:defRPr>
            </a:lvl1pPr>
          </a:lstStyle>
          <a:p>
            <a:endParaRPr/>
          </a:p>
        </p:txBody>
      </p:sp>
      <p:sp>
        <p:nvSpPr>
          <p:cNvPr id="3" name="Holder 3"/>
          <p:cNvSpPr>
            <a:spLocks noGrp="1"/>
          </p:cNvSpPr>
          <p:nvPr>
            <p:ph sz="half" idx="2"/>
          </p:nvPr>
        </p:nvSpPr>
        <p:spPr>
          <a:xfrm>
            <a:off x="378142" y="2459482"/>
            <a:ext cx="3289839"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894867" y="2459482"/>
            <a:ext cx="3289839" cy="70576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4/27/2025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500" b="1" i="0">
                <a:solidFill>
                  <a:srgbClr val="1E1B5D"/>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4/27/2025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4/27/2025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7560945" cy="10692765"/>
          </a:xfrm>
          <a:custGeom>
            <a:avLst/>
            <a:gdLst/>
            <a:ahLst/>
            <a:cxnLst/>
            <a:rect l="l" t="t" r="r" b="b"/>
            <a:pathLst>
              <a:path w="7560945" h="10692765">
                <a:moveTo>
                  <a:pt x="7560564" y="0"/>
                </a:moveTo>
                <a:lnTo>
                  <a:pt x="0" y="0"/>
                </a:lnTo>
                <a:lnTo>
                  <a:pt x="0" y="10692380"/>
                </a:lnTo>
                <a:lnTo>
                  <a:pt x="7560564" y="10692380"/>
                </a:lnTo>
                <a:lnTo>
                  <a:pt x="7560564" y="0"/>
                </a:lnTo>
                <a:close/>
              </a:path>
            </a:pathLst>
          </a:custGeom>
          <a:solidFill>
            <a:srgbClr val="FFE67E"/>
          </a:solidFill>
        </p:spPr>
        <p:txBody>
          <a:bodyPr wrap="square" lIns="0" tIns="0" rIns="0" bIns="0" rtlCol="0"/>
          <a:lstStyle/>
          <a:p>
            <a:endParaRPr/>
          </a:p>
        </p:txBody>
      </p:sp>
      <p:sp>
        <p:nvSpPr>
          <p:cNvPr id="2" name="Holder 2"/>
          <p:cNvSpPr>
            <a:spLocks noGrp="1"/>
          </p:cNvSpPr>
          <p:nvPr>
            <p:ph type="title"/>
          </p:nvPr>
        </p:nvSpPr>
        <p:spPr>
          <a:xfrm>
            <a:off x="582295" y="439572"/>
            <a:ext cx="6398259" cy="4312920"/>
          </a:xfrm>
          <a:prstGeom prst="rect">
            <a:avLst/>
          </a:prstGeom>
        </p:spPr>
        <p:txBody>
          <a:bodyPr wrap="square" lIns="0" tIns="0" rIns="0" bIns="0">
            <a:spAutoFit/>
          </a:bodyPr>
          <a:lstStyle>
            <a:lvl1pPr>
              <a:defRPr sz="5500" b="1" i="0">
                <a:solidFill>
                  <a:srgbClr val="1E1B5D"/>
                </a:solidFill>
                <a:latin typeface="Calibri"/>
                <a:cs typeface="Calibri"/>
              </a:defRPr>
            </a:lvl1pPr>
          </a:lstStyle>
          <a:p>
            <a:endParaRPr/>
          </a:p>
        </p:txBody>
      </p:sp>
      <p:sp>
        <p:nvSpPr>
          <p:cNvPr id="3" name="Holder 3"/>
          <p:cNvSpPr>
            <a:spLocks noGrp="1"/>
          </p:cNvSpPr>
          <p:nvPr>
            <p:ph type="body" idx="1"/>
          </p:nvPr>
        </p:nvSpPr>
        <p:spPr>
          <a:xfrm>
            <a:off x="378142" y="2459482"/>
            <a:ext cx="6806565"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71369" y="9944862"/>
            <a:ext cx="2420112"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8142" y="9944862"/>
            <a:ext cx="1739455"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4/27/2025</a:t>
            </a:fld>
            <a:endParaRPr lang="en-US"/>
          </a:p>
        </p:txBody>
      </p:sp>
      <p:sp>
        <p:nvSpPr>
          <p:cNvPr id="6" name="Holder 6"/>
          <p:cNvSpPr>
            <a:spLocks noGrp="1"/>
          </p:cNvSpPr>
          <p:nvPr>
            <p:ph type="sldNum" sz="quarter" idx="7"/>
          </p:nvPr>
        </p:nvSpPr>
        <p:spPr>
          <a:xfrm>
            <a:off x="5445252" y="9944862"/>
            <a:ext cx="1739455"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hyperlink" Target="https://www.gov.uk/government/publications/relationships-education" TargetMode="External"/><Relationship Id="rId2" Type="http://schemas.openxmlformats.org/officeDocument/2006/relationships/image" Target="../media/image22.png"/><Relationship Id="rId1" Type="http://schemas.openxmlformats.org/officeDocument/2006/relationships/slideLayout" Target="../slideLayouts/slideLayout5.xml"/><Relationship Id="rId5" Type="http://schemas.openxmlformats.org/officeDocument/2006/relationships/hyperlink" Target="https://www.ndti.org.uk/projects/preparing-for-adulthood" TargetMode="External"/><Relationship Id="rId4" Type="http://schemas.openxmlformats.org/officeDocument/2006/relationships/hyperlink" Target="https://www.brook.org.uk/online-rse-courses/"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qualifications.pearson.com/en/qualifications/btec-entry-level-level-1-and-level-1-introductory/vocational-study-entry3.html" TargetMode="External"/><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www.dofe.org/what-is-dofe/" TargetMode="External"/><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hyperlink" Target="http://www.dofe.org/what-is-dofe/"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jpeg"/><Relationship Id="rId12"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5.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5.xml"/><Relationship Id="rId6" Type="http://schemas.openxmlformats.org/officeDocument/2006/relationships/image" Target="../media/image41.jpeg"/><Relationship Id="rId5" Type="http://schemas.openxmlformats.org/officeDocument/2006/relationships/image" Target="../media/image40.jpe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hyperlink" Target="http://www.edexcel.com/homecookingskills" TargetMode="External"/><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www.wjec.co.uk/qualifications/preparing-for-work/" TargetMode="External"/><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www.asdan.org.uk/courses/programmes/animal-" TargetMode="External"/><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hyperlink" Target="https://www.asdan.org.uk/courses/hospitality-vocational-taster/" TargetMode="External"/><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s://www.asdan.org.uk/courses/uniformed-services-vocational-taster" TargetMode="External"/><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hyperlink" Target="http://www.asdan.org.uk/courses/programmes/gardening-short-" TargetMode="External"/><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www.asdan.org.uk/courses/programmes/construction" TargetMode="External"/><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hyperlink" Target="http://www.jcq.org.uk/exams-office/access-arrangements-and-special-consideration" TargetMode="Externa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jpg"/><Relationship Id="rId1" Type="http://schemas.openxmlformats.org/officeDocument/2006/relationships/slideLayout" Target="../slideLayouts/slideLayout5.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hyperlink" Target="http://www.ashleyschool.com/subject/english.php" TargetMode="External"/><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www.ashleyhighschool.com/web/mathematics/565512" TargetMode="External"/><Relationship Id="rId2"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hyperlink" Target="https://www.wjec.co.uk/qualifications/mathematics-numeracy-entry-level#tab_keydocuments" TargetMode="External"/><Relationship Id="rId5" Type="http://schemas.openxmlformats.org/officeDocument/2006/relationships/hyperlink" Target="https://www.wjec.co.uk/qualifications/mathematics-entry-pathways/#tab_keydocuments" TargetMode="External"/><Relationship Id="rId4" Type="http://schemas.openxmlformats.org/officeDocument/2006/relationships/hyperlink" Target="https://qualifications.pearson.com/en/qualifications/edexcel-functional-skills/maths-2019.html"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ashleyschool.com/subject/sci" TargetMode="External"/><Relationship Id="rId2" Type="http://schemas.openxmlformats.org/officeDocument/2006/relationships/hyperlink" Target="http://www.aqa.org.uk/subjects/science" TargetMode="Externa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hyperlink" Target="https://www.ashleyhighschool.com/web/computingict/565585" TargetMode="External"/><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hyperlink" Target="https://qualifications.pearson.com/en/qualifications/edexcel-functional-skills/digital-2023.html"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asdan.org.uk/beliefs-and-values-short-course" TargetMode="External"/><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www.wjec.co.uk/qualifications/humanities/" TargetMode="External"/><Relationship Id="rId2" Type="http://schemas.openxmlformats.org/officeDocument/2006/relationships/image" Target="../media/image2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59834" y="439572"/>
            <a:ext cx="3220720" cy="4312920"/>
          </a:xfrm>
          <a:prstGeom prst="rect">
            <a:avLst/>
          </a:prstGeom>
        </p:spPr>
        <p:txBody>
          <a:bodyPr vert="horz" wrap="square" lIns="0" tIns="38735" rIns="0" bIns="0" rtlCol="0">
            <a:spAutoFit/>
          </a:bodyPr>
          <a:lstStyle/>
          <a:p>
            <a:pPr marL="12065" marR="5080" indent="-635" algn="ctr">
              <a:lnSpc>
                <a:spcPct val="127099"/>
              </a:lnSpc>
              <a:spcBef>
                <a:spcPts val="305"/>
              </a:spcBef>
            </a:pPr>
            <a:r>
              <a:rPr lang="en-GB" spc="-25" dirty="0"/>
              <a:t>KS4 </a:t>
            </a:r>
            <a:r>
              <a:rPr spc="-25" dirty="0"/>
              <a:t>Core </a:t>
            </a:r>
            <a:r>
              <a:rPr spc="-20" dirty="0"/>
              <a:t> </a:t>
            </a:r>
            <a:r>
              <a:rPr spc="-10" dirty="0"/>
              <a:t>Curri</a:t>
            </a:r>
            <a:r>
              <a:rPr spc="5" dirty="0"/>
              <a:t>c</a:t>
            </a:r>
            <a:r>
              <a:rPr spc="-5" dirty="0"/>
              <a:t>ulum  &amp; </a:t>
            </a:r>
            <a:r>
              <a:rPr spc="-15" dirty="0"/>
              <a:t>Options </a:t>
            </a:r>
            <a:r>
              <a:rPr spc="-10" dirty="0"/>
              <a:t> </a:t>
            </a:r>
            <a:r>
              <a:rPr spc="-5" dirty="0"/>
              <a:t>202</a:t>
            </a:r>
            <a:r>
              <a:rPr lang="en-GB" spc="-5" dirty="0"/>
              <a:t>5</a:t>
            </a:r>
            <a:r>
              <a:rPr spc="-5" dirty="0"/>
              <a:t>-2</a:t>
            </a:r>
            <a:r>
              <a:rPr lang="en-GB" spc="-5" dirty="0"/>
              <a:t>6</a:t>
            </a:r>
            <a:endParaRPr spc="-5" dirty="0"/>
          </a:p>
        </p:txBody>
      </p:sp>
      <p:sp>
        <p:nvSpPr>
          <p:cNvPr id="3" name="object 3"/>
          <p:cNvSpPr txBox="1"/>
          <p:nvPr/>
        </p:nvSpPr>
        <p:spPr>
          <a:xfrm>
            <a:off x="4343399" y="6870700"/>
            <a:ext cx="2637155" cy="2298065"/>
          </a:xfrm>
          <a:prstGeom prst="rect">
            <a:avLst/>
          </a:prstGeom>
        </p:spPr>
        <p:txBody>
          <a:bodyPr vert="horz" wrap="square" lIns="0" tIns="12065" rIns="0" bIns="0" rtlCol="0">
            <a:spAutoFit/>
          </a:bodyPr>
          <a:lstStyle/>
          <a:p>
            <a:pPr marL="12700">
              <a:lnSpc>
                <a:spcPct val="100000"/>
              </a:lnSpc>
              <a:spcBef>
                <a:spcPts val="95"/>
              </a:spcBef>
            </a:pPr>
            <a:r>
              <a:rPr sz="1000" spc="-10" dirty="0">
                <a:solidFill>
                  <a:srgbClr val="1E1B5D"/>
                </a:solidFill>
                <a:latin typeface="Calibri"/>
                <a:cs typeface="Calibri"/>
              </a:rPr>
              <a:t>For</a:t>
            </a:r>
            <a:r>
              <a:rPr sz="1000" dirty="0">
                <a:solidFill>
                  <a:srgbClr val="1E1B5D"/>
                </a:solidFill>
                <a:latin typeface="Calibri"/>
                <a:cs typeface="Calibri"/>
              </a:rPr>
              <a:t> </a:t>
            </a:r>
            <a:r>
              <a:rPr sz="1000" spc="-5" dirty="0">
                <a:solidFill>
                  <a:srgbClr val="1E1B5D"/>
                </a:solidFill>
                <a:latin typeface="Calibri"/>
                <a:cs typeface="Calibri"/>
              </a:rPr>
              <a:t>Further</a:t>
            </a:r>
            <a:r>
              <a:rPr sz="1000" dirty="0">
                <a:solidFill>
                  <a:srgbClr val="1E1B5D"/>
                </a:solidFill>
                <a:latin typeface="Calibri"/>
                <a:cs typeface="Calibri"/>
              </a:rPr>
              <a:t> </a:t>
            </a:r>
            <a:r>
              <a:rPr sz="1000" spc="-5" dirty="0">
                <a:solidFill>
                  <a:srgbClr val="1E1B5D"/>
                </a:solidFill>
                <a:latin typeface="Calibri"/>
                <a:cs typeface="Calibri"/>
              </a:rPr>
              <a:t>Information</a:t>
            </a:r>
            <a:r>
              <a:rPr sz="1000" dirty="0">
                <a:solidFill>
                  <a:srgbClr val="1E1B5D"/>
                </a:solidFill>
                <a:latin typeface="Calibri"/>
                <a:cs typeface="Calibri"/>
              </a:rPr>
              <a:t> </a:t>
            </a:r>
            <a:r>
              <a:rPr sz="1000" spc="-5" dirty="0">
                <a:solidFill>
                  <a:srgbClr val="1E1B5D"/>
                </a:solidFill>
                <a:latin typeface="Calibri"/>
                <a:cs typeface="Calibri"/>
              </a:rPr>
              <a:t>Please Contact</a:t>
            </a:r>
            <a:r>
              <a:rPr sz="1000" dirty="0">
                <a:solidFill>
                  <a:srgbClr val="1E1B5D"/>
                </a:solidFill>
                <a:latin typeface="Calibri"/>
                <a:cs typeface="Calibri"/>
              </a:rPr>
              <a:t> </a:t>
            </a:r>
            <a:r>
              <a:rPr sz="1000" spc="10" dirty="0">
                <a:solidFill>
                  <a:srgbClr val="1E1B5D"/>
                </a:solidFill>
                <a:latin typeface="Calibri"/>
                <a:cs typeface="Calibri"/>
              </a:rPr>
              <a:t>:-</a:t>
            </a:r>
            <a:endParaRPr sz="1000" dirty="0">
              <a:latin typeface="Calibri"/>
              <a:cs typeface="Calibri"/>
            </a:endParaRPr>
          </a:p>
          <a:p>
            <a:pPr marL="12700">
              <a:lnSpc>
                <a:spcPct val="100000"/>
              </a:lnSpc>
              <a:spcBef>
                <a:spcPts val="850"/>
              </a:spcBef>
            </a:pPr>
            <a:r>
              <a:rPr lang="en-US" sz="1100" spc="-5" dirty="0">
                <a:solidFill>
                  <a:srgbClr val="1E1B5D"/>
                </a:solidFill>
                <a:latin typeface="Calibri"/>
                <a:cs typeface="Calibri"/>
              </a:rPr>
              <a:t>Sarah Crank</a:t>
            </a:r>
            <a:endParaRPr sz="1100" dirty="0">
              <a:latin typeface="Calibri"/>
              <a:cs typeface="Calibri"/>
            </a:endParaRPr>
          </a:p>
          <a:p>
            <a:pPr>
              <a:lnSpc>
                <a:spcPct val="100000"/>
              </a:lnSpc>
            </a:pPr>
            <a:endParaRPr sz="1000" dirty="0">
              <a:latin typeface="Calibri"/>
              <a:cs typeface="Calibri"/>
            </a:endParaRPr>
          </a:p>
          <a:p>
            <a:pPr>
              <a:lnSpc>
                <a:spcPct val="100000"/>
              </a:lnSpc>
            </a:pPr>
            <a:endParaRPr sz="950" dirty="0">
              <a:latin typeface="Calibri"/>
              <a:cs typeface="Calibri"/>
            </a:endParaRPr>
          </a:p>
          <a:p>
            <a:pPr marL="220979" marR="1369060">
              <a:lnSpc>
                <a:spcPct val="120800"/>
              </a:lnSpc>
            </a:pPr>
            <a:r>
              <a:rPr sz="1200" spc="-5" dirty="0">
                <a:solidFill>
                  <a:srgbClr val="1E1B5D"/>
                </a:solidFill>
                <a:latin typeface="Calibri"/>
                <a:cs typeface="Calibri"/>
              </a:rPr>
              <a:t>Cawfield</a:t>
            </a:r>
            <a:r>
              <a:rPr sz="1200" spc="-50" dirty="0">
                <a:solidFill>
                  <a:srgbClr val="1E1B5D"/>
                </a:solidFill>
                <a:latin typeface="Calibri"/>
                <a:cs typeface="Calibri"/>
              </a:rPr>
              <a:t> </a:t>
            </a:r>
            <a:r>
              <a:rPr sz="1200" spc="-5" dirty="0">
                <a:solidFill>
                  <a:srgbClr val="1E1B5D"/>
                </a:solidFill>
                <a:latin typeface="Calibri"/>
                <a:cs typeface="Calibri"/>
              </a:rPr>
              <a:t>Avenue </a:t>
            </a:r>
            <a:r>
              <a:rPr sz="1200" spc="-254" dirty="0">
                <a:solidFill>
                  <a:srgbClr val="1E1B5D"/>
                </a:solidFill>
                <a:latin typeface="Calibri"/>
                <a:cs typeface="Calibri"/>
              </a:rPr>
              <a:t> </a:t>
            </a:r>
            <a:r>
              <a:rPr sz="1200" dirty="0">
                <a:solidFill>
                  <a:srgbClr val="1E1B5D"/>
                </a:solidFill>
                <a:latin typeface="Calibri"/>
                <a:cs typeface="Calibri"/>
              </a:rPr>
              <a:t>Widnes</a:t>
            </a:r>
            <a:endParaRPr sz="1200" dirty="0">
              <a:latin typeface="Calibri"/>
              <a:cs typeface="Calibri"/>
            </a:endParaRPr>
          </a:p>
          <a:p>
            <a:pPr marL="220979">
              <a:lnSpc>
                <a:spcPct val="100000"/>
              </a:lnSpc>
              <a:spcBef>
                <a:spcPts val="315"/>
              </a:spcBef>
            </a:pPr>
            <a:r>
              <a:rPr sz="1200" spc="-5" dirty="0">
                <a:solidFill>
                  <a:srgbClr val="1E1B5D"/>
                </a:solidFill>
                <a:latin typeface="Calibri"/>
                <a:cs typeface="Calibri"/>
              </a:rPr>
              <a:t>Cheshire</a:t>
            </a:r>
            <a:endParaRPr sz="1200" dirty="0">
              <a:latin typeface="Calibri"/>
              <a:cs typeface="Calibri"/>
            </a:endParaRPr>
          </a:p>
          <a:p>
            <a:pPr marL="220979">
              <a:lnSpc>
                <a:spcPct val="100000"/>
              </a:lnSpc>
              <a:spcBef>
                <a:spcPts val="300"/>
              </a:spcBef>
            </a:pPr>
            <a:r>
              <a:rPr sz="1200" dirty="0" err="1">
                <a:solidFill>
                  <a:srgbClr val="1E1B5D"/>
                </a:solidFill>
                <a:latin typeface="Calibri"/>
                <a:cs typeface="Calibri"/>
              </a:rPr>
              <a:t>WA8</a:t>
            </a:r>
            <a:r>
              <a:rPr lang="en-US" sz="1200" dirty="0">
                <a:solidFill>
                  <a:srgbClr val="1E1B5D"/>
                </a:solidFill>
                <a:latin typeface="Calibri"/>
                <a:cs typeface="Calibri"/>
              </a:rPr>
              <a:t> </a:t>
            </a:r>
            <a:r>
              <a:rPr sz="1200" dirty="0" err="1">
                <a:solidFill>
                  <a:srgbClr val="1E1B5D"/>
                </a:solidFill>
                <a:latin typeface="Calibri"/>
                <a:cs typeface="Calibri"/>
              </a:rPr>
              <a:t>7HG</a:t>
            </a:r>
            <a:endParaRPr sz="1200" dirty="0">
              <a:latin typeface="Calibri"/>
              <a:cs typeface="Calibri"/>
            </a:endParaRPr>
          </a:p>
          <a:p>
            <a:pPr>
              <a:lnSpc>
                <a:spcPct val="100000"/>
              </a:lnSpc>
            </a:pPr>
            <a:endParaRPr sz="1700" dirty="0">
              <a:latin typeface="Calibri"/>
              <a:cs typeface="Calibri"/>
            </a:endParaRPr>
          </a:p>
          <a:p>
            <a:pPr marL="220979">
              <a:lnSpc>
                <a:spcPct val="100000"/>
              </a:lnSpc>
            </a:pPr>
            <a:r>
              <a:rPr sz="1200" spc="-5" dirty="0">
                <a:solidFill>
                  <a:srgbClr val="1E1B5D"/>
                </a:solidFill>
                <a:latin typeface="Calibri"/>
                <a:cs typeface="Calibri"/>
              </a:rPr>
              <a:t>Phone:</a:t>
            </a:r>
            <a:r>
              <a:rPr sz="1200" spc="-15" dirty="0">
                <a:solidFill>
                  <a:srgbClr val="1E1B5D"/>
                </a:solidFill>
                <a:latin typeface="Calibri"/>
                <a:cs typeface="Calibri"/>
              </a:rPr>
              <a:t> </a:t>
            </a:r>
            <a:r>
              <a:rPr sz="1200" spc="-5" dirty="0">
                <a:solidFill>
                  <a:srgbClr val="1E1B5D"/>
                </a:solidFill>
                <a:latin typeface="Calibri"/>
                <a:cs typeface="Calibri"/>
              </a:rPr>
              <a:t>0151 424</a:t>
            </a:r>
            <a:r>
              <a:rPr sz="1200" spc="-15" dirty="0">
                <a:solidFill>
                  <a:srgbClr val="1E1B5D"/>
                </a:solidFill>
                <a:latin typeface="Calibri"/>
                <a:cs typeface="Calibri"/>
              </a:rPr>
              <a:t> </a:t>
            </a:r>
            <a:r>
              <a:rPr sz="1200" spc="-5" dirty="0">
                <a:solidFill>
                  <a:srgbClr val="1E1B5D"/>
                </a:solidFill>
                <a:latin typeface="Calibri"/>
                <a:cs typeface="Calibri"/>
              </a:rPr>
              <a:t>4892</a:t>
            </a:r>
            <a:endParaRPr sz="1200" dirty="0">
              <a:latin typeface="Calibri"/>
              <a:cs typeface="Calibri"/>
            </a:endParaRPr>
          </a:p>
          <a:p>
            <a:pPr marL="220979">
              <a:lnSpc>
                <a:spcPct val="100000"/>
              </a:lnSpc>
              <a:spcBef>
                <a:spcPts val="300"/>
              </a:spcBef>
            </a:pPr>
            <a:r>
              <a:rPr sz="1200" spc="-5" dirty="0">
                <a:solidFill>
                  <a:srgbClr val="1E1B5D"/>
                </a:solidFill>
                <a:latin typeface="Calibri"/>
                <a:cs typeface="Calibri"/>
              </a:rPr>
              <a:t>E-mail:</a:t>
            </a:r>
            <a:r>
              <a:rPr lang="en-US" sz="1200" spc="-5" dirty="0">
                <a:solidFill>
                  <a:srgbClr val="1E1B5D"/>
                </a:solidFill>
                <a:latin typeface="Calibri"/>
                <a:cs typeface="Calibri"/>
              </a:rPr>
              <a:t> </a:t>
            </a:r>
            <a:r>
              <a:rPr lang="en-US" sz="1200" spc="-5" dirty="0" err="1">
                <a:solidFill>
                  <a:srgbClr val="1E1B5D"/>
                </a:solidFill>
                <a:latin typeface="Calibri"/>
                <a:cs typeface="Calibri"/>
              </a:rPr>
              <a:t>sec.ashley@haltonlearning.net</a:t>
            </a:r>
            <a:endParaRPr sz="1200" dirty="0">
              <a:latin typeface="Calibri"/>
              <a:cs typeface="Calibri"/>
            </a:endParaRPr>
          </a:p>
        </p:txBody>
      </p:sp>
      <p:grpSp>
        <p:nvGrpSpPr>
          <p:cNvPr id="4" name="object 4"/>
          <p:cNvGrpSpPr/>
          <p:nvPr/>
        </p:nvGrpSpPr>
        <p:grpSpPr>
          <a:xfrm>
            <a:off x="-9525" y="15824"/>
            <a:ext cx="3476625" cy="10686415"/>
            <a:chOff x="-9525" y="15824"/>
            <a:chExt cx="3476625" cy="10686415"/>
          </a:xfrm>
        </p:grpSpPr>
        <p:sp>
          <p:nvSpPr>
            <p:cNvPr id="5" name="object 5"/>
            <p:cNvSpPr/>
            <p:nvPr/>
          </p:nvSpPr>
          <p:spPr>
            <a:xfrm>
              <a:off x="0" y="25349"/>
              <a:ext cx="3457575" cy="10667365"/>
            </a:xfrm>
            <a:custGeom>
              <a:avLst/>
              <a:gdLst/>
              <a:ahLst/>
              <a:cxnLst/>
              <a:rect l="l" t="t" r="r" b="b"/>
              <a:pathLst>
                <a:path w="3457575" h="10667365">
                  <a:moveTo>
                    <a:pt x="3457104" y="10667031"/>
                  </a:moveTo>
                  <a:lnTo>
                    <a:pt x="3457104" y="0"/>
                  </a:lnTo>
                  <a:lnTo>
                    <a:pt x="0" y="0"/>
                  </a:lnTo>
                  <a:lnTo>
                    <a:pt x="0" y="10667031"/>
                  </a:lnTo>
                  <a:lnTo>
                    <a:pt x="3457104" y="10667031"/>
                  </a:lnTo>
                  <a:close/>
                </a:path>
              </a:pathLst>
            </a:custGeom>
            <a:solidFill>
              <a:srgbClr val="1E1B5D"/>
            </a:solidFill>
          </p:spPr>
          <p:txBody>
            <a:bodyPr wrap="square" lIns="0" tIns="0" rIns="0" bIns="0" rtlCol="0"/>
            <a:lstStyle/>
            <a:p>
              <a:endParaRPr/>
            </a:p>
          </p:txBody>
        </p:sp>
        <p:sp>
          <p:nvSpPr>
            <p:cNvPr id="6" name="object 6"/>
            <p:cNvSpPr/>
            <p:nvPr/>
          </p:nvSpPr>
          <p:spPr>
            <a:xfrm>
              <a:off x="0" y="25349"/>
              <a:ext cx="3457575" cy="10667365"/>
            </a:xfrm>
            <a:custGeom>
              <a:avLst/>
              <a:gdLst/>
              <a:ahLst/>
              <a:cxnLst/>
              <a:rect l="l" t="t" r="r" b="b"/>
              <a:pathLst>
                <a:path w="3457575" h="10667365">
                  <a:moveTo>
                    <a:pt x="3457104" y="10667031"/>
                  </a:moveTo>
                  <a:lnTo>
                    <a:pt x="3457104" y="0"/>
                  </a:lnTo>
                  <a:lnTo>
                    <a:pt x="0" y="0"/>
                  </a:lnTo>
                </a:path>
              </a:pathLst>
            </a:custGeom>
            <a:ln w="19050">
              <a:solidFill>
                <a:srgbClr val="000000"/>
              </a:solidFill>
            </a:ln>
          </p:spPr>
          <p:txBody>
            <a:bodyPr wrap="square" lIns="0" tIns="0" rIns="0" bIns="0" rtlCol="0"/>
            <a:lstStyle/>
            <a:p>
              <a:endParaRPr/>
            </a:p>
          </p:txBody>
        </p:sp>
        <p:pic>
          <p:nvPicPr>
            <p:cNvPr id="7" name="object 7"/>
            <p:cNvPicPr/>
            <p:nvPr/>
          </p:nvPicPr>
          <p:blipFill>
            <a:blip r:embed="rId2" cstate="print"/>
            <a:stretch>
              <a:fillRect/>
            </a:stretch>
          </p:blipFill>
          <p:spPr>
            <a:xfrm>
              <a:off x="1649095" y="8436457"/>
              <a:ext cx="1628520" cy="1793113"/>
            </a:xfrm>
            <a:prstGeom prst="rect">
              <a:avLst/>
            </a:prstGeom>
          </p:spPr>
        </p:pic>
        <p:sp>
          <p:nvSpPr>
            <p:cNvPr id="8" name="object 8"/>
            <p:cNvSpPr/>
            <p:nvPr/>
          </p:nvSpPr>
          <p:spPr>
            <a:xfrm>
              <a:off x="1649095" y="8436457"/>
              <a:ext cx="1628775" cy="1793239"/>
            </a:xfrm>
            <a:custGeom>
              <a:avLst/>
              <a:gdLst/>
              <a:ahLst/>
              <a:cxnLst/>
              <a:rect l="l" t="t" r="r" b="b"/>
              <a:pathLst>
                <a:path w="1628775" h="1793240">
                  <a:moveTo>
                    <a:pt x="0" y="1793113"/>
                  </a:moveTo>
                  <a:lnTo>
                    <a:pt x="1628520" y="1793113"/>
                  </a:lnTo>
                  <a:lnTo>
                    <a:pt x="1628520" y="0"/>
                  </a:lnTo>
                  <a:lnTo>
                    <a:pt x="0" y="0"/>
                  </a:lnTo>
                  <a:lnTo>
                    <a:pt x="0" y="1793113"/>
                  </a:lnTo>
                  <a:close/>
                </a:path>
              </a:pathLst>
            </a:custGeom>
            <a:ln w="6350">
              <a:solidFill>
                <a:srgbClr val="F1F1F1"/>
              </a:solidFill>
            </a:ln>
          </p:spPr>
          <p:txBody>
            <a:bodyPr wrap="square" lIns="0" tIns="0" rIns="0" bIns="0" rtlCol="0"/>
            <a:lstStyle/>
            <a:p>
              <a:endParaRPr/>
            </a:p>
          </p:txBody>
        </p:sp>
        <p:pic>
          <p:nvPicPr>
            <p:cNvPr id="9" name="object 9"/>
            <p:cNvPicPr/>
            <p:nvPr/>
          </p:nvPicPr>
          <p:blipFill>
            <a:blip r:embed="rId3" cstate="print"/>
            <a:stretch>
              <a:fillRect/>
            </a:stretch>
          </p:blipFill>
          <p:spPr>
            <a:xfrm>
              <a:off x="194017" y="8445753"/>
              <a:ext cx="1448816" cy="1791576"/>
            </a:xfrm>
            <a:prstGeom prst="rect">
              <a:avLst/>
            </a:prstGeom>
          </p:spPr>
        </p:pic>
        <p:sp>
          <p:nvSpPr>
            <p:cNvPr id="10" name="object 10"/>
            <p:cNvSpPr/>
            <p:nvPr/>
          </p:nvSpPr>
          <p:spPr>
            <a:xfrm>
              <a:off x="194017" y="8445753"/>
              <a:ext cx="1449070" cy="1791970"/>
            </a:xfrm>
            <a:custGeom>
              <a:avLst/>
              <a:gdLst/>
              <a:ahLst/>
              <a:cxnLst/>
              <a:rect l="l" t="t" r="r" b="b"/>
              <a:pathLst>
                <a:path w="1449070" h="1791970">
                  <a:moveTo>
                    <a:pt x="0" y="1791589"/>
                  </a:moveTo>
                  <a:lnTo>
                    <a:pt x="1448816" y="1791589"/>
                  </a:lnTo>
                  <a:lnTo>
                    <a:pt x="1448816" y="0"/>
                  </a:lnTo>
                  <a:lnTo>
                    <a:pt x="0" y="0"/>
                  </a:lnTo>
                  <a:lnTo>
                    <a:pt x="0" y="1791589"/>
                  </a:lnTo>
                  <a:close/>
                </a:path>
              </a:pathLst>
            </a:custGeom>
            <a:ln w="6350">
              <a:solidFill>
                <a:srgbClr val="F1F1F1"/>
              </a:solidFill>
            </a:ln>
          </p:spPr>
          <p:txBody>
            <a:bodyPr wrap="square" lIns="0" tIns="0" rIns="0" bIns="0" rtlCol="0"/>
            <a:lstStyle/>
            <a:p>
              <a:endParaRPr/>
            </a:p>
          </p:txBody>
        </p:sp>
        <p:pic>
          <p:nvPicPr>
            <p:cNvPr id="11" name="object 11"/>
            <p:cNvPicPr/>
            <p:nvPr/>
          </p:nvPicPr>
          <p:blipFill>
            <a:blip r:embed="rId4" cstate="print"/>
            <a:stretch>
              <a:fillRect/>
            </a:stretch>
          </p:blipFill>
          <p:spPr>
            <a:xfrm>
              <a:off x="132587" y="2723387"/>
              <a:ext cx="3288791" cy="1324355"/>
            </a:xfrm>
            <a:prstGeom prst="rect">
              <a:avLst/>
            </a:prstGeom>
          </p:spPr>
        </p:pic>
        <p:pic>
          <p:nvPicPr>
            <p:cNvPr id="12" name="object 12"/>
            <p:cNvPicPr/>
            <p:nvPr/>
          </p:nvPicPr>
          <p:blipFill>
            <a:blip r:embed="rId5" cstate="print"/>
            <a:stretch>
              <a:fillRect/>
            </a:stretch>
          </p:blipFill>
          <p:spPr>
            <a:xfrm>
              <a:off x="77417" y="2654934"/>
              <a:ext cx="3273932" cy="1309624"/>
            </a:xfrm>
            <a:prstGeom prst="rect">
              <a:avLst/>
            </a:prstGeom>
          </p:spPr>
        </p:pic>
        <p:sp>
          <p:nvSpPr>
            <p:cNvPr id="13" name="object 13"/>
            <p:cNvSpPr/>
            <p:nvPr/>
          </p:nvSpPr>
          <p:spPr>
            <a:xfrm>
              <a:off x="77417" y="2654934"/>
              <a:ext cx="3274060" cy="1310005"/>
            </a:xfrm>
            <a:custGeom>
              <a:avLst/>
              <a:gdLst/>
              <a:ahLst/>
              <a:cxnLst/>
              <a:rect l="l" t="t" r="r" b="b"/>
              <a:pathLst>
                <a:path w="3274060" h="1310004">
                  <a:moveTo>
                    <a:pt x="218263" y="0"/>
                  </a:moveTo>
                  <a:lnTo>
                    <a:pt x="168220" y="5768"/>
                  </a:lnTo>
                  <a:lnTo>
                    <a:pt x="122280" y="22197"/>
                  </a:lnTo>
                  <a:lnTo>
                    <a:pt x="81754" y="47976"/>
                  </a:lnTo>
                  <a:lnTo>
                    <a:pt x="47952" y="81789"/>
                  </a:lnTo>
                  <a:lnTo>
                    <a:pt x="22185" y="122325"/>
                  </a:lnTo>
                  <a:lnTo>
                    <a:pt x="5764" y="168270"/>
                  </a:lnTo>
                  <a:lnTo>
                    <a:pt x="0" y="218313"/>
                  </a:lnTo>
                  <a:lnTo>
                    <a:pt x="0" y="1091310"/>
                  </a:lnTo>
                  <a:lnTo>
                    <a:pt x="5764" y="1141393"/>
                  </a:lnTo>
                  <a:lnTo>
                    <a:pt x="22185" y="1187354"/>
                  </a:lnTo>
                  <a:lnTo>
                    <a:pt x="47952" y="1227887"/>
                  </a:lnTo>
                  <a:lnTo>
                    <a:pt x="81754" y="1261687"/>
                  </a:lnTo>
                  <a:lnTo>
                    <a:pt x="122280" y="1287448"/>
                  </a:lnTo>
                  <a:lnTo>
                    <a:pt x="168220" y="1303862"/>
                  </a:lnTo>
                  <a:lnTo>
                    <a:pt x="218263" y="1309624"/>
                  </a:lnTo>
                  <a:lnTo>
                    <a:pt x="3055672" y="1309624"/>
                  </a:lnTo>
                  <a:lnTo>
                    <a:pt x="3105714" y="1303862"/>
                  </a:lnTo>
                  <a:lnTo>
                    <a:pt x="3151659" y="1287448"/>
                  </a:lnTo>
                  <a:lnTo>
                    <a:pt x="3192195" y="1261687"/>
                  </a:lnTo>
                  <a:lnTo>
                    <a:pt x="3226009" y="1227887"/>
                  </a:lnTo>
                  <a:lnTo>
                    <a:pt x="3251787" y="1187354"/>
                  </a:lnTo>
                  <a:lnTo>
                    <a:pt x="3268216" y="1141393"/>
                  </a:lnTo>
                  <a:lnTo>
                    <a:pt x="3273985" y="1091310"/>
                  </a:lnTo>
                  <a:lnTo>
                    <a:pt x="3273985" y="218313"/>
                  </a:lnTo>
                  <a:lnTo>
                    <a:pt x="3268216" y="168270"/>
                  </a:lnTo>
                  <a:lnTo>
                    <a:pt x="3251787" y="122325"/>
                  </a:lnTo>
                  <a:lnTo>
                    <a:pt x="3226009" y="81789"/>
                  </a:lnTo>
                  <a:lnTo>
                    <a:pt x="3192195" y="47976"/>
                  </a:lnTo>
                  <a:lnTo>
                    <a:pt x="3151659" y="22197"/>
                  </a:lnTo>
                  <a:lnTo>
                    <a:pt x="3105714" y="5768"/>
                  </a:lnTo>
                  <a:lnTo>
                    <a:pt x="3055672" y="0"/>
                  </a:lnTo>
                  <a:lnTo>
                    <a:pt x="218263" y="0"/>
                  </a:lnTo>
                </a:path>
              </a:pathLst>
            </a:custGeom>
            <a:ln w="25400">
              <a:solidFill>
                <a:srgbClr val="A28566"/>
              </a:solidFill>
            </a:ln>
          </p:spPr>
          <p:txBody>
            <a:bodyPr wrap="square" lIns="0" tIns="0" rIns="0" bIns="0" rtlCol="0"/>
            <a:lstStyle/>
            <a:p>
              <a:endParaRPr/>
            </a:p>
          </p:txBody>
        </p:sp>
        <p:pic>
          <p:nvPicPr>
            <p:cNvPr id="14" name="object 14"/>
            <p:cNvPicPr/>
            <p:nvPr/>
          </p:nvPicPr>
          <p:blipFill>
            <a:blip r:embed="rId6" cstate="print"/>
            <a:stretch>
              <a:fillRect/>
            </a:stretch>
          </p:blipFill>
          <p:spPr>
            <a:xfrm>
              <a:off x="441591" y="7042784"/>
              <a:ext cx="2688463" cy="1274064"/>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25450" y="317500"/>
            <a:ext cx="6719570" cy="9845675"/>
            <a:chOff x="434124" y="438454"/>
            <a:chExt cx="6719570" cy="9845675"/>
          </a:xfrm>
        </p:grpSpPr>
        <p:sp>
          <p:nvSpPr>
            <p:cNvPr id="3" name="object 3"/>
            <p:cNvSpPr/>
            <p:nvPr/>
          </p:nvSpPr>
          <p:spPr>
            <a:xfrm>
              <a:off x="465874" y="470204"/>
              <a:ext cx="6656070" cy="9782175"/>
            </a:xfrm>
            <a:custGeom>
              <a:avLst/>
              <a:gdLst/>
              <a:ahLst/>
              <a:cxnLst/>
              <a:rect l="l" t="t" r="r" b="b"/>
              <a:pathLst>
                <a:path w="6656070" h="9782175">
                  <a:moveTo>
                    <a:pt x="6655943" y="0"/>
                  </a:moveTo>
                  <a:lnTo>
                    <a:pt x="0" y="0"/>
                  </a:lnTo>
                  <a:lnTo>
                    <a:pt x="0" y="9781921"/>
                  </a:lnTo>
                  <a:lnTo>
                    <a:pt x="6655943" y="9781921"/>
                  </a:lnTo>
                  <a:lnTo>
                    <a:pt x="6655943" y="0"/>
                  </a:lnTo>
                  <a:close/>
                </a:path>
              </a:pathLst>
            </a:custGeom>
            <a:solidFill>
              <a:srgbClr val="1E1B5D"/>
            </a:solidFill>
          </p:spPr>
          <p:txBody>
            <a:bodyPr wrap="square" lIns="0" tIns="0" rIns="0" bIns="0" rtlCol="0"/>
            <a:lstStyle/>
            <a:p>
              <a:endParaRPr/>
            </a:p>
          </p:txBody>
        </p:sp>
        <p:sp>
          <p:nvSpPr>
            <p:cNvPr id="4" name="object 4"/>
            <p:cNvSpPr/>
            <p:nvPr/>
          </p:nvSpPr>
          <p:spPr>
            <a:xfrm>
              <a:off x="465874" y="470204"/>
              <a:ext cx="6656070" cy="9782175"/>
            </a:xfrm>
            <a:custGeom>
              <a:avLst/>
              <a:gdLst/>
              <a:ahLst/>
              <a:cxnLst/>
              <a:rect l="l" t="t" r="r" b="b"/>
              <a:pathLst>
                <a:path w="6656070" h="9782175">
                  <a:moveTo>
                    <a:pt x="0" y="9781921"/>
                  </a:moveTo>
                  <a:lnTo>
                    <a:pt x="6655943" y="9781921"/>
                  </a:lnTo>
                  <a:lnTo>
                    <a:pt x="6655943" y="0"/>
                  </a:lnTo>
                  <a:lnTo>
                    <a:pt x="0" y="0"/>
                  </a:lnTo>
                  <a:lnTo>
                    <a:pt x="0" y="9781921"/>
                  </a:lnTo>
                  <a:close/>
                </a:path>
              </a:pathLst>
            </a:custGeom>
            <a:ln w="63500">
              <a:solidFill>
                <a:srgbClr val="663300"/>
              </a:solidFill>
            </a:ln>
          </p:spPr>
          <p:txBody>
            <a:bodyPr wrap="square" lIns="0" tIns="0" rIns="0" bIns="0" rtlCol="0"/>
            <a:lstStyle/>
            <a:p>
              <a:endParaRPr/>
            </a:p>
          </p:txBody>
        </p:sp>
        <p:sp>
          <p:nvSpPr>
            <p:cNvPr id="5" name="object 5"/>
            <p:cNvSpPr/>
            <p:nvPr/>
          </p:nvSpPr>
          <p:spPr>
            <a:xfrm>
              <a:off x="620331" y="678179"/>
              <a:ext cx="6347460" cy="9366250"/>
            </a:xfrm>
            <a:custGeom>
              <a:avLst/>
              <a:gdLst/>
              <a:ahLst/>
              <a:cxnLst/>
              <a:rect l="l" t="t" r="r" b="b"/>
              <a:pathLst>
                <a:path w="6347459" h="9366250">
                  <a:moveTo>
                    <a:pt x="6347015" y="0"/>
                  </a:moveTo>
                  <a:lnTo>
                    <a:pt x="0" y="0"/>
                  </a:lnTo>
                  <a:lnTo>
                    <a:pt x="0" y="9365881"/>
                  </a:lnTo>
                  <a:lnTo>
                    <a:pt x="5553646" y="9365881"/>
                  </a:lnTo>
                  <a:lnTo>
                    <a:pt x="6347015" y="8195183"/>
                  </a:lnTo>
                  <a:lnTo>
                    <a:pt x="6347015" y="0"/>
                  </a:lnTo>
                  <a:close/>
                </a:path>
              </a:pathLst>
            </a:custGeom>
            <a:solidFill>
              <a:srgbClr val="FFFFFF"/>
            </a:solidFill>
          </p:spPr>
          <p:txBody>
            <a:bodyPr wrap="square" lIns="0" tIns="0" rIns="0" bIns="0" rtlCol="0"/>
            <a:lstStyle/>
            <a:p>
              <a:endParaRPr/>
            </a:p>
          </p:txBody>
        </p:sp>
        <p:sp>
          <p:nvSpPr>
            <p:cNvPr id="6" name="object 6"/>
            <p:cNvSpPr/>
            <p:nvPr/>
          </p:nvSpPr>
          <p:spPr>
            <a:xfrm>
              <a:off x="6173977" y="8873362"/>
              <a:ext cx="793750" cy="1170940"/>
            </a:xfrm>
            <a:custGeom>
              <a:avLst/>
              <a:gdLst/>
              <a:ahLst/>
              <a:cxnLst/>
              <a:rect l="l" t="t" r="r" b="b"/>
              <a:pathLst>
                <a:path w="793750" h="1170940">
                  <a:moveTo>
                    <a:pt x="793369" y="0"/>
                  </a:moveTo>
                  <a:lnTo>
                    <a:pt x="735067" y="40953"/>
                  </a:lnTo>
                  <a:lnTo>
                    <a:pt x="679140" y="76128"/>
                  </a:lnTo>
                  <a:lnTo>
                    <a:pt x="625670" y="105596"/>
                  </a:lnTo>
                  <a:lnTo>
                    <a:pt x="574737" y="129429"/>
                  </a:lnTo>
                  <a:lnTo>
                    <a:pt x="526424" y="147696"/>
                  </a:lnTo>
                  <a:lnTo>
                    <a:pt x="480812" y="160469"/>
                  </a:lnTo>
                  <a:lnTo>
                    <a:pt x="437984" y="167818"/>
                  </a:lnTo>
                  <a:lnTo>
                    <a:pt x="398020" y="169815"/>
                  </a:lnTo>
                  <a:lnTo>
                    <a:pt x="361004" y="166530"/>
                  </a:lnTo>
                  <a:lnTo>
                    <a:pt x="296137" y="144399"/>
                  </a:lnTo>
                  <a:lnTo>
                    <a:pt x="244037" y="101993"/>
                  </a:lnTo>
                  <a:lnTo>
                    <a:pt x="205359" y="39878"/>
                  </a:lnTo>
                  <a:lnTo>
                    <a:pt x="0" y="1170698"/>
                  </a:lnTo>
                  <a:lnTo>
                    <a:pt x="793369" y="0"/>
                  </a:lnTo>
                  <a:close/>
                </a:path>
              </a:pathLst>
            </a:custGeom>
            <a:solidFill>
              <a:srgbClr val="CDCDCD"/>
            </a:solidFill>
          </p:spPr>
          <p:txBody>
            <a:bodyPr wrap="square" lIns="0" tIns="0" rIns="0" bIns="0" rtlCol="0"/>
            <a:lstStyle/>
            <a:p>
              <a:endParaRPr/>
            </a:p>
          </p:txBody>
        </p:sp>
        <p:sp>
          <p:nvSpPr>
            <p:cNvPr id="7" name="object 7"/>
            <p:cNvSpPr/>
            <p:nvPr/>
          </p:nvSpPr>
          <p:spPr>
            <a:xfrm>
              <a:off x="620331" y="678179"/>
              <a:ext cx="6347460" cy="9366250"/>
            </a:xfrm>
            <a:custGeom>
              <a:avLst/>
              <a:gdLst/>
              <a:ahLst/>
              <a:cxnLst/>
              <a:rect l="l" t="t" r="r" b="b"/>
              <a:pathLst>
                <a:path w="6347459" h="9366250">
                  <a:moveTo>
                    <a:pt x="0" y="0"/>
                  </a:moveTo>
                  <a:lnTo>
                    <a:pt x="0" y="9365881"/>
                  </a:lnTo>
                  <a:lnTo>
                    <a:pt x="5553646" y="9365881"/>
                  </a:lnTo>
                  <a:lnTo>
                    <a:pt x="6347015" y="8195183"/>
                  </a:lnTo>
                  <a:lnTo>
                    <a:pt x="6347015" y="0"/>
                  </a:lnTo>
                  <a:lnTo>
                    <a:pt x="0" y="0"/>
                  </a:lnTo>
                  <a:close/>
                </a:path>
                <a:path w="6347459" h="9366250">
                  <a:moveTo>
                    <a:pt x="5553646" y="9365881"/>
                  </a:moveTo>
                  <a:lnTo>
                    <a:pt x="5759005" y="8235060"/>
                  </a:lnTo>
                  <a:lnTo>
                    <a:pt x="5776626" y="8268546"/>
                  </a:lnTo>
                  <a:lnTo>
                    <a:pt x="5797684" y="8297176"/>
                  </a:lnTo>
                  <a:lnTo>
                    <a:pt x="5849783" y="8339582"/>
                  </a:lnTo>
                  <a:lnTo>
                    <a:pt x="5914650" y="8361713"/>
                  </a:lnTo>
                  <a:lnTo>
                    <a:pt x="5951667" y="8364998"/>
                  </a:lnTo>
                  <a:lnTo>
                    <a:pt x="5991630" y="8363001"/>
                  </a:lnTo>
                  <a:lnTo>
                    <a:pt x="6034459" y="8355652"/>
                  </a:lnTo>
                  <a:lnTo>
                    <a:pt x="6080070" y="8342879"/>
                  </a:lnTo>
                  <a:lnTo>
                    <a:pt x="6128383" y="8324612"/>
                  </a:lnTo>
                  <a:lnTo>
                    <a:pt x="6179316" y="8300779"/>
                  </a:lnTo>
                  <a:lnTo>
                    <a:pt x="6232787" y="8271311"/>
                  </a:lnTo>
                  <a:lnTo>
                    <a:pt x="6288714" y="8236136"/>
                  </a:lnTo>
                  <a:lnTo>
                    <a:pt x="6347015" y="8195183"/>
                  </a:lnTo>
                </a:path>
              </a:pathLst>
            </a:custGeom>
            <a:ln w="63500">
              <a:solidFill>
                <a:srgbClr val="663300"/>
              </a:solidFill>
            </a:ln>
          </p:spPr>
          <p:txBody>
            <a:bodyPr wrap="square" lIns="0" tIns="0" rIns="0" bIns="0" rtlCol="0"/>
            <a:lstStyle/>
            <a:p>
              <a:endParaRPr/>
            </a:p>
          </p:txBody>
        </p:sp>
        <p:pic>
          <p:nvPicPr>
            <p:cNvPr id="8" name="object 8"/>
            <p:cNvPicPr/>
            <p:nvPr/>
          </p:nvPicPr>
          <p:blipFill>
            <a:blip r:embed="rId2" cstate="print"/>
            <a:stretch>
              <a:fillRect/>
            </a:stretch>
          </p:blipFill>
          <p:spPr>
            <a:xfrm>
              <a:off x="1627631" y="1018031"/>
              <a:ext cx="4172712" cy="589787"/>
            </a:xfrm>
            <a:prstGeom prst="rect">
              <a:avLst/>
            </a:prstGeom>
          </p:spPr>
        </p:pic>
        <p:sp>
          <p:nvSpPr>
            <p:cNvPr id="9" name="object 9"/>
            <p:cNvSpPr/>
            <p:nvPr/>
          </p:nvSpPr>
          <p:spPr>
            <a:xfrm>
              <a:off x="1584325" y="974851"/>
              <a:ext cx="4107815" cy="525145"/>
            </a:xfrm>
            <a:custGeom>
              <a:avLst/>
              <a:gdLst/>
              <a:ahLst/>
              <a:cxnLst/>
              <a:rect l="l" t="t" r="r" b="b"/>
              <a:pathLst>
                <a:path w="4107815" h="525144">
                  <a:moveTo>
                    <a:pt x="4020439" y="0"/>
                  </a:moveTo>
                  <a:lnTo>
                    <a:pt x="87502" y="0"/>
                  </a:lnTo>
                  <a:lnTo>
                    <a:pt x="53417" y="6865"/>
                  </a:lnTo>
                  <a:lnTo>
                    <a:pt x="25606" y="25590"/>
                  </a:lnTo>
                  <a:lnTo>
                    <a:pt x="6867" y="53363"/>
                  </a:lnTo>
                  <a:lnTo>
                    <a:pt x="0" y="87375"/>
                  </a:lnTo>
                  <a:lnTo>
                    <a:pt x="0" y="437260"/>
                  </a:lnTo>
                  <a:lnTo>
                    <a:pt x="6867" y="471273"/>
                  </a:lnTo>
                  <a:lnTo>
                    <a:pt x="25606" y="499046"/>
                  </a:lnTo>
                  <a:lnTo>
                    <a:pt x="53417" y="517771"/>
                  </a:lnTo>
                  <a:lnTo>
                    <a:pt x="87502" y="524636"/>
                  </a:lnTo>
                  <a:lnTo>
                    <a:pt x="4020439" y="524636"/>
                  </a:lnTo>
                  <a:lnTo>
                    <a:pt x="4054451" y="517771"/>
                  </a:lnTo>
                  <a:lnTo>
                    <a:pt x="4082224" y="499046"/>
                  </a:lnTo>
                  <a:lnTo>
                    <a:pt x="4100949" y="471273"/>
                  </a:lnTo>
                  <a:lnTo>
                    <a:pt x="4107815" y="437260"/>
                  </a:lnTo>
                  <a:lnTo>
                    <a:pt x="4107815" y="87375"/>
                  </a:lnTo>
                  <a:lnTo>
                    <a:pt x="4100949" y="53363"/>
                  </a:lnTo>
                  <a:lnTo>
                    <a:pt x="4082224" y="25590"/>
                  </a:lnTo>
                  <a:lnTo>
                    <a:pt x="4054451" y="6865"/>
                  </a:lnTo>
                  <a:lnTo>
                    <a:pt x="4020439" y="0"/>
                  </a:lnTo>
                  <a:close/>
                </a:path>
              </a:pathLst>
            </a:custGeom>
            <a:solidFill>
              <a:srgbClr val="FFFF66"/>
            </a:solidFill>
          </p:spPr>
          <p:txBody>
            <a:bodyPr wrap="square" lIns="0" tIns="0" rIns="0" bIns="0" rtlCol="0"/>
            <a:lstStyle/>
            <a:p>
              <a:endParaRPr dirty="0"/>
            </a:p>
          </p:txBody>
        </p:sp>
        <p:sp>
          <p:nvSpPr>
            <p:cNvPr id="10" name="object 10"/>
            <p:cNvSpPr/>
            <p:nvPr/>
          </p:nvSpPr>
          <p:spPr>
            <a:xfrm>
              <a:off x="1584325" y="974851"/>
              <a:ext cx="4107815" cy="525145"/>
            </a:xfrm>
            <a:custGeom>
              <a:avLst/>
              <a:gdLst/>
              <a:ahLst/>
              <a:cxnLst/>
              <a:rect l="l" t="t" r="r" b="b"/>
              <a:pathLst>
                <a:path w="4107815" h="525144">
                  <a:moveTo>
                    <a:pt x="87502" y="0"/>
                  </a:moveTo>
                  <a:lnTo>
                    <a:pt x="53417" y="6865"/>
                  </a:lnTo>
                  <a:lnTo>
                    <a:pt x="25606" y="25590"/>
                  </a:lnTo>
                  <a:lnTo>
                    <a:pt x="6867" y="53363"/>
                  </a:lnTo>
                  <a:lnTo>
                    <a:pt x="0" y="87375"/>
                  </a:lnTo>
                  <a:lnTo>
                    <a:pt x="0" y="437260"/>
                  </a:lnTo>
                  <a:lnTo>
                    <a:pt x="6867" y="471273"/>
                  </a:lnTo>
                  <a:lnTo>
                    <a:pt x="25606" y="499046"/>
                  </a:lnTo>
                  <a:lnTo>
                    <a:pt x="53417" y="517771"/>
                  </a:lnTo>
                  <a:lnTo>
                    <a:pt x="87502" y="524636"/>
                  </a:lnTo>
                  <a:lnTo>
                    <a:pt x="4020439" y="524636"/>
                  </a:lnTo>
                  <a:lnTo>
                    <a:pt x="4054451" y="517771"/>
                  </a:lnTo>
                  <a:lnTo>
                    <a:pt x="4082224" y="499046"/>
                  </a:lnTo>
                  <a:lnTo>
                    <a:pt x="4100949" y="471273"/>
                  </a:lnTo>
                  <a:lnTo>
                    <a:pt x="4107815" y="437260"/>
                  </a:lnTo>
                  <a:lnTo>
                    <a:pt x="4107815" y="87375"/>
                  </a:lnTo>
                  <a:lnTo>
                    <a:pt x="4100949" y="53363"/>
                  </a:lnTo>
                  <a:lnTo>
                    <a:pt x="4082224" y="25590"/>
                  </a:lnTo>
                  <a:lnTo>
                    <a:pt x="4054451" y="6865"/>
                  </a:lnTo>
                  <a:lnTo>
                    <a:pt x="4020439" y="0"/>
                  </a:lnTo>
                  <a:lnTo>
                    <a:pt x="87502" y="0"/>
                  </a:lnTo>
                  <a:close/>
                </a:path>
              </a:pathLst>
            </a:custGeom>
            <a:ln w="63500">
              <a:solidFill>
                <a:srgbClr val="1E1B5D"/>
              </a:solidFill>
            </a:ln>
          </p:spPr>
          <p:txBody>
            <a:bodyPr wrap="square" lIns="0" tIns="0" rIns="0" bIns="0" rtlCol="0"/>
            <a:lstStyle/>
            <a:p>
              <a:endParaRPr dirty="0"/>
            </a:p>
          </p:txBody>
        </p:sp>
      </p:grpSp>
      <p:graphicFrame>
        <p:nvGraphicFramePr>
          <p:cNvPr id="12" name="object 12"/>
          <p:cNvGraphicFramePr>
            <a:graphicFrameLocks noGrp="1"/>
          </p:cNvGraphicFramePr>
          <p:nvPr>
            <p:extLst>
              <p:ext uri="{D42A27DB-BD31-4B8C-83A1-F6EECF244321}">
                <p14:modId xmlns:p14="http://schemas.microsoft.com/office/powerpoint/2010/main" val="1171803498"/>
              </p:ext>
            </p:extLst>
          </p:nvPr>
        </p:nvGraphicFramePr>
        <p:xfrm>
          <a:off x="611657" y="1612902"/>
          <a:ext cx="6333186" cy="8373410"/>
        </p:xfrm>
        <a:graphic>
          <a:graphicData uri="http://schemas.openxmlformats.org/drawingml/2006/table">
            <a:tbl>
              <a:tblPr firstRow="1" bandRow="1">
                <a:tableStyleId>{2D5ABB26-0587-4C30-8999-92F81FD0307C}</a:tableStyleId>
              </a:tblPr>
              <a:tblGrid>
                <a:gridCol w="1429741">
                  <a:extLst>
                    <a:ext uri="{9D8B030D-6E8A-4147-A177-3AD203B41FA5}">
                      <a16:colId xmlns:a16="http://schemas.microsoft.com/office/drawing/2014/main" val="20000"/>
                    </a:ext>
                  </a:extLst>
                </a:gridCol>
                <a:gridCol w="4903445">
                  <a:extLst>
                    <a:ext uri="{9D8B030D-6E8A-4147-A177-3AD203B41FA5}">
                      <a16:colId xmlns:a16="http://schemas.microsoft.com/office/drawing/2014/main" val="20001"/>
                    </a:ext>
                  </a:extLst>
                </a:gridCol>
              </a:tblGrid>
              <a:tr h="416830">
                <a:tc>
                  <a:txBody>
                    <a:bodyPr/>
                    <a:lstStyle/>
                    <a:p>
                      <a:pPr>
                        <a:lnSpc>
                          <a:spcPct val="100000"/>
                        </a:lnSpc>
                        <a:spcBef>
                          <a:spcPts val="50"/>
                        </a:spcBef>
                      </a:pPr>
                      <a:endParaRPr sz="700" dirty="0">
                        <a:latin typeface="Times New Roman"/>
                        <a:cs typeface="Times New Roman"/>
                      </a:endParaRPr>
                    </a:p>
                    <a:p>
                      <a:pPr algn="ctr">
                        <a:lnSpc>
                          <a:spcPct val="100000"/>
                        </a:lnSpc>
                      </a:pPr>
                      <a:r>
                        <a:rPr sz="1200" spc="-5" dirty="0">
                          <a:latin typeface="Calibri"/>
                          <a:cs typeface="Calibri"/>
                        </a:rPr>
                        <a:t>Exam</a:t>
                      </a:r>
                      <a:r>
                        <a:rPr sz="1200" spc="-35" dirty="0">
                          <a:latin typeface="Calibri"/>
                          <a:cs typeface="Calibri"/>
                        </a:rPr>
                        <a:t> </a:t>
                      </a:r>
                      <a:r>
                        <a:rPr sz="1200" spc="-5" dirty="0">
                          <a:latin typeface="Calibri"/>
                          <a:cs typeface="Calibri"/>
                        </a:rPr>
                        <a:t>Board</a:t>
                      </a:r>
                      <a:endParaRPr sz="1200" dirty="0">
                        <a:latin typeface="Calibri"/>
                        <a:cs typeface="Calibri"/>
                      </a:endParaRPr>
                    </a:p>
                  </a:txBody>
                  <a:tcPr marL="0" marR="0" marT="6350" marB="0">
                    <a:lnL w="19050">
                      <a:solidFill>
                        <a:srgbClr val="000000"/>
                      </a:solidFill>
                      <a:prstDash val="solid"/>
                    </a:lnL>
                    <a:lnR w="19050" cap="flat" cmpd="sng" algn="ctr">
                      <a:solidFill>
                        <a:srgbClr val="000000"/>
                      </a:solidFill>
                      <a:prstDash val="solid"/>
                      <a:round/>
                      <a:headEnd type="none" w="med" len="med"/>
                      <a:tailEnd type="none" w="med" len="med"/>
                    </a:lnR>
                    <a:lnT w="19050">
                      <a:solidFill>
                        <a:srgbClr val="000000"/>
                      </a:solidFill>
                      <a:prstDash val="solid"/>
                    </a:lnT>
                    <a:lnB w="19050">
                      <a:solidFill>
                        <a:srgbClr val="000000"/>
                      </a:solidFill>
                      <a:prstDash val="solid"/>
                    </a:lnB>
                    <a:solidFill>
                      <a:srgbClr val="FFFFFF"/>
                    </a:solidFill>
                  </a:tcPr>
                </a:tc>
                <a:tc>
                  <a:txBody>
                    <a:bodyPr/>
                    <a:lstStyle/>
                    <a:p>
                      <a:pPr marL="73025">
                        <a:lnSpc>
                          <a:spcPct val="115000"/>
                        </a:lnSpc>
                        <a:spcBef>
                          <a:spcPts val="5"/>
                        </a:spcBef>
                        <a:spcAft>
                          <a:spcPts val="800"/>
                        </a:spcAft>
                        <a:buNone/>
                      </a:pPr>
                      <a:r>
                        <a:rPr lang="en-GB" sz="1400" kern="0" dirty="0">
                          <a:effectLst/>
                          <a:latin typeface="Calibri" panose="020F0502020204030204" pitchFamily="34" charset="0"/>
                          <a:ea typeface="Times New Roman" panose="02020603050405020304" pitchFamily="18" charset="0"/>
                          <a:cs typeface="Calibri" panose="020F0502020204030204" pitchFamily="34" charset="0"/>
                        </a:rPr>
                        <a:t>Open Awards (Independent Living and Travelling Independently) </a:t>
                      </a:r>
                      <a:endParaRPr lang="en-GB"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444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0"/>
                  </a:ext>
                </a:extLst>
              </a:tr>
              <a:tr h="1183368">
                <a:tc>
                  <a:txBody>
                    <a:bodyPr/>
                    <a:lstStyle/>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gn="ctr">
                        <a:lnSpc>
                          <a:spcPct val="100000"/>
                        </a:lnSpc>
                      </a:pPr>
                      <a:r>
                        <a:rPr sz="1200" spc="-10" dirty="0">
                          <a:latin typeface="Calibri"/>
                          <a:cs typeface="Calibri"/>
                        </a:rPr>
                        <a:t>Introduction</a:t>
                      </a:r>
                      <a:endParaRPr sz="12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a:lnSpc>
                          <a:spcPct val="100000"/>
                        </a:lnSpc>
                      </a:pPr>
                      <a:r>
                        <a:rPr lang="en-GB" sz="1200" dirty="0">
                          <a:solidFill>
                            <a:schemeClr val="tx1"/>
                          </a:solidFill>
                          <a:effectLst/>
                          <a:latin typeface="+mn-lt"/>
                          <a:ea typeface="+mn-ea"/>
                          <a:cs typeface="+mn-cs"/>
                        </a:rPr>
                        <a:t>The Key Stage 4 Preparing for Adulthood curriculum aims to equip our young people with the tools and skills that they will need to lead a fulfilling adult life. The programme focusses on 4 pathways: health, community inclusion, independent living and employment. We work with other local agencies and professionals to ensure that our pupils receive the best information and guidance to help them make well informed and realistic decisions. </a:t>
                      </a:r>
                      <a:endParaRPr sz="1200" dirty="0">
                        <a:latin typeface="+mj-lt"/>
                        <a:cs typeface="American Typewriter"/>
                      </a:endParaRPr>
                    </a:p>
                  </a:txBody>
                  <a:tcPr marL="0" marR="0" marT="0" marB="0">
                    <a:lnL w="19050">
                      <a:solidFill>
                        <a:srgbClr val="000000"/>
                      </a:solidFill>
                      <a:prstDash val="solid"/>
                    </a:lnL>
                    <a:lnR w="19050">
                      <a:solidFill>
                        <a:srgbClr val="000000"/>
                      </a:solidFill>
                      <a:prstDash val="soli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847289">
                <a:tc>
                  <a:txBody>
                    <a:bodyPr/>
                    <a:lstStyle/>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marL="93980" marR="88265" algn="ctr">
                        <a:lnSpc>
                          <a:spcPct val="101800"/>
                        </a:lnSpc>
                      </a:pPr>
                      <a:r>
                        <a:rPr sz="1200" spc="-5" dirty="0">
                          <a:latin typeface="Calibri"/>
                          <a:cs typeface="Calibri"/>
                        </a:rPr>
                        <a:t>Summary</a:t>
                      </a:r>
                      <a:r>
                        <a:rPr sz="1200" spc="-30" dirty="0">
                          <a:latin typeface="Calibri"/>
                          <a:cs typeface="Calibri"/>
                        </a:rPr>
                        <a:t> </a:t>
                      </a:r>
                      <a:r>
                        <a:rPr sz="1200" spc="-5" dirty="0">
                          <a:latin typeface="Calibri"/>
                          <a:cs typeface="Calibri"/>
                        </a:rPr>
                        <a:t>of</a:t>
                      </a:r>
                      <a:r>
                        <a:rPr sz="1200" spc="-25" dirty="0">
                          <a:latin typeface="Calibri"/>
                          <a:cs typeface="Calibri"/>
                        </a:rPr>
                        <a:t> </a:t>
                      </a:r>
                      <a:r>
                        <a:rPr sz="1200" spc="-5" dirty="0">
                          <a:latin typeface="Calibri"/>
                          <a:cs typeface="Calibri"/>
                        </a:rPr>
                        <a:t>the </a:t>
                      </a:r>
                      <a:r>
                        <a:rPr sz="1200" spc="-300" dirty="0">
                          <a:latin typeface="Calibri"/>
                          <a:cs typeface="Calibri"/>
                        </a:rPr>
                        <a:t> </a:t>
                      </a:r>
                      <a:r>
                        <a:rPr sz="1200" spc="-5" dirty="0">
                          <a:latin typeface="Calibri"/>
                          <a:cs typeface="Calibri"/>
                        </a:rPr>
                        <a:t>topics you will </a:t>
                      </a:r>
                      <a:r>
                        <a:rPr sz="1200" dirty="0">
                          <a:latin typeface="Calibri"/>
                          <a:cs typeface="Calibri"/>
                        </a:rPr>
                        <a:t> </a:t>
                      </a:r>
                      <a:r>
                        <a:rPr sz="1200" spc="-10" dirty="0">
                          <a:latin typeface="Calibri"/>
                          <a:cs typeface="Calibri"/>
                        </a:rPr>
                        <a:t>cover</a:t>
                      </a:r>
                      <a:endParaRPr sz="1200" dirty="0">
                        <a:latin typeface="Calibri"/>
                        <a:cs typeface="Calibri"/>
                      </a:endParaRPr>
                    </a:p>
                  </a:txBody>
                  <a:tcPr marL="0" marR="0" marT="0" marB="0">
                    <a:lnL w="19050">
                      <a:solidFill>
                        <a:srgbClr val="000000"/>
                      </a:solidFill>
                      <a:prstDash val="solid"/>
                    </a:lnL>
                    <a:lnR w="19050" cap="flat" cmpd="sng" algn="ctr">
                      <a:solidFill>
                        <a:srgbClr val="000000"/>
                      </a:solidFill>
                      <a:prstDash val="solid"/>
                      <a:round/>
                      <a:headEnd type="none" w="med" len="med"/>
                      <a:tailEnd type="none" w="med" len="med"/>
                    </a:lnR>
                    <a:lnT w="19050">
                      <a:solidFill>
                        <a:srgbClr val="000000"/>
                      </a:solidFill>
                      <a:prstDash val="solid"/>
                    </a:lnT>
                    <a:lnB w="19050">
                      <a:solidFill>
                        <a:srgbClr val="000000"/>
                      </a:solidFill>
                      <a:prstDash val="solid"/>
                    </a:lnB>
                    <a:solidFill>
                      <a:srgbClr val="FFFFFF"/>
                    </a:solidFill>
                  </a:tcPr>
                </a:tc>
                <a:tc>
                  <a:txBody>
                    <a:bodyPr/>
                    <a:lstStyle/>
                    <a:p>
                      <a:r>
                        <a:rPr lang="en-GB" sz="1200" dirty="0">
                          <a:solidFill>
                            <a:schemeClr val="tx1"/>
                          </a:solidFill>
                          <a:effectLst/>
                          <a:latin typeface="+mn-lt"/>
                          <a:ea typeface="+mn-ea"/>
                          <a:cs typeface="+mn-cs"/>
                        </a:rPr>
                        <a:t>The Preparing for Adulthood programme provides full coverage of the RSE &amp; Health NC Programme of Study and pupils also have the opportunity to study for accredited qualifications in Independent Living and Travelling Independent Travel.</a:t>
                      </a:r>
                    </a:p>
                    <a:p>
                      <a:pPr marL="0" marR="0" lvl="0" indent="0" defTabSz="914400" eaLnBrk="1" fontAlgn="auto" latinLnBrk="0" hangingPunct="1">
                        <a:lnSpc>
                          <a:spcPct val="100000"/>
                        </a:lnSpc>
                        <a:spcBef>
                          <a:spcPts val="0"/>
                        </a:spcBef>
                        <a:spcAft>
                          <a:spcPts val="0"/>
                        </a:spcAft>
                        <a:buClrTx/>
                        <a:buSzTx/>
                        <a:buFontTx/>
                        <a:buNone/>
                        <a:tabLst/>
                        <a:defRPr/>
                      </a:pPr>
                      <a:r>
                        <a:rPr lang="en-GB" sz="1200" dirty="0">
                          <a:solidFill>
                            <a:schemeClr val="tx1"/>
                          </a:solidFill>
                          <a:effectLst/>
                          <a:latin typeface="+mn-lt"/>
                          <a:ea typeface="+mn-ea"/>
                          <a:cs typeface="+mn-cs"/>
                        </a:rPr>
                        <a:t>Pupils will study a range of units that could include:</a:t>
                      </a:r>
                    </a:p>
                    <a:p>
                      <a:pPr marL="171450" indent="-171450">
                        <a:buFont typeface="Arial" panose="020B0604020202020204" pitchFamily="34" charset="0"/>
                        <a:buChar char="•"/>
                      </a:pPr>
                      <a:r>
                        <a:rPr lang="en-GB" sz="1200" dirty="0">
                          <a:solidFill>
                            <a:schemeClr val="tx1"/>
                          </a:solidFill>
                          <a:effectLst/>
                          <a:latin typeface="+mn-lt"/>
                          <a:ea typeface="+mn-ea"/>
                          <a:cs typeface="+mn-cs"/>
                        </a:rPr>
                        <a:t>Health </a:t>
                      </a:r>
                    </a:p>
                    <a:p>
                      <a:pPr marL="171450" lvl="0" indent="-171450">
                        <a:buFont typeface="Arial" panose="020B0604020202020204" pitchFamily="34" charset="0"/>
                        <a:buChar char="•"/>
                      </a:pPr>
                      <a:r>
                        <a:rPr lang="en-GB" sz="1200" dirty="0">
                          <a:solidFill>
                            <a:schemeClr val="tx1"/>
                          </a:solidFill>
                          <a:effectLst/>
                          <a:latin typeface="+mn-lt"/>
                          <a:ea typeface="+mn-ea"/>
                          <a:cs typeface="+mn-cs"/>
                        </a:rPr>
                        <a:t>Physical Health, Mental Health and Wellbeing </a:t>
                      </a:r>
                    </a:p>
                    <a:p>
                      <a:pPr marL="171450" lvl="0" indent="-171450">
                        <a:buFont typeface="Arial" panose="020B0604020202020204" pitchFamily="34" charset="0"/>
                        <a:buChar char="•"/>
                      </a:pPr>
                      <a:r>
                        <a:rPr lang="en-GB" sz="1200" dirty="0">
                          <a:solidFill>
                            <a:schemeClr val="tx1"/>
                          </a:solidFill>
                          <a:effectLst/>
                          <a:latin typeface="+mn-lt"/>
                          <a:ea typeface="+mn-ea"/>
                          <a:cs typeface="+mn-cs"/>
                        </a:rPr>
                        <a:t>RSE (Relationship and Sex Education) </a:t>
                      </a:r>
                    </a:p>
                    <a:p>
                      <a:pPr marL="171450" lvl="0" indent="-171450">
                        <a:buFont typeface="Arial" panose="020B0604020202020204" pitchFamily="34" charset="0"/>
                        <a:buChar char="•"/>
                      </a:pPr>
                      <a:r>
                        <a:rPr lang="en-GB" sz="1200" dirty="0">
                          <a:solidFill>
                            <a:schemeClr val="tx1"/>
                          </a:solidFill>
                          <a:effectLst/>
                          <a:latin typeface="+mn-lt"/>
                          <a:ea typeface="+mn-ea"/>
                          <a:cs typeface="+mn-cs"/>
                        </a:rPr>
                        <a:t>Health and Safety </a:t>
                      </a:r>
                    </a:p>
                    <a:p>
                      <a:pPr marL="171450" indent="-171450">
                        <a:buFont typeface="Arial" panose="020B0604020202020204" pitchFamily="34" charset="0"/>
                        <a:buChar char="•"/>
                      </a:pPr>
                      <a:r>
                        <a:rPr lang="en-GB" sz="1200" dirty="0">
                          <a:solidFill>
                            <a:schemeClr val="tx1"/>
                          </a:solidFill>
                          <a:effectLst/>
                          <a:latin typeface="+mn-lt"/>
                          <a:ea typeface="+mn-ea"/>
                          <a:cs typeface="+mn-cs"/>
                        </a:rPr>
                        <a:t>Independent Living </a:t>
                      </a:r>
                    </a:p>
                    <a:p>
                      <a:pPr marL="171450" lvl="0" indent="-171450">
                        <a:buFont typeface="Arial" panose="020B0604020202020204" pitchFamily="34" charset="0"/>
                        <a:buChar char="•"/>
                      </a:pPr>
                      <a:r>
                        <a:rPr lang="en-GB" sz="1200" dirty="0">
                          <a:solidFill>
                            <a:schemeClr val="tx1"/>
                          </a:solidFill>
                          <a:effectLst/>
                          <a:latin typeface="+mn-lt"/>
                          <a:ea typeface="+mn-ea"/>
                          <a:cs typeface="+mn-cs"/>
                        </a:rPr>
                        <a:t>Looking after Yourself and Your Home </a:t>
                      </a:r>
                    </a:p>
                    <a:p>
                      <a:pPr marL="171450" lvl="0" indent="-171450">
                        <a:buFont typeface="Arial" panose="020B0604020202020204" pitchFamily="34" charset="0"/>
                        <a:buChar char="•"/>
                      </a:pPr>
                      <a:r>
                        <a:rPr lang="en-GB" sz="1200" dirty="0">
                          <a:solidFill>
                            <a:schemeClr val="tx1"/>
                          </a:solidFill>
                          <a:effectLst/>
                          <a:latin typeface="+mn-lt"/>
                          <a:ea typeface="+mn-ea"/>
                          <a:cs typeface="+mn-cs"/>
                        </a:rPr>
                        <a:t>Food and Drink Preparation </a:t>
                      </a:r>
                    </a:p>
                    <a:p>
                      <a:pPr marL="171450" lvl="0" indent="-171450">
                        <a:buFont typeface="Arial" panose="020B0604020202020204" pitchFamily="34" charset="0"/>
                        <a:buChar char="•"/>
                      </a:pPr>
                      <a:r>
                        <a:rPr lang="en-GB" sz="1200" dirty="0">
                          <a:solidFill>
                            <a:schemeClr val="tx1"/>
                          </a:solidFill>
                          <a:effectLst/>
                          <a:latin typeface="+mn-lt"/>
                          <a:ea typeface="+mn-ea"/>
                          <a:cs typeface="+mn-cs"/>
                        </a:rPr>
                        <a:t>Household Cleaning </a:t>
                      </a:r>
                    </a:p>
                    <a:p>
                      <a:pPr marL="171450" lvl="0" indent="-171450">
                        <a:buFont typeface="Arial" panose="020B0604020202020204" pitchFamily="34" charset="0"/>
                        <a:buChar char="•"/>
                      </a:pPr>
                      <a:r>
                        <a:rPr lang="en-GB" sz="1200" dirty="0">
                          <a:solidFill>
                            <a:schemeClr val="tx1"/>
                          </a:solidFill>
                          <a:effectLst/>
                          <a:latin typeface="+mn-lt"/>
                          <a:ea typeface="+mn-ea"/>
                          <a:cs typeface="+mn-cs"/>
                        </a:rPr>
                        <a:t>Travelling Independently </a:t>
                      </a:r>
                    </a:p>
                    <a:p>
                      <a:pPr marL="171450" lvl="0" indent="-171450">
                        <a:buFont typeface="Arial" panose="020B0604020202020204" pitchFamily="34" charset="0"/>
                        <a:buChar char="•"/>
                      </a:pPr>
                      <a:r>
                        <a:rPr lang="en-GB" sz="1200" dirty="0">
                          <a:solidFill>
                            <a:schemeClr val="tx1"/>
                          </a:solidFill>
                          <a:effectLst/>
                          <a:latin typeface="+mn-lt"/>
                          <a:ea typeface="+mn-ea"/>
                          <a:cs typeface="+mn-cs"/>
                        </a:rPr>
                        <a:t>Managing Money </a:t>
                      </a:r>
                    </a:p>
                    <a:p>
                      <a:pPr marL="171450" indent="-171450">
                        <a:buFont typeface="Arial" panose="020B0604020202020204" pitchFamily="34" charset="0"/>
                        <a:buChar char="•"/>
                      </a:pPr>
                      <a:r>
                        <a:rPr lang="en-GB" sz="1200" dirty="0">
                          <a:solidFill>
                            <a:schemeClr val="tx1"/>
                          </a:solidFill>
                          <a:effectLst/>
                          <a:latin typeface="+mn-lt"/>
                          <a:ea typeface="+mn-ea"/>
                          <a:cs typeface="+mn-cs"/>
                        </a:rPr>
                        <a:t>Community Inclusion </a:t>
                      </a:r>
                    </a:p>
                    <a:p>
                      <a:pPr marL="171450" lvl="0" indent="-171450">
                        <a:buFont typeface="Arial" panose="020B0604020202020204" pitchFamily="34" charset="0"/>
                        <a:buChar char="•"/>
                      </a:pPr>
                      <a:r>
                        <a:rPr lang="en-GB" sz="1200" dirty="0">
                          <a:solidFill>
                            <a:schemeClr val="tx1"/>
                          </a:solidFill>
                          <a:effectLst/>
                          <a:latin typeface="+mn-lt"/>
                          <a:ea typeface="+mn-ea"/>
                          <a:cs typeface="+mn-cs"/>
                        </a:rPr>
                        <a:t>Building and Maintaining Relationships </a:t>
                      </a:r>
                    </a:p>
                    <a:p>
                      <a:pPr marL="171450" lvl="0" indent="-171450">
                        <a:buFont typeface="Arial" panose="020B0604020202020204" pitchFamily="34" charset="0"/>
                        <a:buChar char="•"/>
                      </a:pPr>
                      <a:r>
                        <a:rPr lang="en-GB" sz="1200" dirty="0">
                          <a:solidFill>
                            <a:schemeClr val="tx1"/>
                          </a:solidFill>
                          <a:effectLst/>
                          <a:latin typeface="+mn-lt"/>
                          <a:ea typeface="+mn-ea"/>
                          <a:cs typeface="+mn-cs"/>
                        </a:rPr>
                        <a:t>Local Community Provision </a:t>
                      </a:r>
                    </a:p>
                    <a:p>
                      <a:pPr marL="171450" lvl="0" indent="-171450">
                        <a:buFont typeface="Arial" panose="020B0604020202020204" pitchFamily="34" charset="0"/>
                        <a:buChar char="•"/>
                      </a:pPr>
                      <a:r>
                        <a:rPr lang="en-GB" sz="1200" dirty="0">
                          <a:solidFill>
                            <a:schemeClr val="tx1"/>
                          </a:solidFill>
                          <a:effectLst/>
                          <a:latin typeface="+mn-lt"/>
                          <a:ea typeface="+mn-ea"/>
                          <a:cs typeface="+mn-cs"/>
                        </a:rPr>
                        <a:t>Citizenship </a:t>
                      </a:r>
                    </a:p>
                    <a:p>
                      <a:pPr marL="171450" lvl="0" indent="-171450">
                        <a:buFont typeface="Arial" panose="020B0604020202020204" pitchFamily="34" charset="0"/>
                        <a:buChar char="•"/>
                      </a:pPr>
                      <a:r>
                        <a:rPr lang="en-GB" sz="1200" dirty="0">
                          <a:solidFill>
                            <a:schemeClr val="tx1"/>
                          </a:solidFill>
                          <a:effectLst/>
                          <a:latin typeface="+mn-lt"/>
                          <a:ea typeface="+mn-ea"/>
                          <a:cs typeface="+mn-cs"/>
                        </a:rPr>
                        <a:t>Participation in Society </a:t>
                      </a:r>
                    </a:p>
                    <a:p>
                      <a:pPr marL="171450" indent="-171450">
                        <a:buFont typeface="Arial" panose="020B0604020202020204" pitchFamily="34" charset="0"/>
                        <a:buChar char="•"/>
                      </a:pPr>
                      <a:r>
                        <a:rPr lang="en-GB" sz="1200" dirty="0">
                          <a:solidFill>
                            <a:schemeClr val="tx1"/>
                          </a:solidFill>
                          <a:effectLst/>
                          <a:latin typeface="+mn-lt"/>
                          <a:ea typeface="+mn-ea"/>
                          <a:cs typeface="+mn-cs"/>
                        </a:rPr>
                        <a:t>Employment </a:t>
                      </a:r>
                    </a:p>
                    <a:p>
                      <a:pPr marL="171450" lvl="0" indent="-171450">
                        <a:buFont typeface="Arial" panose="020B0604020202020204" pitchFamily="34" charset="0"/>
                        <a:buChar char="•"/>
                      </a:pPr>
                      <a:r>
                        <a:rPr lang="en-GB" sz="1200" dirty="0">
                          <a:solidFill>
                            <a:schemeClr val="tx1"/>
                          </a:solidFill>
                          <a:effectLst/>
                          <a:latin typeface="+mn-lt"/>
                          <a:ea typeface="+mn-ea"/>
                          <a:cs typeface="+mn-cs"/>
                        </a:rPr>
                        <a:t>Career Planning </a:t>
                      </a:r>
                    </a:p>
                    <a:p>
                      <a:pPr marL="171450" lvl="0" indent="-171450">
                        <a:buFont typeface="Arial" panose="020B0604020202020204" pitchFamily="34" charset="0"/>
                        <a:buChar char="•"/>
                      </a:pPr>
                      <a:r>
                        <a:rPr lang="en-GB" sz="1200" dirty="0">
                          <a:solidFill>
                            <a:schemeClr val="tx1"/>
                          </a:solidFill>
                          <a:effectLst/>
                          <a:latin typeface="+mn-lt"/>
                          <a:ea typeface="+mn-ea"/>
                          <a:cs typeface="+mn-cs"/>
                        </a:rPr>
                        <a:t>Preparing for the World of Work</a:t>
                      </a:r>
                    </a:p>
                    <a:p>
                      <a:pPr marL="171450" indent="-171450">
                        <a:buFont typeface="Arial" panose="020B0604020202020204" pitchFamily="34" charset="0"/>
                        <a:buChar char="•"/>
                      </a:pPr>
                      <a:r>
                        <a:rPr lang="en-GB" sz="1200" dirty="0">
                          <a:solidFill>
                            <a:schemeClr val="tx1"/>
                          </a:solidFill>
                          <a:effectLst/>
                          <a:latin typeface="+mn-lt"/>
                          <a:ea typeface="+mn-ea"/>
                          <a:cs typeface="+mn-cs"/>
                        </a:rPr>
                        <a:t>Experiencing the World of Work </a:t>
                      </a:r>
                      <a:endParaRPr lang="en-GB" sz="1000" dirty="0">
                        <a:effectLst/>
                        <a:latin typeface="+mj-lt"/>
                        <a:ea typeface="Calibri"/>
                        <a:cs typeface="Times New Roman"/>
                      </a:endParaRPr>
                    </a:p>
                  </a:txBody>
                  <a:tcPr marL="114300" marR="114300" marT="0" marB="0">
                    <a:lnL w="19050">
                      <a:solidFill>
                        <a:srgbClr val="000000"/>
                      </a:solidFill>
                      <a:prstDash val="solid"/>
                    </a:lnL>
                    <a:lnR w="19050">
                      <a:solidFill>
                        <a:srgbClr val="000000"/>
                      </a:solidFill>
                      <a:prstDash val="solid"/>
                    </a:lnR>
                    <a:lnT w="19050">
                      <a:solidFill>
                        <a:srgbClr val="000000"/>
                      </a:solidFill>
                      <a:prstDash val="soli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249680">
                <a:tc>
                  <a:txBody>
                    <a:bodyPr/>
                    <a:lstStyle/>
                    <a:p>
                      <a:pPr>
                        <a:lnSpc>
                          <a:spcPct val="100000"/>
                        </a:lnSpc>
                        <a:spcBef>
                          <a:spcPts val="15"/>
                        </a:spcBef>
                      </a:pPr>
                      <a:endParaRPr sz="1200" dirty="0">
                        <a:latin typeface="Times New Roman"/>
                        <a:cs typeface="Times New Roman"/>
                      </a:endParaRPr>
                    </a:p>
                    <a:p>
                      <a:pPr algn="ctr">
                        <a:lnSpc>
                          <a:spcPct val="100000"/>
                        </a:lnSpc>
                      </a:pPr>
                      <a:r>
                        <a:rPr sz="1200" spc="-5" dirty="0">
                          <a:latin typeface="Calibri"/>
                          <a:cs typeface="Calibri"/>
                        </a:rPr>
                        <a:t>Assessment</a:t>
                      </a:r>
                      <a:endParaRPr sz="1200" dirty="0">
                        <a:latin typeface="Calibri"/>
                        <a:cs typeface="Calibri"/>
                      </a:endParaRPr>
                    </a:p>
                  </a:txBody>
                  <a:tcPr marL="0" marR="0" marT="1905" marB="0">
                    <a:lnL w="19050">
                      <a:solidFill>
                        <a:srgbClr val="000000"/>
                      </a:solidFill>
                      <a:prstDash val="solid"/>
                    </a:lnL>
                    <a:lnR w="19050" cap="flat" cmpd="sng" algn="ctr">
                      <a:solidFill>
                        <a:srgbClr val="000000"/>
                      </a:solidFill>
                      <a:prstDash val="solid"/>
                      <a:round/>
                      <a:headEnd type="none" w="med" len="med"/>
                      <a:tailEnd type="none" w="med" len="med"/>
                    </a:lnR>
                    <a:lnT w="19050">
                      <a:solidFill>
                        <a:srgbClr val="000000"/>
                      </a:solidFill>
                      <a:prstDash val="solid"/>
                    </a:lnT>
                    <a:lnB w="19050">
                      <a:solidFill>
                        <a:srgbClr val="000000"/>
                      </a:solidFill>
                      <a:prstDash val="solid"/>
                    </a:lnB>
                    <a:solidFill>
                      <a:srgbClr val="FFFFFF"/>
                    </a:solidFill>
                  </a:tcPr>
                </a:tc>
                <a:tc>
                  <a:txBody>
                    <a:bodyPr/>
                    <a:lstStyle/>
                    <a:p>
                      <a:pPr marL="0" lvl="0" indent="0" algn="l">
                        <a:lnSpc>
                          <a:spcPct val="107000"/>
                        </a:lnSpc>
                        <a:spcAft>
                          <a:spcPts val="800"/>
                        </a:spcAft>
                        <a:buFont typeface="Symbol"/>
                        <a:buNone/>
                      </a:pPr>
                      <a:r>
                        <a:rPr lang="en-GB" sz="1200" dirty="0">
                          <a:solidFill>
                            <a:schemeClr val="tx1"/>
                          </a:solidFill>
                          <a:effectLst/>
                          <a:latin typeface="+mn-lt"/>
                          <a:ea typeface="+mn-ea"/>
                          <a:cs typeface="+mn-cs"/>
                        </a:rPr>
                        <a:t>The Independent Living and Travelling Independently elements of the course are accredited. Pupils will be required to complete a portfolio of evidence set and marked by the education provider and externally quality assured by Open Awards. Candidates must provide sufficient evidence that they have the required knowledge, skills and understanding of the assessment criteria and that it is their own work. </a:t>
                      </a:r>
                      <a:endParaRPr lang="en-GB" sz="900" dirty="0">
                        <a:effectLst/>
                        <a:latin typeface="Calibri"/>
                        <a:ea typeface="Calibri"/>
                        <a:cs typeface="Times New Roman"/>
                      </a:endParaRPr>
                    </a:p>
                  </a:txBody>
                  <a:tcPr marL="114300" marR="114300" marT="0" marB="0">
                    <a:lnL w="19050">
                      <a:solidFill>
                        <a:srgbClr val="000000"/>
                      </a:solidFill>
                      <a:prstDash val="solid"/>
                    </a:lnL>
                    <a:lnR w="19050">
                      <a:solidFill>
                        <a:srgbClr val="000000"/>
                      </a:solidFill>
                      <a:prstDash val="solid"/>
                    </a:lnR>
                    <a:lnT w="19050" cap="flat" cmpd="sng" algn="ctr">
                      <a:solidFill>
                        <a:srgbClr val="000000"/>
                      </a:solidFill>
                      <a:prstDash val="solid"/>
                      <a:round/>
                      <a:headEnd type="none" w="med" len="med"/>
                      <a:tailEnd type="none" w="med" len="med"/>
                    </a:lnT>
                    <a:lnB w="19050">
                      <a:solidFill>
                        <a:srgbClr val="000000"/>
                      </a:solidFill>
                      <a:prstDash val="solid"/>
                    </a:lnB>
                    <a:solidFill>
                      <a:srgbClr val="FFFFFF"/>
                    </a:solidFill>
                  </a:tcPr>
                </a:tc>
                <a:extLst>
                  <a:ext uri="{0D108BD9-81ED-4DB2-BD59-A6C34878D82A}">
                    <a16:rowId xmlns:a16="http://schemas.microsoft.com/office/drawing/2014/main" val="10003"/>
                  </a:ext>
                </a:extLst>
              </a:tr>
              <a:tr h="578787">
                <a:tc>
                  <a:txBody>
                    <a:bodyPr/>
                    <a:lstStyle/>
                    <a:p>
                      <a:pPr>
                        <a:lnSpc>
                          <a:spcPct val="100000"/>
                        </a:lnSpc>
                        <a:spcBef>
                          <a:spcPts val="30"/>
                        </a:spcBef>
                      </a:pPr>
                      <a:endParaRPr sz="1200" dirty="0">
                        <a:latin typeface="Times New Roman"/>
                        <a:cs typeface="Times New Roman"/>
                      </a:endParaRPr>
                    </a:p>
                    <a:p>
                      <a:pPr algn="ctr">
                        <a:lnSpc>
                          <a:spcPct val="100000"/>
                        </a:lnSpc>
                      </a:pPr>
                      <a:r>
                        <a:rPr sz="1200" spc="-5" dirty="0">
                          <a:latin typeface="Calibri"/>
                          <a:cs typeface="Calibri"/>
                        </a:rPr>
                        <a:t>Further</a:t>
                      </a:r>
                      <a:r>
                        <a:rPr sz="1200" spc="-35" dirty="0">
                          <a:latin typeface="Calibri"/>
                          <a:cs typeface="Calibri"/>
                        </a:rPr>
                        <a:t> </a:t>
                      </a:r>
                      <a:r>
                        <a:rPr sz="1200" spc="-10" dirty="0">
                          <a:latin typeface="Calibri"/>
                          <a:cs typeface="Calibri"/>
                        </a:rPr>
                        <a:t>information</a:t>
                      </a:r>
                      <a:endParaRPr sz="1200" dirty="0">
                        <a:latin typeface="Calibri"/>
                        <a:cs typeface="Calibri"/>
                      </a:endParaRPr>
                    </a:p>
                  </a:txBody>
                  <a:tcPr marL="0" marR="0" marT="381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3660" marR="68580">
                        <a:lnSpc>
                          <a:spcPct val="101600"/>
                        </a:lnSpc>
                        <a:spcBef>
                          <a:spcPts val="705"/>
                        </a:spcBef>
                      </a:pPr>
                      <a:r>
                        <a:rPr lang="en-GB" sz="1200" dirty="0">
                          <a:solidFill>
                            <a:schemeClr val="tx1"/>
                          </a:solidFill>
                          <a:effectLst/>
                          <a:latin typeface="+mn-lt"/>
                          <a:ea typeface="+mn-ea"/>
                          <a:cs typeface="+mn-cs"/>
                        </a:rPr>
                        <a:t>If you have any queries concerning this subject, please contact Nicola Lightfoot / Maxine Symes </a:t>
                      </a:r>
                      <a:endParaRPr sz="1050" dirty="0">
                        <a:latin typeface="Calibri"/>
                        <a:cs typeface="Calibri"/>
                      </a:endParaRPr>
                    </a:p>
                  </a:txBody>
                  <a:tcPr marL="0" marR="0" marT="89535" marB="0">
                    <a:lnL w="19050">
                      <a:solidFill>
                        <a:srgbClr val="000000"/>
                      </a:solidFill>
                      <a:prstDash val="solid"/>
                    </a:lnL>
                    <a:lnR w="19050">
                      <a:solidFill>
                        <a:srgbClr val="000000"/>
                      </a:solidFill>
                      <a:prstDash val="solid"/>
                    </a:lnR>
                    <a:lnT w="19050" cap="flat" cmpd="sng" algn="ctr">
                      <a:solidFill>
                        <a:srgbClr val="000000"/>
                      </a:solidFill>
                      <a:prstDash val="solid"/>
                      <a:round/>
                      <a:headEnd type="none" w="med" len="med"/>
                      <a:tailEnd type="none" w="med" len="med"/>
                    </a:lnT>
                    <a:lnB w="19050">
                      <a:solidFill>
                        <a:srgbClr val="000000"/>
                      </a:solidFill>
                      <a:prstDash val="solid"/>
                    </a:lnB>
                    <a:solidFill>
                      <a:srgbClr val="FFFFFF"/>
                    </a:solidFill>
                  </a:tcPr>
                </a:tc>
                <a:extLst>
                  <a:ext uri="{0D108BD9-81ED-4DB2-BD59-A6C34878D82A}">
                    <a16:rowId xmlns:a16="http://schemas.microsoft.com/office/drawing/2014/main" val="10004"/>
                  </a:ext>
                </a:extLst>
              </a:tr>
              <a:tr h="0">
                <a:tc>
                  <a:txBody>
                    <a:bodyPr/>
                    <a:lstStyle/>
                    <a:p>
                      <a:pPr>
                        <a:lnSpc>
                          <a:spcPct val="100000"/>
                        </a:lnSpc>
                        <a:spcBef>
                          <a:spcPts val="55"/>
                        </a:spcBef>
                      </a:pPr>
                      <a:endParaRPr sz="1200" dirty="0">
                        <a:latin typeface="Times New Roman"/>
                        <a:cs typeface="Times New Roman"/>
                      </a:endParaRPr>
                    </a:p>
                    <a:p>
                      <a:pPr marL="635" algn="ctr">
                        <a:lnSpc>
                          <a:spcPct val="100000"/>
                        </a:lnSpc>
                      </a:pPr>
                      <a:r>
                        <a:rPr sz="1200" spc="-5" dirty="0">
                          <a:latin typeface="Calibri"/>
                          <a:cs typeface="Calibri"/>
                        </a:rPr>
                        <a:t>Useful</a:t>
                      </a:r>
                      <a:r>
                        <a:rPr sz="1200" spc="-45" dirty="0">
                          <a:latin typeface="Calibri"/>
                          <a:cs typeface="Calibri"/>
                        </a:rPr>
                        <a:t> </a:t>
                      </a:r>
                      <a:r>
                        <a:rPr sz="1200" spc="-5" dirty="0">
                          <a:latin typeface="Calibri"/>
                          <a:cs typeface="Calibri"/>
                        </a:rPr>
                        <a:t>websites</a:t>
                      </a:r>
                      <a:endParaRPr sz="1200" dirty="0">
                        <a:latin typeface="Calibri"/>
                        <a:cs typeface="Calibri"/>
                      </a:endParaRPr>
                    </a:p>
                  </a:txBody>
                  <a:tcPr marL="0" marR="0" marT="698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r>
                        <a:rPr lang="en-GB" sz="1200" u="sng" dirty="0">
                          <a:solidFill>
                            <a:schemeClr val="tx1"/>
                          </a:solidFill>
                          <a:effectLst/>
                          <a:latin typeface="+mn-lt"/>
                          <a:ea typeface="+mn-ea"/>
                          <a:cs typeface="+mn-cs"/>
                          <a:hlinkClick r:id="rId3"/>
                        </a:rPr>
                        <a:t>https://www.gov.uk/government/publications/relationships-education</a:t>
                      </a:r>
                      <a:r>
                        <a:rPr lang="en-GB" sz="1200" dirty="0">
                          <a:solidFill>
                            <a:schemeClr val="tx1"/>
                          </a:solidFill>
                          <a:effectLst/>
                          <a:latin typeface="+mn-lt"/>
                          <a:ea typeface="+mn-ea"/>
                          <a:cs typeface="+mn-cs"/>
                        </a:rPr>
                        <a:t> </a:t>
                      </a:r>
                    </a:p>
                    <a:p>
                      <a:r>
                        <a:rPr lang="en-GB" sz="1200" u="sng" dirty="0">
                          <a:solidFill>
                            <a:schemeClr val="tx1"/>
                          </a:solidFill>
                          <a:effectLst/>
                          <a:latin typeface="+mn-lt"/>
                          <a:ea typeface="+mn-ea"/>
                          <a:cs typeface="+mn-cs"/>
                          <a:hlinkClick r:id="rId4"/>
                        </a:rPr>
                        <a:t>https://www.brook.org.uk/online-rse-courses/</a:t>
                      </a:r>
                      <a:r>
                        <a:rPr lang="en-GB" sz="1200" dirty="0">
                          <a:solidFill>
                            <a:schemeClr val="tx1"/>
                          </a:solidFill>
                          <a:effectLst/>
                          <a:latin typeface="+mn-lt"/>
                          <a:ea typeface="+mn-ea"/>
                          <a:cs typeface="+mn-cs"/>
                        </a:rPr>
                        <a:t> </a:t>
                      </a:r>
                    </a:p>
                    <a:p>
                      <a:r>
                        <a:rPr lang="en-GB" sz="1200" u="sng" dirty="0">
                          <a:solidFill>
                            <a:schemeClr val="tx1"/>
                          </a:solidFill>
                          <a:effectLst/>
                          <a:latin typeface="+mn-lt"/>
                          <a:ea typeface="+mn-ea"/>
                          <a:cs typeface="+mn-cs"/>
                          <a:hlinkClick r:id="rId5"/>
                        </a:rPr>
                        <a:t>https://www.ndti.org.uk/projects/preparing-for-adulthood</a:t>
                      </a:r>
                      <a:r>
                        <a:rPr lang="en-GB" sz="1200" dirty="0">
                          <a:solidFill>
                            <a:schemeClr val="tx1"/>
                          </a:solidFill>
                          <a:effectLst/>
                          <a:latin typeface="+mn-lt"/>
                          <a:ea typeface="+mn-ea"/>
                          <a:cs typeface="+mn-cs"/>
                        </a:rPr>
                        <a:t> </a:t>
                      </a:r>
                      <a:endParaRPr sz="1050" dirty="0">
                        <a:latin typeface="Times New Roman"/>
                        <a:cs typeface="Times New Roman"/>
                      </a:endParaRPr>
                    </a:p>
                  </a:txBody>
                  <a:tcPr marL="0" marR="0" marT="698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5"/>
                  </a:ext>
                </a:extLst>
              </a:tr>
            </a:tbl>
          </a:graphicData>
        </a:graphic>
      </p:graphicFrame>
      <p:sp>
        <p:nvSpPr>
          <p:cNvPr id="13" name="object 11">
            <a:extLst>
              <a:ext uri="{FF2B5EF4-FFF2-40B4-BE49-F238E27FC236}">
                <a16:creationId xmlns:a16="http://schemas.microsoft.com/office/drawing/2014/main" id="{20B1C180-7E9E-DCD6-52FF-8ECD6D1CCE48}"/>
              </a:ext>
            </a:extLst>
          </p:cNvPr>
          <p:cNvSpPr txBox="1"/>
          <p:nvPr/>
        </p:nvSpPr>
        <p:spPr>
          <a:xfrm>
            <a:off x="2596603" y="1009815"/>
            <a:ext cx="3549650" cy="228909"/>
          </a:xfrm>
          <a:prstGeom prst="rect">
            <a:avLst/>
          </a:prstGeom>
        </p:spPr>
        <p:txBody>
          <a:bodyPr vert="horz" wrap="square" lIns="0" tIns="13335" rIns="0" bIns="0" rtlCol="0">
            <a:spAutoFit/>
          </a:bodyPr>
          <a:lstStyle/>
          <a:p>
            <a:pPr marL="12700">
              <a:lnSpc>
                <a:spcPct val="100000"/>
              </a:lnSpc>
              <a:spcBef>
                <a:spcPts val="105"/>
              </a:spcBef>
            </a:pPr>
            <a:r>
              <a:rPr lang="en-GB" sz="1400" b="1" spc="-5" dirty="0">
                <a:solidFill>
                  <a:srgbClr val="1E1B5D"/>
                </a:solidFill>
                <a:latin typeface="Calibri"/>
                <a:cs typeface="Calibri"/>
              </a:rPr>
              <a:t>PREPARING for ADULTHOOD (P4A)</a:t>
            </a:r>
            <a:endParaRPr sz="1400" dirty="0">
              <a:latin typeface="Calibri"/>
              <a:cs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20052" y="466635"/>
            <a:ext cx="6719570" cy="9845675"/>
            <a:chOff x="420052" y="466635"/>
            <a:chExt cx="6719570" cy="9845675"/>
          </a:xfrm>
        </p:grpSpPr>
        <p:sp>
          <p:nvSpPr>
            <p:cNvPr id="3" name="object 3"/>
            <p:cNvSpPr/>
            <p:nvPr/>
          </p:nvSpPr>
          <p:spPr>
            <a:xfrm>
              <a:off x="451802" y="498385"/>
              <a:ext cx="6656070" cy="9782175"/>
            </a:xfrm>
            <a:custGeom>
              <a:avLst/>
              <a:gdLst/>
              <a:ahLst/>
              <a:cxnLst/>
              <a:rect l="l" t="t" r="r" b="b"/>
              <a:pathLst>
                <a:path w="6656070" h="9782175">
                  <a:moveTo>
                    <a:pt x="6655943" y="0"/>
                  </a:moveTo>
                  <a:lnTo>
                    <a:pt x="0" y="0"/>
                  </a:lnTo>
                  <a:lnTo>
                    <a:pt x="0" y="9781921"/>
                  </a:lnTo>
                  <a:lnTo>
                    <a:pt x="6655943" y="9781921"/>
                  </a:lnTo>
                  <a:lnTo>
                    <a:pt x="6655943" y="0"/>
                  </a:lnTo>
                  <a:close/>
                </a:path>
              </a:pathLst>
            </a:custGeom>
            <a:solidFill>
              <a:srgbClr val="1E1B5D"/>
            </a:solidFill>
          </p:spPr>
          <p:txBody>
            <a:bodyPr wrap="square" lIns="0" tIns="0" rIns="0" bIns="0" rtlCol="0"/>
            <a:lstStyle/>
            <a:p>
              <a:endParaRPr/>
            </a:p>
          </p:txBody>
        </p:sp>
        <p:sp>
          <p:nvSpPr>
            <p:cNvPr id="4" name="object 4"/>
            <p:cNvSpPr/>
            <p:nvPr/>
          </p:nvSpPr>
          <p:spPr>
            <a:xfrm>
              <a:off x="451802" y="498385"/>
              <a:ext cx="6656070" cy="9782175"/>
            </a:xfrm>
            <a:custGeom>
              <a:avLst/>
              <a:gdLst/>
              <a:ahLst/>
              <a:cxnLst/>
              <a:rect l="l" t="t" r="r" b="b"/>
              <a:pathLst>
                <a:path w="6656070" h="9782175">
                  <a:moveTo>
                    <a:pt x="0" y="9781921"/>
                  </a:moveTo>
                  <a:lnTo>
                    <a:pt x="6655943" y="9781921"/>
                  </a:lnTo>
                  <a:lnTo>
                    <a:pt x="6655943" y="0"/>
                  </a:lnTo>
                  <a:lnTo>
                    <a:pt x="0" y="0"/>
                  </a:lnTo>
                  <a:lnTo>
                    <a:pt x="0" y="9781921"/>
                  </a:lnTo>
                  <a:close/>
                </a:path>
              </a:pathLst>
            </a:custGeom>
            <a:ln w="63500">
              <a:solidFill>
                <a:srgbClr val="663300"/>
              </a:solidFill>
            </a:ln>
          </p:spPr>
          <p:txBody>
            <a:bodyPr wrap="square" lIns="0" tIns="0" rIns="0" bIns="0" rtlCol="0"/>
            <a:lstStyle/>
            <a:p>
              <a:endParaRPr/>
            </a:p>
          </p:txBody>
        </p:sp>
        <p:sp>
          <p:nvSpPr>
            <p:cNvPr id="5" name="object 5"/>
            <p:cNvSpPr/>
            <p:nvPr/>
          </p:nvSpPr>
          <p:spPr>
            <a:xfrm>
              <a:off x="606272" y="706373"/>
              <a:ext cx="6347460" cy="9366250"/>
            </a:xfrm>
            <a:custGeom>
              <a:avLst/>
              <a:gdLst/>
              <a:ahLst/>
              <a:cxnLst/>
              <a:rect l="l" t="t" r="r" b="b"/>
              <a:pathLst>
                <a:path w="6347459" h="9366250">
                  <a:moveTo>
                    <a:pt x="6347104" y="0"/>
                  </a:moveTo>
                  <a:lnTo>
                    <a:pt x="0" y="0"/>
                  </a:lnTo>
                  <a:lnTo>
                    <a:pt x="0" y="9365881"/>
                  </a:lnTo>
                  <a:lnTo>
                    <a:pt x="5553608" y="9365881"/>
                  </a:lnTo>
                  <a:lnTo>
                    <a:pt x="6347104" y="8195183"/>
                  </a:lnTo>
                  <a:lnTo>
                    <a:pt x="6347104" y="0"/>
                  </a:lnTo>
                  <a:close/>
                </a:path>
              </a:pathLst>
            </a:custGeom>
            <a:solidFill>
              <a:srgbClr val="FFFFFF"/>
            </a:solidFill>
          </p:spPr>
          <p:txBody>
            <a:bodyPr wrap="square" lIns="0" tIns="0" rIns="0" bIns="0" rtlCol="0"/>
            <a:lstStyle/>
            <a:p>
              <a:endParaRPr/>
            </a:p>
          </p:txBody>
        </p:sp>
        <p:sp>
          <p:nvSpPr>
            <p:cNvPr id="6" name="object 6"/>
            <p:cNvSpPr/>
            <p:nvPr/>
          </p:nvSpPr>
          <p:spPr>
            <a:xfrm>
              <a:off x="6159880" y="8901556"/>
              <a:ext cx="793750" cy="1170940"/>
            </a:xfrm>
            <a:custGeom>
              <a:avLst/>
              <a:gdLst/>
              <a:ahLst/>
              <a:cxnLst/>
              <a:rect l="l" t="t" r="r" b="b"/>
              <a:pathLst>
                <a:path w="793750" h="1170940">
                  <a:moveTo>
                    <a:pt x="793496" y="0"/>
                  </a:moveTo>
                  <a:lnTo>
                    <a:pt x="735170" y="40953"/>
                  </a:lnTo>
                  <a:lnTo>
                    <a:pt x="679223" y="76128"/>
                  </a:lnTo>
                  <a:lnTo>
                    <a:pt x="625736" y="105596"/>
                  </a:lnTo>
                  <a:lnTo>
                    <a:pt x="574789" y="129429"/>
                  </a:lnTo>
                  <a:lnTo>
                    <a:pt x="526466" y="147696"/>
                  </a:lnTo>
                  <a:lnTo>
                    <a:pt x="480848" y="160469"/>
                  </a:lnTo>
                  <a:lnTo>
                    <a:pt x="438016" y="167818"/>
                  </a:lnTo>
                  <a:lnTo>
                    <a:pt x="398053" y="169815"/>
                  </a:lnTo>
                  <a:lnTo>
                    <a:pt x="361039" y="166530"/>
                  </a:lnTo>
                  <a:lnTo>
                    <a:pt x="296189" y="144399"/>
                  </a:lnTo>
                  <a:lnTo>
                    <a:pt x="244120" y="101993"/>
                  </a:lnTo>
                  <a:lnTo>
                    <a:pt x="205486" y="39877"/>
                  </a:lnTo>
                  <a:lnTo>
                    <a:pt x="0" y="1170698"/>
                  </a:lnTo>
                  <a:lnTo>
                    <a:pt x="793496" y="0"/>
                  </a:lnTo>
                  <a:close/>
                </a:path>
              </a:pathLst>
            </a:custGeom>
            <a:solidFill>
              <a:srgbClr val="CDCDCD"/>
            </a:solidFill>
          </p:spPr>
          <p:txBody>
            <a:bodyPr wrap="square" lIns="0" tIns="0" rIns="0" bIns="0" rtlCol="0"/>
            <a:lstStyle/>
            <a:p>
              <a:endParaRPr/>
            </a:p>
          </p:txBody>
        </p:sp>
        <p:sp>
          <p:nvSpPr>
            <p:cNvPr id="7" name="object 7"/>
            <p:cNvSpPr/>
            <p:nvPr/>
          </p:nvSpPr>
          <p:spPr>
            <a:xfrm>
              <a:off x="606272" y="706373"/>
              <a:ext cx="6347460" cy="9366250"/>
            </a:xfrm>
            <a:custGeom>
              <a:avLst/>
              <a:gdLst/>
              <a:ahLst/>
              <a:cxnLst/>
              <a:rect l="l" t="t" r="r" b="b"/>
              <a:pathLst>
                <a:path w="6347459" h="9366250">
                  <a:moveTo>
                    <a:pt x="0" y="0"/>
                  </a:moveTo>
                  <a:lnTo>
                    <a:pt x="0" y="9365881"/>
                  </a:lnTo>
                  <a:lnTo>
                    <a:pt x="5553608" y="9365881"/>
                  </a:lnTo>
                  <a:lnTo>
                    <a:pt x="6347104" y="8195183"/>
                  </a:lnTo>
                  <a:lnTo>
                    <a:pt x="6347104" y="0"/>
                  </a:lnTo>
                  <a:lnTo>
                    <a:pt x="0" y="0"/>
                  </a:lnTo>
                  <a:close/>
                </a:path>
                <a:path w="6347459" h="9366250">
                  <a:moveTo>
                    <a:pt x="5553608" y="9365881"/>
                  </a:moveTo>
                  <a:lnTo>
                    <a:pt x="5759094" y="8235060"/>
                  </a:lnTo>
                  <a:lnTo>
                    <a:pt x="5776691" y="8268546"/>
                  </a:lnTo>
                  <a:lnTo>
                    <a:pt x="5797728" y="8297176"/>
                  </a:lnTo>
                  <a:lnTo>
                    <a:pt x="5849798" y="8339582"/>
                  </a:lnTo>
                  <a:lnTo>
                    <a:pt x="5914648" y="8361713"/>
                  </a:lnTo>
                  <a:lnTo>
                    <a:pt x="5951661" y="8364998"/>
                  </a:lnTo>
                  <a:lnTo>
                    <a:pt x="5991625" y="8363001"/>
                  </a:lnTo>
                  <a:lnTo>
                    <a:pt x="6034456" y="8355652"/>
                  </a:lnTo>
                  <a:lnTo>
                    <a:pt x="6080075" y="8342879"/>
                  </a:lnTo>
                  <a:lnTo>
                    <a:pt x="6128398" y="8324612"/>
                  </a:lnTo>
                  <a:lnTo>
                    <a:pt x="6179344" y="8300779"/>
                  </a:lnTo>
                  <a:lnTo>
                    <a:pt x="6232832" y="8271311"/>
                  </a:lnTo>
                  <a:lnTo>
                    <a:pt x="6288779" y="8236136"/>
                  </a:lnTo>
                  <a:lnTo>
                    <a:pt x="6347104" y="8195183"/>
                  </a:lnTo>
                </a:path>
              </a:pathLst>
            </a:custGeom>
            <a:ln w="63500">
              <a:solidFill>
                <a:srgbClr val="663300"/>
              </a:solidFill>
            </a:ln>
          </p:spPr>
          <p:txBody>
            <a:bodyPr wrap="square" lIns="0" tIns="0" rIns="0" bIns="0" rtlCol="0"/>
            <a:lstStyle/>
            <a:p>
              <a:endParaRPr/>
            </a:p>
          </p:txBody>
        </p:sp>
        <p:pic>
          <p:nvPicPr>
            <p:cNvPr id="8" name="object 8"/>
            <p:cNvPicPr/>
            <p:nvPr/>
          </p:nvPicPr>
          <p:blipFill>
            <a:blip r:embed="rId2" cstate="print"/>
            <a:stretch>
              <a:fillRect/>
            </a:stretch>
          </p:blipFill>
          <p:spPr>
            <a:xfrm>
              <a:off x="1906523" y="1004315"/>
              <a:ext cx="4172712" cy="589787"/>
            </a:xfrm>
            <a:prstGeom prst="rect">
              <a:avLst/>
            </a:prstGeom>
          </p:spPr>
        </p:pic>
        <p:sp>
          <p:nvSpPr>
            <p:cNvPr id="9" name="object 9"/>
            <p:cNvSpPr/>
            <p:nvPr/>
          </p:nvSpPr>
          <p:spPr>
            <a:xfrm>
              <a:off x="1863343" y="962151"/>
              <a:ext cx="4107815" cy="525145"/>
            </a:xfrm>
            <a:custGeom>
              <a:avLst/>
              <a:gdLst/>
              <a:ahLst/>
              <a:cxnLst/>
              <a:rect l="l" t="t" r="r" b="b"/>
              <a:pathLst>
                <a:path w="4107815" h="525144">
                  <a:moveTo>
                    <a:pt x="4020439" y="0"/>
                  </a:moveTo>
                  <a:lnTo>
                    <a:pt x="87375" y="0"/>
                  </a:lnTo>
                  <a:lnTo>
                    <a:pt x="53363" y="6865"/>
                  </a:lnTo>
                  <a:lnTo>
                    <a:pt x="25590" y="25590"/>
                  </a:lnTo>
                  <a:lnTo>
                    <a:pt x="6865" y="53363"/>
                  </a:lnTo>
                  <a:lnTo>
                    <a:pt x="0" y="87375"/>
                  </a:lnTo>
                  <a:lnTo>
                    <a:pt x="0" y="437260"/>
                  </a:lnTo>
                  <a:lnTo>
                    <a:pt x="6865" y="471273"/>
                  </a:lnTo>
                  <a:lnTo>
                    <a:pt x="25590" y="499046"/>
                  </a:lnTo>
                  <a:lnTo>
                    <a:pt x="53363" y="517771"/>
                  </a:lnTo>
                  <a:lnTo>
                    <a:pt x="87375" y="524636"/>
                  </a:lnTo>
                  <a:lnTo>
                    <a:pt x="4020439" y="524636"/>
                  </a:lnTo>
                  <a:lnTo>
                    <a:pt x="4054451" y="517771"/>
                  </a:lnTo>
                  <a:lnTo>
                    <a:pt x="4082224" y="499046"/>
                  </a:lnTo>
                  <a:lnTo>
                    <a:pt x="4100949" y="471273"/>
                  </a:lnTo>
                  <a:lnTo>
                    <a:pt x="4107815" y="437260"/>
                  </a:lnTo>
                  <a:lnTo>
                    <a:pt x="4107815" y="87375"/>
                  </a:lnTo>
                  <a:lnTo>
                    <a:pt x="4100949" y="53363"/>
                  </a:lnTo>
                  <a:lnTo>
                    <a:pt x="4082224" y="25590"/>
                  </a:lnTo>
                  <a:lnTo>
                    <a:pt x="4054451" y="6865"/>
                  </a:lnTo>
                  <a:lnTo>
                    <a:pt x="4020439" y="0"/>
                  </a:lnTo>
                  <a:close/>
                </a:path>
              </a:pathLst>
            </a:custGeom>
            <a:solidFill>
              <a:srgbClr val="FFFF66"/>
            </a:solidFill>
          </p:spPr>
          <p:txBody>
            <a:bodyPr wrap="square" lIns="0" tIns="0" rIns="0" bIns="0" rtlCol="0"/>
            <a:lstStyle/>
            <a:p>
              <a:endParaRPr/>
            </a:p>
          </p:txBody>
        </p:sp>
        <p:sp>
          <p:nvSpPr>
            <p:cNvPr id="10" name="object 10"/>
            <p:cNvSpPr/>
            <p:nvPr/>
          </p:nvSpPr>
          <p:spPr>
            <a:xfrm>
              <a:off x="1863343" y="962151"/>
              <a:ext cx="4107815" cy="525145"/>
            </a:xfrm>
            <a:custGeom>
              <a:avLst/>
              <a:gdLst/>
              <a:ahLst/>
              <a:cxnLst/>
              <a:rect l="l" t="t" r="r" b="b"/>
              <a:pathLst>
                <a:path w="4107815" h="525144">
                  <a:moveTo>
                    <a:pt x="87375" y="0"/>
                  </a:moveTo>
                  <a:lnTo>
                    <a:pt x="53363" y="6865"/>
                  </a:lnTo>
                  <a:lnTo>
                    <a:pt x="25590" y="25590"/>
                  </a:lnTo>
                  <a:lnTo>
                    <a:pt x="6865" y="53363"/>
                  </a:lnTo>
                  <a:lnTo>
                    <a:pt x="0" y="87375"/>
                  </a:lnTo>
                  <a:lnTo>
                    <a:pt x="0" y="437260"/>
                  </a:lnTo>
                  <a:lnTo>
                    <a:pt x="6865" y="471273"/>
                  </a:lnTo>
                  <a:lnTo>
                    <a:pt x="25590" y="499046"/>
                  </a:lnTo>
                  <a:lnTo>
                    <a:pt x="53363" y="517771"/>
                  </a:lnTo>
                  <a:lnTo>
                    <a:pt x="87375" y="524636"/>
                  </a:lnTo>
                  <a:lnTo>
                    <a:pt x="4020439" y="524636"/>
                  </a:lnTo>
                  <a:lnTo>
                    <a:pt x="4054451" y="517771"/>
                  </a:lnTo>
                  <a:lnTo>
                    <a:pt x="4082224" y="499046"/>
                  </a:lnTo>
                  <a:lnTo>
                    <a:pt x="4100949" y="471273"/>
                  </a:lnTo>
                  <a:lnTo>
                    <a:pt x="4107815" y="437260"/>
                  </a:lnTo>
                  <a:lnTo>
                    <a:pt x="4107815" y="87375"/>
                  </a:lnTo>
                  <a:lnTo>
                    <a:pt x="4100949" y="53363"/>
                  </a:lnTo>
                  <a:lnTo>
                    <a:pt x="4082224" y="25590"/>
                  </a:lnTo>
                  <a:lnTo>
                    <a:pt x="4054451" y="6865"/>
                  </a:lnTo>
                  <a:lnTo>
                    <a:pt x="4020439" y="0"/>
                  </a:lnTo>
                  <a:lnTo>
                    <a:pt x="87375" y="0"/>
                  </a:lnTo>
                  <a:close/>
                </a:path>
              </a:pathLst>
            </a:custGeom>
            <a:ln w="63500">
              <a:solidFill>
                <a:srgbClr val="1E1B5D"/>
              </a:solidFill>
            </a:ln>
          </p:spPr>
          <p:txBody>
            <a:bodyPr wrap="square" lIns="0" tIns="0" rIns="0" bIns="0" rtlCol="0"/>
            <a:lstStyle/>
            <a:p>
              <a:endParaRPr/>
            </a:p>
          </p:txBody>
        </p:sp>
      </p:grpSp>
      <p:graphicFrame>
        <p:nvGraphicFramePr>
          <p:cNvPr id="12" name="object 12"/>
          <p:cNvGraphicFramePr>
            <a:graphicFrameLocks noGrp="1"/>
          </p:cNvGraphicFramePr>
          <p:nvPr>
            <p:extLst>
              <p:ext uri="{D42A27DB-BD31-4B8C-83A1-F6EECF244321}">
                <p14:modId xmlns:p14="http://schemas.microsoft.com/office/powerpoint/2010/main" val="1995763647"/>
              </p:ext>
            </p:extLst>
          </p:nvPr>
        </p:nvGraphicFramePr>
        <p:xfrm>
          <a:off x="848360" y="1837311"/>
          <a:ext cx="5859780" cy="7733027"/>
        </p:xfrm>
        <a:graphic>
          <a:graphicData uri="http://schemas.openxmlformats.org/drawingml/2006/table">
            <a:tbl>
              <a:tblPr firstRow="1" bandRow="1">
                <a:tableStyleId>{2D5ABB26-0587-4C30-8999-92F81FD0307C}</a:tableStyleId>
              </a:tblPr>
              <a:tblGrid>
                <a:gridCol w="1613269">
                  <a:extLst>
                    <a:ext uri="{9D8B030D-6E8A-4147-A177-3AD203B41FA5}">
                      <a16:colId xmlns:a16="http://schemas.microsoft.com/office/drawing/2014/main" val="20000"/>
                    </a:ext>
                  </a:extLst>
                </a:gridCol>
                <a:gridCol w="4246511">
                  <a:extLst>
                    <a:ext uri="{9D8B030D-6E8A-4147-A177-3AD203B41FA5}">
                      <a16:colId xmlns:a16="http://schemas.microsoft.com/office/drawing/2014/main" val="20001"/>
                    </a:ext>
                  </a:extLst>
                </a:gridCol>
              </a:tblGrid>
              <a:tr h="461389">
                <a:tc>
                  <a:txBody>
                    <a:bodyPr/>
                    <a:lstStyle/>
                    <a:p>
                      <a:pPr>
                        <a:lnSpc>
                          <a:spcPct val="100000"/>
                        </a:lnSpc>
                        <a:spcBef>
                          <a:spcPts val="40"/>
                        </a:spcBef>
                      </a:pPr>
                      <a:endParaRPr sz="1500" dirty="0">
                        <a:latin typeface="Times New Roman"/>
                        <a:cs typeface="Times New Roman"/>
                      </a:endParaRPr>
                    </a:p>
                    <a:p>
                      <a:pPr algn="ctr">
                        <a:lnSpc>
                          <a:spcPct val="100000"/>
                        </a:lnSpc>
                      </a:pPr>
                      <a:r>
                        <a:rPr sz="1200" spc="-5" dirty="0">
                          <a:latin typeface="Calibri"/>
                          <a:cs typeface="Calibri"/>
                        </a:rPr>
                        <a:t>Exam</a:t>
                      </a:r>
                      <a:r>
                        <a:rPr sz="1200" spc="-35" dirty="0">
                          <a:latin typeface="Calibri"/>
                          <a:cs typeface="Calibri"/>
                        </a:rPr>
                        <a:t> </a:t>
                      </a:r>
                      <a:r>
                        <a:rPr sz="1200" spc="-5" dirty="0">
                          <a:latin typeface="Calibri"/>
                          <a:cs typeface="Calibri"/>
                        </a:rPr>
                        <a:t>Board</a:t>
                      </a:r>
                      <a:endParaRPr sz="1200" dirty="0">
                        <a:latin typeface="Calibri"/>
                        <a:cs typeface="Calibri"/>
                      </a:endParaRPr>
                    </a:p>
                  </a:txBody>
                  <a:tcPr marL="0" marR="0" marT="50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r>
                        <a:rPr lang="en-GB" sz="1400" dirty="0">
                          <a:solidFill>
                            <a:schemeClr val="tx1"/>
                          </a:solidFill>
                          <a:effectLst/>
                          <a:latin typeface="+mn-lt"/>
                          <a:ea typeface="+mn-ea"/>
                          <a:cs typeface="+mn-cs"/>
                        </a:rPr>
                        <a:t>EDEXCEL BTEC Entry Level 3 Entry to Vocational Studies </a:t>
                      </a:r>
                    </a:p>
                    <a:p>
                      <a:endParaRPr sz="1100" dirty="0">
                        <a:latin typeface="Times New Roman"/>
                        <a:cs typeface="Times New Roman"/>
                      </a:endParaRPr>
                    </a:p>
                  </a:txBody>
                  <a:tcPr marL="0" marR="0" marT="444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0"/>
                  </a:ext>
                </a:extLst>
              </a:tr>
              <a:tr h="1514475">
                <a:tc>
                  <a:txBody>
                    <a:bodyPr/>
                    <a:lstStyle/>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gn="ctr">
                        <a:lnSpc>
                          <a:spcPct val="100000"/>
                        </a:lnSpc>
                        <a:spcBef>
                          <a:spcPts val="1050"/>
                        </a:spcBef>
                      </a:pPr>
                      <a:r>
                        <a:rPr sz="1200" spc="-5" dirty="0">
                          <a:latin typeface="Calibri"/>
                          <a:cs typeface="Calibri"/>
                        </a:rPr>
                        <a:t>Introduction</a:t>
                      </a:r>
                      <a:endParaRPr sz="12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a:lnSpc>
                          <a:spcPct val="100000"/>
                        </a:lnSpc>
                      </a:pPr>
                      <a:r>
                        <a:rPr lang="en-GB" sz="1200" dirty="0">
                          <a:solidFill>
                            <a:schemeClr val="tx1"/>
                          </a:solidFill>
                          <a:effectLst/>
                          <a:latin typeface="+mn-lt"/>
                          <a:ea typeface="+mn-ea"/>
                          <a:cs typeface="+mn-cs"/>
                        </a:rPr>
                        <a:t>The Pearson BTEC Level Entry 3 in Entry to Vocational Study qualifications are designed around practical skills and tasks that place an emphasis on pupils demonstrating what they can do rather than what they know in theory. The qualifications give pupils the opportunity to acquire and develop generic and transferable skills in order to complete tasks and demonstrate a level of achievement that enables them to progress to further learning.</a:t>
                      </a:r>
                      <a:endParaRPr sz="1000" dirty="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1"/>
                  </a:ext>
                </a:extLst>
              </a:tr>
              <a:tr h="2984500">
                <a:tc>
                  <a:txBody>
                    <a:bodyPr/>
                    <a:lstStyle/>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050" dirty="0">
                        <a:latin typeface="Times New Roman"/>
                        <a:cs typeface="Times New Roman"/>
                      </a:endParaRPr>
                    </a:p>
                    <a:p>
                      <a:pPr marL="83820" marR="78740" algn="ctr">
                        <a:lnSpc>
                          <a:spcPct val="101699"/>
                        </a:lnSpc>
                      </a:pPr>
                      <a:r>
                        <a:rPr sz="1200" dirty="0">
                          <a:latin typeface="Calibri"/>
                          <a:cs typeface="Calibri"/>
                        </a:rPr>
                        <a:t>Summary </a:t>
                      </a:r>
                      <a:r>
                        <a:rPr sz="1200" spc="-5" dirty="0">
                          <a:latin typeface="Calibri"/>
                          <a:cs typeface="Calibri"/>
                        </a:rPr>
                        <a:t>of </a:t>
                      </a:r>
                      <a:r>
                        <a:rPr sz="1200" dirty="0">
                          <a:latin typeface="Calibri"/>
                          <a:cs typeface="Calibri"/>
                        </a:rPr>
                        <a:t>the </a:t>
                      </a:r>
                      <a:r>
                        <a:rPr sz="1200" spc="5" dirty="0">
                          <a:latin typeface="Calibri"/>
                          <a:cs typeface="Calibri"/>
                        </a:rPr>
                        <a:t> </a:t>
                      </a:r>
                      <a:r>
                        <a:rPr sz="1200" spc="-5" dirty="0">
                          <a:latin typeface="Calibri"/>
                          <a:cs typeface="Calibri"/>
                        </a:rPr>
                        <a:t>topics you will cov</a:t>
                      </a:r>
                      <a:r>
                        <a:rPr lang="en-US" sz="1200" spc="-5" dirty="0">
                          <a:latin typeface="Calibri"/>
                          <a:cs typeface="Calibri"/>
                        </a:rPr>
                        <a:t>er</a:t>
                      </a:r>
                      <a:endParaRPr sz="12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r>
                        <a:rPr lang="en-GB" sz="1200" dirty="0">
                          <a:solidFill>
                            <a:schemeClr val="tx1"/>
                          </a:solidFill>
                          <a:effectLst/>
                          <a:latin typeface="+mn-lt"/>
                          <a:ea typeface="+mn-ea"/>
                          <a:cs typeface="+mn-cs"/>
                        </a:rPr>
                        <a:t>Pupils will study two mandatory units that include: </a:t>
                      </a:r>
                    </a:p>
                    <a:p>
                      <a:pPr marL="171450" lvl="0" indent="-171450">
                        <a:buFont typeface="Arial" panose="020B0604020202020204" pitchFamily="34" charset="0"/>
                        <a:buChar char="•"/>
                      </a:pPr>
                      <a:r>
                        <a:rPr lang="en-GB" sz="1200" dirty="0">
                          <a:solidFill>
                            <a:schemeClr val="tx1"/>
                          </a:solidFill>
                          <a:effectLst/>
                          <a:latin typeface="+mn-lt"/>
                          <a:ea typeface="+mn-ea"/>
                          <a:cs typeface="+mn-cs"/>
                        </a:rPr>
                        <a:t>Skills for Learning </a:t>
                      </a:r>
                    </a:p>
                    <a:p>
                      <a:pPr marL="171450" lvl="0" indent="-171450">
                        <a:buFont typeface="Arial" panose="020B0604020202020204" pitchFamily="34" charset="0"/>
                        <a:buChar char="•"/>
                      </a:pPr>
                      <a:r>
                        <a:rPr lang="en-GB" sz="1200" dirty="0">
                          <a:solidFill>
                            <a:schemeClr val="tx1"/>
                          </a:solidFill>
                          <a:effectLst/>
                          <a:latin typeface="+mn-lt"/>
                          <a:ea typeface="+mn-ea"/>
                          <a:cs typeface="+mn-cs"/>
                        </a:rPr>
                        <a:t>Team Challenge </a:t>
                      </a:r>
                    </a:p>
                    <a:p>
                      <a:r>
                        <a:rPr lang="en-GB" sz="1200" dirty="0">
                          <a:solidFill>
                            <a:schemeClr val="tx1"/>
                          </a:solidFill>
                          <a:effectLst/>
                          <a:latin typeface="+mn-lt"/>
                          <a:ea typeface="+mn-ea"/>
                          <a:cs typeface="+mn-cs"/>
                        </a:rPr>
                        <a:t>In addition, pupils will study a range of optional units that could include</a:t>
                      </a:r>
                    </a:p>
                    <a:p>
                      <a:pPr marL="171450" lvl="0" indent="-171450">
                        <a:buFont typeface="Arial" panose="020B0604020202020204" pitchFamily="34" charset="0"/>
                        <a:buChar char="•"/>
                      </a:pPr>
                      <a:r>
                        <a:rPr lang="en-GB" sz="1200" dirty="0">
                          <a:solidFill>
                            <a:schemeClr val="tx1"/>
                          </a:solidFill>
                          <a:effectLst/>
                          <a:latin typeface="+mn-lt"/>
                          <a:ea typeface="+mn-ea"/>
                          <a:cs typeface="+mn-cs"/>
                        </a:rPr>
                        <a:t>Financial Awareness</a:t>
                      </a:r>
                    </a:p>
                    <a:p>
                      <a:pPr marL="171450" lvl="0" indent="-171450">
                        <a:buFont typeface="Arial" panose="020B0604020202020204" pitchFamily="34" charset="0"/>
                        <a:buChar char="•"/>
                      </a:pPr>
                      <a:r>
                        <a:rPr lang="en-GB" sz="1200" dirty="0">
                          <a:solidFill>
                            <a:schemeClr val="tx1"/>
                          </a:solidFill>
                          <a:effectLst/>
                          <a:latin typeface="+mn-lt"/>
                          <a:ea typeface="+mn-ea"/>
                          <a:cs typeface="+mn-cs"/>
                        </a:rPr>
                        <a:t>Living with Online Technology </a:t>
                      </a:r>
                    </a:p>
                    <a:p>
                      <a:pPr marL="171450" lvl="0" indent="-171450">
                        <a:buFont typeface="Arial" panose="020B0604020202020204" pitchFamily="34" charset="0"/>
                        <a:buChar char="•"/>
                      </a:pPr>
                      <a:r>
                        <a:rPr lang="en-GB" sz="1200" dirty="0">
                          <a:solidFill>
                            <a:schemeClr val="tx1"/>
                          </a:solidFill>
                          <a:effectLst/>
                          <a:latin typeface="+mn-lt"/>
                          <a:ea typeface="+mn-ea"/>
                          <a:cs typeface="+mn-cs"/>
                        </a:rPr>
                        <a:t>Communication with People </a:t>
                      </a:r>
                    </a:p>
                    <a:p>
                      <a:pPr marL="171450" lvl="0" indent="-171450">
                        <a:buFont typeface="Arial" panose="020B0604020202020204" pitchFamily="34" charset="0"/>
                        <a:buChar char="•"/>
                      </a:pPr>
                      <a:r>
                        <a:rPr lang="en-GB" sz="1200" dirty="0">
                          <a:solidFill>
                            <a:schemeClr val="tx1"/>
                          </a:solidFill>
                          <a:effectLst/>
                          <a:latin typeface="+mn-lt"/>
                          <a:ea typeface="+mn-ea"/>
                          <a:cs typeface="+mn-cs"/>
                        </a:rPr>
                        <a:t>Contributing to the Community </a:t>
                      </a:r>
                    </a:p>
                    <a:p>
                      <a:pPr marL="171450" lvl="0" indent="-171450">
                        <a:buFont typeface="Arial" panose="020B0604020202020204" pitchFamily="34" charset="0"/>
                        <a:buChar char="•"/>
                      </a:pPr>
                      <a:r>
                        <a:rPr lang="en-GB" sz="1200" dirty="0">
                          <a:solidFill>
                            <a:schemeClr val="tx1"/>
                          </a:solidFill>
                          <a:effectLst/>
                          <a:latin typeface="+mn-lt"/>
                          <a:ea typeface="+mn-ea"/>
                          <a:cs typeface="+mn-cs"/>
                        </a:rPr>
                        <a:t>Providing Customer Service </a:t>
                      </a:r>
                    </a:p>
                    <a:p>
                      <a:pPr marL="171450" lvl="0" indent="-171450">
                        <a:buFont typeface="Arial" panose="020B0604020202020204" pitchFamily="34" charset="0"/>
                        <a:buChar char="•"/>
                      </a:pPr>
                      <a:r>
                        <a:rPr lang="en-GB" sz="1200" dirty="0">
                          <a:solidFill>
                            <a:schemeClr val="tx1"/>
                          </a:solidFill>
                          <a:effectLst/>
                          <a:latin typeface="+mn-lt"/>
                          <a:ea typeface="+mn-ea"/>
                          <a:cs typeface="+mn-cs"/>
                        </a:rPr>
                        <a:t>Responding to a Situation </a:t>
                      </a:r>
                    </a:p>
                    <a:p>
                      <a:pPr marL="171450" lvl="0" indent="-171450">
                        <a:buFont typeface="Arial" panose="020B0604020202020204" pitchFamily="34" charset="0"/>
                        <a:buChar char="•"/>
                      </a:pPr>
                      <a:r>
                        <a:rPr lang="en-GB" sz="1200" dirty="0">
                          <a:solidFill>
                            <a:schemeClr val="tx1"/>
                          </a:solidFill>
                          <a:effectLst/>
                          <a:latin typeface="+mn-lt"/>
                          <a:ea typeface="+mn-ea"/>
                          <a:cs typeface="+mn-cs"/>
                        </a:rPr>
                        <a:t>Finding Out about a Topic</a:t>
                      </a:r>
                    </a:p>
                    <a:p>
                      <a:pPr marL="171450" lvl="0" indent="-171450">
                        <a:buFont typeface="Arial" panose="020B0604020202020204" pitchFamily="34" charset="0"/>
                        <a:buChar char="•"/>
                      </a:pPr>
                      <a:r>
                        <a:rPr lang="en-GB" sz="1200" dirty="0">
                          <a:solidFill>
                            <a:schemeClr val="tx1"/>
                          </a:solidFill>
                          <a:effectLst/>
                          <a:latin typeface="+mn-lt"/>
                          <a:ea typeface="+mn-ea"/>
                          <a:cs typeface="+mn-cs"/>
                        </a:rPr>
                        <a:t>Presenting to Others </a:t>
                      </a:r>
                    </a:p>
                    <a:p>
                      <a:pPr marL="171450" lvl="0" indent="-171450">
                        <a:buFont typeface="Arial" panose="020B0604020202020204" pitchFamily="34" charset="0"/>
                        <a:buChar char="•"/>
                      </a:pPr>
                      <a:r>
                        <a:rPr lang="en-GB" sz="1200" dirty="0">
                          <a:solidFill>
                            <a:schemeClr val="tx1"/>
                          </a:solidFill>
                          <a:effectLst/>
                          <a:latin typeface="+mn-lt"/>
                          <a:ea typeface="+mn-ea"/>
                          <a:cs typeface="+mn-cs"/>
                        </a:rPr>
                        <a:t>Time Management </a:t>
                      </a:r>
                    </a:p>
                    <a:p>
                      <a:pPr marL="171450" indent="-171450">
                        <a:buFont typeface="Arial" panose="020B0604020202020204" pitchFamily="34" charset="0"/>
                        <a:buChar char="•"/>
                      </a:pPr>
                      <a:r>
                        <a:rPr lang="en-GB" sz="1200" dirty="0">
                          <a:solidFill>
                            <a:schemeClr val="tx1"/>
                          </a:solidFill>
                          <a:effectLst/>
                          <a:latin typeface="+mn-lt"/>
                          <a:ea typeface="+mn-ea"/>
                          <a:cs typeface="+mn-cs"/>
                        </a:rPr>
                        <a:t>Using Guidance</a:t>
                      </a:r>
                      <a:endParaRPr sz="1000" dirty="0">
                        <a:latin typeface="+mn-lt"/>
                        <a:cs typeface="Times New Roman"/>
                      </a:endParaRPr>
                    </a:p>
                  </a:txBody>
                  <a:tcPr marL="0" marR="0" marT="317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2"/>
                  </a:ext>
                </a:extLst>
              </a:tr>
              <a:tr h="1314450">
                <a:tc>
                  <a:txBody>
                    <a:bodyPr/>
                    <a:lstStyle/>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spcBef>
                          <a:spcPts val="25"/>
                        </a:spcBef>
                      </a:pPr>
                      <a:endParaRPr sz="1400">
                        <a:latin typeface="Times New Roman"/>
                        <a:cs typeface="Times New Roman"/>
                      </a:endParaRPr>
                    </a:p>
                    <a:p>
                      <a:pPr algn="ctr">
                        <a:lnSpc>
                          <a:spcPct val="100000"/>
                        </a:lnSpc>
                        <a:spcBef>
                          <a:spcPts val="5"/>
                        </a:spcBef>
                      </a:pPr>
                      <a:r>
                        <a:rPr sz="1200" dirty="0">
                          <a:latin typeface="Calibri"/>
                          <a:cs typeface="Calibri"/>
                        </a:rPr>
                        <a:t>Assessment</a:t>
                      </a:r>
                      <a:endParaRPr sz="120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3025" algn="just">
                        <a:lnSpc>
                          <a:spcPts val="1680"/>
                        </a:lnSpc>
                      </a:pPr>
                      <a:r>
                        <a:rPr lang="en-GB" sz="1200" dirty="0">
                          <a:solidFill>
                            <a:schemeClr val="tx1"/>
                          </a:solidFill>
                          <a:effectLst/>
                          <a:latin typeface="+mn-lt"/>
                          <a:ea typeface="+mn-ea"/>
                          <a:cs typeface="+mn-cs"/>
                        </a:rPr>
                        <a:t>All units in this course are internally assessed and externally verified. Pupils will be required to produce a portfolio of evidence in response to a pre-set assignment brief. Pupils must provide sufficient evidence that they have the required knowledge, skills and understanding of the assessment criteria and that it is their own work. </a:t>
                      </a:r>
                      <a:endParaRPr sz="10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3"/>
                  </a:ext>
                </a:extLst>
              </a:tr>
              <a:tr h="846455">
                <a:tc>
                  <a:txBody>
                    <a:bodyPr/>
                    <a:lstStyle/>
                    <a:p>
                      <a:pPr>
                        <a:lnSpc>
                          <a:spcPct val="100000"/>
                        </a:lnSpc>
                        <a:spcBef>
                          <a:spcPts val="25"/>
                        </a:spcBef>
                      </a:pPr>
                      <a:endParaRPr sz="1550" dirty="0">
                        <a:latin typeface="Times New Roman"/>
                        <a:cs typeface="Times New Roman"/>
                      </a:endParaRPr>
                    </a:p>
                    <a:p>
                      <a:pPr marL="452755" marR="248285" indent="-200025" algn="ctr">
                        <a:lnSpc>
                          <a:spcPct val="101699"/>
                        </a:lnSpc>
                        <a:spcBef>
                          <a:spcPts val="5"/>
                        </a:spcBef>
                      </a:pPr>
                      <a:r>
                        <a:rPr sz="1200" spc="-5" dirty="0">
                          <a:latin typeface="Calibri"/>
                          <a:cs typeface="Calibri"/>
                        </a:rPr>
                        <a:t>Further</a:t>
                      </a:r>
                      <a:endParaRPr lang="en-US" sz="1200" spc="-5" dirty="0">
                        <a:latin typeface="Calibri"/>
                        <a:cs typeface="Calibri"/>
                      </a:endParaRPr>
                    </a:p>
                    <a:p>
                      <a:pPr marL="452755" marR="248285" indent="-200025" algn="ctr">
                        <a:lnSpc>
                          <a:spcPct val="101699"/>
                        </a:lnSpc>
                        <a:spcBef>
                          <a:spcPts val="5"/>
                        </a:spcBef>
                      </a:pPr>
                      <a:r>
                        <a:rPr sz="1200" spc="-60" dirty="0">
                          <a:latin typeface="Calibri"/>
                          <a:cs typeface="Calibri"/>
                        </a:rPr>
                        <a:t> </a:t>
                      </a:r>
                      <a:r>
                        <a:rPr sz="1200" spc="-5" dirty="0">
                          <a:latin typeface="Calibri"/>
                          <a:cs typeface="Calibri"/>
                        </a:rPr>
                        <a:t>information</a:t>
                      </a:r>
                      <a:endParaRPr sz="1200" dirty="0">
                        <a:latin typeface="Calibri"/>
                        <a:cs typeface="Calibri"/>
                      </a:endParaRPr>
                    </a:p>
                  </a:txBody>
                  <a:tcPr marL="0" marR="0" marT="317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3025" marR="140970">
                        <a:lnSpc>
                          <a:spcPct val="101400"/>
                        </a:lnSpc>
                        <a:spcBef>
                          <a:spcPts val="830"/>
                        </a:spcBef>
                      </a:pPr>
                      <a:r>
                        <a:rPr lang="en-GB" sz="1200" dirty="0">
                          <a:solidFill>
                            <a:schemeClr val="tx1"/>
                          </a:solidFill>
                          <a:effectLst/>
                          <a:latin typeface="+mn-lt"/>
                          <a:ea typeface="+mn-ea"/>
                          <a:cs typeface="+mn-cs"/>
                        </a:rPr>
                        <a:t>If you have any queries concerning this subject, please contact Nicola Lightfoot / Maxine Symes</a:t>
                      </a:r>
                      <a:endParaRPr sz="1000" dirty="0">
                        <a:latin typeface="Calibri"/>
                        <a:cs typeface="Calibri"/>
                      </a:endParaRPr>
                    </a:p>
                  </a:txBody>
                  <a:tcPr marL="0" marR="0" marT="10541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4"/>
                  </a:ext>
                </a:extLst>
              </a:tr>
              <a:tr h="569595">
                <a:tc>
                  <a:txBody>
                    <a:bodyPr/>
                    <a:lstStyle/>
                    <a:p>
                      <a:pPr>
                        <a:lnSpc>
                          <a:spcPct val="100000"/>
                        </a:lnSpc>
                        <a:spcBef>
                          <a:spcPts val="40"/>
                        </a:spcBef>
                      </a:pPr>
                      <a:endParaRPr sz="1250">
                        <a:latin typeface="Times New Roman"/>
                        <a:cs typeface="Times New Roman"/>
                      </a:endParaRPr>
                    </a:p>
                    <a:p>
                      <a:pPr algn="ctr">
                        <a:lnSpc>
                          <a:spcPct val="100000"/>
                        </a:lnSpc>
                      </a:pPr>
                      <a:r>
                        <a:rPr sz="1200" dirty="0">
                          <a:latin typeface="Calibri"/>
                          <a:cs typeface="Calibri"/>
                        </a:rPr>
                        <a:t>Useful</a:t>
                      </a:r>
                      <a:r>
                        <a:rPr sz="1200" spc="-40" dirty="0">
                          <a:latin typeface="Calibri"/>
                          <a:cs typeface="Calibri"/>
                        </a:rPr>
                        <a:t> </a:t>
                      </a:r>
                      <a:r>
                        <a:rPr sz="1200" spc="-5" dirty="0">
                          <a:latin typeface="Calibri"/>
                          <a:cs typeface="Calibri"/>
                        </a:rPr>
                        <a:t>websites</a:t>
                      </a:r>
                      <a:endParaRPr sz="1200">
                        <a:latin typeface="Calibri"/>
                        <a:cs typeface="Calibri"/>
                      </a:endParaRPr>
                    </a:p>
                  </a:txBody>
                  <a:tcPr marL="0" marR="0" marT="50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3025" marR="657225">
                        <a:lnSpc>
                          <a:spcPct val="102099"/>
                        </a:lnSpc>
                        <a:spcBef>
                          <a:spcPts val="459"/>
                        </a:spcBef>
                      </a:pPr>
                      <a:r>
                        <a:rPr lang="en-GB" sz="1200" u="sng" dirty="0">
                          <a:solidFill>
                            <a:schemeClr val="tx1"/>
                          </a:solidFill>
                          <a:effectLst/>
                          <a:latin typeface="+mn-lt"/>
                          <a:ea typeface="+mn-ea"/>
                          <a:cs typeface="+mn-cs"/>
                          <a:hlinkClick r:id="rId3"/>
                        </a:rPr>
                        <a:t>https://qualifications.pearson.com/en/qualifications/btec-entry-level-level-1-and-level-1-introductory/vocational-study-entry3.html</a:t>
                      </a:r>
                      <a:r>
                        <a:rPr lang="en-GB" sz="1200" dirty="0">
                          <a:solidFill>
                            <a:schemeClr val="tx1"/>
                          </a:solidFill>
                          <a:effectLst/>
                          <a:latin typeface="+mn-lt"/>
                          <a:ea typeface="+mn-ea"/>
                          <a:cs typeface="+mn-cs"/>
                        </a:rPr>
                        <a:t> </a:t>
                      </a:r>
                      <a:endParaRPr sz="1050" dirty="0">
                        <a:solidFill>
                          <a:srgbClr val="0000FF"/>
                        </a:solidFill>
                        <a:latin typeface="Calibri"/>
                        <a:cs typeface="Calibri"/>
                      </a:endParaRPr>
                    </a:p>
                  </a:txBody>
                  <a:tcPr marL="0" marR="0" marT="58419"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5"/>
                  </a:ext>
                </a:extLst>
              </a:tr>
            </a:tbl>
          </a:graphicData>
        </a:graphic>
      </p:graphicFrame>
      <p:sp>
        <p:nvSpPr>
          <p:cNvPr id="13" name="object 11">
            <a:extLst>
              <a:ext uri="{FF2B5EF4-FFF2-40B4-BE49-F238E27FC236}">
                <a16:creationId xmlns:a16="http://schemas.microsoft.com/office/drawing/2014/main" id="{C921BAB2-EE92-D83E-2622-0E02C05F1DB9}"/>
              </a:ext>
            </a:extLst>
          </p:cNvPr>
          <p:cNvSpPr txBox="1"/>
          <p:nvPr/>
        </p:nvSpPr>
        <p:spPr>
          <a:xfrm>
            <a:off x="3120991" y="1110268"/>
            <a:ext cx="1743775" cy="228909"/>
          </a:xfrm>
          <a:prstGeom prst="rect">
            <a:avLst/>
          </a:prstGeom>
        </p:spPr>
        <p:txBody>
          <a:bodyPr vert="horz" wrap="square" lIns="0" tIns="13335" rIns="0" bIns="0" rtlCol="0">
            <a:spAutoFit/>
          </a:bodyPr>
          <a:lstStyle/>
          <a:p>
            <a:pPr marL="12700">
              <a:lnSpc>
                <a:spcPct val="100000"/>
              </a:lnSpc>
              <a:spcBef>
                <a:spcPts val="105"/>
              </a:spcBef>
            </a:pPr>
            <a:r>
              <a:rPr lang="en-GB" sz="1400" b="1" dirty="0">
                <a:latin typeface="Calibri"/>
                <a:cs typeface="Calibri"/>
              </a:rPr>
              <a:t>VOCATIONAL STUDIES</a:t>
            </a:r>
            <a:endParaRPr sz="1400" b="1" dirty="0">
              <a:latin typeface="Calibri"/>
              <a:cs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20623" y="466597"/>
            <a:ext cx="6719570" cy="9805035"/>
            <a:chOff x="420623" y="466597"/>
            <a:chExt cx="6719570" cy="9805035"/>
          </a:xfrm>
        </p:grpSpPr>
        <p:sp>
          <p:nvSpPr>
            <p:cNvPr id="3" name="object 3"/>
            <p:cNvSpPr/>
            <p:nvPr/>
          </p:nvSpPr>
          <p:spPr>
            <a:xfrm>
              <a:off x="452373" y="498347"/>
              <a:ext cx="6656070" cy="9741535"/>
            </a:xfrm>
            <a:custGeom>
              <a:avLst/>
              <a:gdLst/>
              <a:ahLst/>
              <a:cxnLst/>
              <a:rect l="l" t="t" r="r" b="b"/>
              <a:pathLst>
                <a:path w="6656070" h="9741535">
                  <a:moveTo>
                    <a:pt x="6655943" y="0"/>
                  </a:moveTo>
                  <a:lnTo>
                    <a:pt x="0" y="0"/>
                  </a:lnTo>
                  <a:lnTo>
                    <a:pt x="0" y="9741027"/>
                  </a:lnTo>
                  <a:lnTo>
                    <a:pt x="6655943" y="9741027"/>
                  </a:lnTo>
                  <a:lnTo>
                    <a:pt x="6655943" y="0"/>
                  </a:lnTo>
                  <a:close/>
                </a:path>
              </a:pathLst>
            </a:custGeom>
            <a:solidFill>
              <a:srgbClr val="1E1B5D"/>
            </a:solidFill>
          </p:spPr>
          <p:txBody>
            <a:bodyPr wrap="square" lIns="0" tIns="0" rIns="0" bIns="0" rtlCol="0"/>
            <a:lstStyle/>
            <a:p>
              <a:endParaRPr/>
            </a:p>
          </p:txBody>
        </p:sp>
        <p:sp>
          <p:nvSpPr>
            <p:cNvPr id="4" name="object 4"/>
            <p:cNvSpPr/>
            <p:nvPr/>
          </p:nvSpPr>
          <p:spPr>
            <a:xfrm>
              <a:off x="452373" y="498347"/>
              <a:ext cx="6656070" cy="9741535"/>
            </a:xfrm>
            <a:custGeom>
              <a:avLst/>
              <a:gdLst/>
              <a:ahLst/>
              <a:cxnLst/>
              <a:rect l="l" t="t" r="r" b="b"/>
              <a:pathLst>
                <a:path w="6656070" h="9741535">
                  <a:moveTo>
                    <a:pt x="0" y="9741027"/>
                  </a:moveTo>
                  <a:lnTo>
                    <a:pt x="6655943" y="9741027"/>
                  </a:lnTo>
                  <a:lnTo>
                    <a:pt x="6655943" y="0"/>
                  </a:lnTo>
                  <a:lnTo>
                    <a:pt x="0" y="0"/>
                  </a:lnTo>
                  <a:lnTo>
                    <a:pt x="0" y="9741027"/>
                  </a:lnTo>
                  <a:close/>
                </a:path>
              </a:pathLst>
            </a:custGeom>
            <a:ln w="63500">
              <a:solidFill>
                <a:srgbClr val="663300"/>
              </a:solidFill>
            </a:ln>
          </p:spPr>
          <p:txBody>
            <a:bodyPr wrap="square" lIns="0" tIns="0" rIns="0" bIns="0" rtlCol="0"/>
            <a:lstStyle/>
            <a:p>
              <a:endParaRPr/>
            </a:p>
          </p:txBody>
        </p:sp>
        <p:sp>
          <p:nvSpPr>
            <p:cNvPr id="5" name="object 5"/>
            <p:cNvSpPr/>
            <p:nvPr/>
          </p:nvSpPr>
          <p:spPr>
            <a:xfrm>
              <a:off x="606844" y="705611"/>
              <a:ext cx="6347460" cy="9326880"/>
            </a:xfrm>
            <a:custGeom>
              <a:avLst/>
              <a:gdLst/>
              <a:ahLst/>
              <a:cxnLst/>
              <a:rect l="l" t="t" r="r" b="b"/>
              <a:pathLst>
                <a:path w="6347459" h="9326880">
                  <a:moveTo>
                    <a:pt x="6347040" y="0"/>
                  </a:moveTo>
                  <a:lnTo>
                    <a:pt x="0" y="0"/>
                  </a:lnTo>
                  <a:lnTo>
                    <a:pt x="0" y="9326575"/>
                  </a:lnTo>
                  <a:lnTo>
                    <a:pt x="5553671" y="9326575"/>
                  </a:lnTo>
                  <a:lnTo>
                    <a:pt x="6347040" y="8160766"/>
                  </a:lnTo>
                  <a:lnTo>
                    <a:pt x="6347040" y="0"/>
                  </a:lnTo>
                  <a:close/>
                </a:path>
              </a:pathLst>
            </a:custGeom>
            <a:solidFill>
              <a:srgbClr val="FFFFFF"/>
            </a:solidFill>
          </p:spPr>
          <p:txBody>
            <a:bodyPr wrap="square" lIns="0" tIns="0" rIns="0" bIns="0" rtlCol="0"/>
            <a:lstStyle/>
            <a:p>
              <a:endParaRPr/>
            </a:p>
          </p:txBody>
        </p:sp>
        <p:sp>
          <p:nvSpPr>
            <p:cNvPr id="6" name="object 6"/>
            <p:cNvSpPr/>
            <p:nvPr/>
          </p:nvSpPr>
          <p:spPr>
            <a:xfrm>
              <a:off x="6160515" y="8866378"/>
              <a:ext cx="793750" cy="1165860"/>
            </a:xfrm>
            <a:custGeom>
              <a:avLst/>
              <a:gdLst/>
              <a:ahLst/>
              <a:cxnLst/>
              <a:rect l="l" t="t" r="r" b="b"/>
              <a:pathLst>
                <a:path w="793750" h="1165859">
                  <a:moveTo>
                    <a:pt x="793368" y="0"/>
                  </a:moveTo>
                  <a:lnTo>
                    <a:pt x="735067" y="40787"/>
                  </a:lnTo>
                  <a:lnTo>
                    <a:pt x="679140" y="75820"/>
                  </a:lnTo>
                  <a:lnTo>
                    <a:pt x="625670" y="105169"/>
                  </a:lnTo>
                  <a:lnTo>
                    <a:pt x="574737" y="128905"/>
                  </a:lnTo>
                  <a:lnTo>
                    <a:pt x="526424" y="147098"/>
                  </a:lnTo>
                  <a:lnTo>
                    <a:pt x="480812" y="159820"/>
                  </a:lnTo>
                  <a:lnTo>
                    <a:pt x="437984" y="167141"/>
                  </a:lnTo>
                  <a:lnTo>
                    <a:pt x="398020" y="169132"/>
                  </a:lnTo>
                  <a:lnTo>
                    <a:pt x="361004" y="165863"/>
                  </a:lnTo>
                  <a:lnTo>
                    <a:pt x="296137" y="143828"/>
                  </a:lnTo>
                  <a:lnTo>
                    <a:pt x="244037" y="101602"/>
                  </a:lnTo>
                  <a:lnTo>
                    <a:pt x="205359" y="39750"/>
                  </a:lnTo>
                  <a:lnTo>
                    <a:pt x="0" y="1165809"/>
                  </a:lnTo>
                  <a:lnTo>
                    <a:pt x="793368" y="0"/>
                  </a:lnTo>
                  <a:close/>
                </a:path>
              </a:pathLst>
            </a:custGeom>
            <a:solidFill>
              <a:srgbClr val="CDCDCD"/>
            </a:solidFill>
          </p:spPr>
          <p:txBody>
            <a:bodyPr wrap="square" lIns="0" tIns="0" rIns="0" bIns="0" rtlCol="0"/>
            <a:lstStyle/>
            <a:p>
              <a:endParaRPr/>
            </a:p>
          </p:txBody>
        </p:sp>
        <p:sp>
          <p:nvSpPr>
            <p:cNvPr id="7" name="object 7"/>
            <p:cNvSpPr/>
            <p:nvPr/>
          </p:nvSpPr>
          <p:spPr>
            <a:xfrm>
              <a:off x="606844" y="705611"/>
              <a:ext cx="6347460" cy="9326880"/>
            </a:xfrm>
            <a:custGeom>
              <a:avLst/>
              <a:gdLst/>
              <a:ahLst/>
              <a:cxnLst/>
              <a:rect l="l" t="t" r="r" b="b"/>
              <a:pathLst>
                <a:path w="6347459" h="9326880">
                  <a:moveTo>
                    <a:pt x="0" y="0"/>
                  </a:moveTo>
                  <a:lnTo>
                    <a:pt x="0" y="9326575"/>
                  </a:lnTo>
                  <a:lnTo>
                    <a:pt x="5553671" y="9326575"/>
                  </a:lnTo>
                  <a:lnTo>
                    <a:pt x="6347040" y="8160766"/>
                  </a:lnTo>
                  <a:lnTo>
                    <a:pt x="6347040" y="0"/>
                  </a:lnTo>
                  <a:lnTo>
                    <a:pt x="0" y="0"/>
                  </a:lnTo>
                  <a:close/>
                </a:path>
                <a:path w="6347459" h="9326880">
                  <a:moveTo>
                    <a:pt x="5553671" y="9326575"/>
                  </a:moveTo>
                  <a:lnTo>
                    <a:pt x="5759030" y="8200517"/>
                  </a:lnTo>
                  <a:lnTo>
                    <a:pt x="5776651" y="8233860"/>
                  </a:lnTo>
                  <a:lnTo>
                    <a:pt x="5797709" y="8262368"/>
                  </a:lnTo>
                  <a:lnTo>
                    <a:pt x="5849809" y="8304594"/>
                  </a:lnTo>
                  <a:lnTo>
                    <a:pt x="5914676" y="8326629"/>
                  </a:lnTo>
                  <a:lnTo>
                    <a:pt x="5951692" y="8329898"/>
                  </a:lnTo>
                  <a:lnTo>
                    <a:pt x="5991656" y="8327907"/>
                  </a:lnTo>
                  <a:lnTo>
                    <a:pt x="6034484" y="8320586"/>
                  </a:lnTo>
                  <a:lnTo>
                    <a:pt x="6080096" y="8307864"/>
                  </a:lnTo>
                  <a:lnTo>
                    <a:pt x="6128409" y="8289671"/>
                  </a:lnTo>
                  <a:lnTo>
                    <a:pt x="6179341" y="8265935"/>
                  </a:lnTo>
                  <a:lnTo>
                    <a:pt x="6232812" y="8236586"/>
                  </a:lnTo>
                  <a:lnTo>
                    <a:pt x="6288739" y="8201553"/>
                  </a:lnTo>
                  <a:lnTo>
                    <a:pt x="6347040" y="8160766"/>
                  </a:lnTo>
                </a:path>
              </a:pathLst>
            </a:custGeom>
            <a:ln w="63500">
              <a:solidFill>
                <a:srgbClr val="663300"/>
              </a:solidFill>
            </a:ln>
          </p:spPr>
          <p:txBody>
            <a:bodyPr wrap="square" lIns="0" tIns="0" rIns="0" bIns="0" rtlCol="0"/>
            <a:lstStyle/>
            <a:p>
              <a:endParaRPr/>
            </a:p>
          </p:txBody>
        </p:sp>
        <p:pic>
          <p:nvPicPr>
            <p:cNvPr id="8" name="object 8"/>
            <p:cNvPicPr/>
            <p:nvPr/>
          </p:nvPicPr>
          <p:blipFill>
            <a:blip r:embed="rId2" cstate="print"/>
            <a:stretch>
              <a:fillRect/>
            </a:stretch>
          </p:blipFill>
          <p:spPr>
            <a:xfrm>
              <a:off x="1906523" y="1004315"/>
              <a:ext cx="4172712" cy="589787"/>
            </a:xfrm>
            <a:prstGeom prst="rect">
              <a:avLst/>
            </a:prstGeom>
          </p:spPr>
        </p:pic>
        <p:sp>
          <p:nvSpPr>
            <p:cNvPr id="9" name="object 9"/>
            <p:cNvSpPr/>
            <p:nvPr/>
          </p:nvSpPr>
          <p:spPr>
            <a:xfrm>
              <a:off x="1863851" y="962151"/>
              <a:ext cx="4108450" cy="525145"/>
            </a:xfrm>
            <a:custGeom>
              <a:avLst/>
              <a:gdLst/>
              <a:ahLst/>
              <a:cxnLst/>
              <a:rect l="l" t="t" r="r" b="b"/>
              <a:pathLst>
                <a:path w="4108450" h="525144">
                  <a:moveTo>
                    <a:pt x="4020439" y="0"/>
                  </a:moveTo>
                  <a:lnTo>
                    <a:pt x="87503" y="0"/>
                  </a:lnTo>
                  <a:lnTo>
                    <a:pt x="53417" y="6865"/>
                  </a:lnTo>
                  <a:lnTo>
                    <a:pt x="25606" y="25590"/>
                  </a:lnTo>
                  <a:lnTo>
                    <a:pt x="6867" y="53363"/>
                  </a:lnTo>
                  <a:lnTo>
                    <a:pt x="0" y="87375"/>
                  </a:lnTo>
                  <a:lnTo>
                    <a:pt x="0" y="437260"/>
                  </a:lnTo>
                  <a:lnTo>
                    <a:pt x="6867" y="471273"/>
                  </a:lnTo>
                  <a:lnTo>
                    <a:pt x="25606" y="499046"/>
                  </a:lnTo>
                  <a:lnTo>
                    <a:pt x="53417" y="517771"/>
                  </a:lnTo>
                  <a:lnTo>
                    <a:pt x="87503" y="524636"/>
                  </a:lnTo>
                  <a:lnTo>
                    <a:pt x="4020439" y="524636"/>
                  </a:lnTo>
                  <a:lnTo>
                    <a:pt x="4054471" y="517771"/>
                  </a:lnTo>
                  <a:lnTo>
                    <a:pt x="4082288" y="499046"/>
                  </a:lnTo>
                  <a:lnTo>
                    <a:pt x="4101056" y="471273"/>
                  </a:lnTo>
                  <a:lnTo>
                    <a:pt x="4107942" y="437260"/>
                  </a:lnTo>
                  <a:lnTo>
                    <a:pt x="4107942" y="87375"/>
                  </a:lnTo>
                  <a:lnTo>
                    <a:pt x="4101056" y="53363"/>
                  </a:lnTo>
                  <a:lnTo>
                    <a:pt x="4082288" y="25590"/>
                  </a:lnTo>
                  <a:lnTo>
                    <a:pt x="4054471" y="6865"/>
                  </a:lnTo>
                  <a:lnTo>
                    <a:pt x="4020439" y="0"/>
                  </a:lnTo>
                  <a:close/>
                </a:path>
              </a:pathLst>
            </a:custGeom>
            <a:solidFill>
              <a:srgbClr val="FFFF66"/>
            </a:solidFill>
          </p:spPr>
          <p:txBody>
            <a:bodyPr wrap="square" lIns="0" tIns="0" rIns="0" bIns="0" rtlCol="0"/>
            <a:lstStyle/>
            <a:p>
              <a:endParaRPr/>
            </a:p>
          </p:txBody>
        </p:sp>
        <p:sp>
          <p:nvSpPr>
            <p:cNvPr id="10" name="object 10"/>
            <p:cNvSpPr/>
            <p:nvPr/>
          </p:nvSpPr>
          <p:spPr>
            <a:xfrm>
              <a:off x="1863851" y="962151"/>
              <a:ext cx="4108450" cy="525145"/>
            </a:xfrm>
            <a:custGeom>
              <a:avLst/>
              <a:gdLst/>
              <a:ahLst/>
              <a:cxnLst/>
              <a:rect l="l" t="t" r="r" b="b"/>
              <a:pathLst>
                <a:path w="4108450" h="525144">
                  <a:moveTo>
                    <a:pt x="87503" y="0"/>
                  </a:moveTo>
                  <a:lnTo>
                    <a:pt x="53417" y="6865"/>
                  </a:lnTo>
                  <a:lnTo>
                    <a:pt x="25606" y="25590"/>
                  </a:lnTo>
                  <a:lnTo>
                    <a:pt x="6867" y="53363"/>
                  </a:lnTo>
                  <a:lnTo>
                    <a:pt x="0" y="87375"/>
                  </a:lnTo>
                  <a:lnTo>
                    <a:pt x="0" y="437260"/>
                  </a:lnTo>
                  <a:lnTo>
                    <a:pt x="6867" y="471273"/>
                  </a:lnTo>
                  <a:lnTo>
                    <a:pt x="25606" y="499046"/>
                  </a:lnTo>
                  <a:lnTo>
                    <a:pt x="53417" y="517771"/>
                  </a:lnTo>
                  <a:lnTo>
                    <a:pt x="87503" y="524636"/>
                  </a:lnTo>
                  <a:lnTo>
                    <a:pt x="4020439" y="524636"/>
                  </a:lnTo>
                  <a:lnTo>
                    <a:pt x="4054471" y="517771"/>
                  </a:lnTo>
                  <a:lnTo>
                    <a:pt x="4082288" y="499046"/>
                  </a:lnTo>
                  <a:lnTo>
                    <a:pt x="4101056" y="471273"/>
                  </a:lnTo>
                  <a:lnTo>
                    <a:pt x="4107942" y="437260"/>
                  </a:lnTo>
                  <a:lnTo>
                    <a:pt x="4107942" y="87375"/>
                  </a:lnTo>
                  <a:lnTo>
                    <a:pt x="4101056" y="53363"/>
                  </a:lnTo>
                  <a:lnTo>
                    <a:pt x="4082288" y="25590"/>
                  </a:lnTo>
                  <a:lnTo>
                    <a:pt x="4054471" y="6865"/>
                  </a:lnTo>
                  <a:lnTo>
                    <a:pt x="4020439" y="0"/>
                  </a:lnTo>
                  <a:lnTo>
                    <a:pt x="87503" y="0"/>
                  </a:lnTo>
                  <a:close/>
                </a:path>
              </a:pathLst>
            </a:custGeom>
            <a:ln w="63500">
              <a:solidFill>
                <a:srgbClr val="1E1B5D"/>
              </a:solidFill>
            </a:ln>
          </p:spPr>
          <p:txBody>
            <a:bodyPr wrap="square" lIns="0" tIns="0" rIns="0" bIns="0" rtlCol="0"/>
            <a:lstStyle/>
            <a:p>
              <a:endParaRPr/>
            </a:p>
          </p:txBody>
        </p:sp>
      </p:grpSp>
      <p:sp>
        <p:nvSpPr>
          <p:cNvPr id="11" name="object 11"/>
          <p:cNvSpPr txBox="1"/>
          <p:nvPr/>
        </p:nvSpPr>
        <p:spPr>
          <a:xfrm>
            <a:off x="2312478" y="1105025"/>
            <a:ext cx="3211195" cy="239395"/>
          </a:xfrm>
          <a:prstGeom prst="rect">
            <a:avLst/>
          </a:prstGeom>
        </p:spPr>
        <p:txBody>
          <a:bodyPr vert="horz" wrap="square" lIns="0" tIns="12700" rIns="0" bIns="0" rtlCol="0">
            <a:spAutoFit/>
          </a:bodyPr>
          <a:lstStyle/>
          <a:p>
            <a:pPr marL="12700">
              <a:lnSpc>
                <a:spcPct val="100000"/>
              </a:lnSpc>
              <a:spcBef>
                <a:spcPts val="100"/>
              </a:spcBef>
            </a:pPr>
            <a:r>
              <a:rPr sz="1400" b="1" spc="-5" dirty="0">
                <a:solidFill>
                  <a:srgbClr val="1E1B5D"/>
                </a:solidFill>
                <a:latin typeface="Calibri"/>
                <a:cs typeface="Calibri"/>
              </a:rPr>
              <a:t>THE DUKE</a:t>
            </a:r>
            <a:r>
              <a:rPr sz="1400" b="1" spc="-15" dirty="0">
                <a:solidFill>
                  <a:srgbClr val="1E1B5D"/>
                </a:solidFill>
                <a:latin typeface="Calibri"/>
                <a:cs typeface="Calibri"/>
              </a:rPr>
              <a:t> </a:t>
            </a:r>
            <a:r>
              <a:rPr sz="1400" b="1" spc="-5" dirty="0">
                <a:solidFill>
                  <a:srgbClr val="1E1B5D"/>
                </a:solidFill>
                <a:latin typeface="Calibri"/>
                <a:cs typeface="Calibri"/>
              </a:rPr>
              <a:t>OF EDINBURGH BRONZE</a:t>
            </a:r>
            <a:r>
              <a:rPr sz="1400" b="1" spc="-15" dirty="0">
                <a:solidFill>
                  <a:srgbClr val="1E1B5D"/>
                </a:solidFill>
                <a:latin typeface="Calibri"/>
                <a:cs typeface="Calibri"/>
              </a:rPr>
              <a:t> </a:t>
            </a:r>
            <a:r>
              <a:rPr sz="1400" b="1" spc="-30" dirty="0">
                <a:solidFill>
                  <a:srgbClr val="1E1B5D"/>
                </a:solidFill>
                <a:latin typeface="Calibri"/>
                <a:cs typeface="Calibri"/>
              </a:rPr>
              <a:t>AWARD</a:t>
            </a:r>
            <a:endParaRPr sz="1400" dirty="0">
              <a:latin typeface="Calibri"/>
              <a:cs typeface="Calibri"/>
            </a:endParaRPr>
          </a:p>
        </p:txBody>
      </p:sp>
      <p:graphicFrame>
        <p:nvGraphicFramePr>
          <p:cNvPr id="12" name="object 12"/>
          <p:cNvGraphicFramePr>
            <a:graphicFrameLocks noGrp="1"/>
          </p:cNvGraphicFramePr>
          <p:nvPr>
            <p:extLst>
              <p:ext uri="{D42A27DB-BD31-4B8C-83A1-F6EECF244321}">
                <p14:modId xmlns:p14="http://schemas.microsoft.com/office/powerpoint/2010/main" val="1605644195"/>
              </p:ext>
            </p:extLst>
          </p:nvPr>
        </p:nvGraphicFramePr>
        <p:xfrm>
          <a:off x="792924" y="1813114"/>
          <a:ext cx="5860415" cy="8000364"/>
        </p:xfrm>
        <a:graphic>
          <a:graphicData uri="http://schemas.openxmlformats.org/drawingml/2006/table">
            <a:tbl>
              <a:tblPr firstRow="1" bandRow="1">
                <a:tableStyleId>{2D5ABB26-0587-4C30-8999-92F81FD0307C}</a:tableStyleId>
              </a:tblPr>
              <a:tblGrid>
                <a:gridCol w="1460310">
                  <a:extLst>
                    <a:ext uri="{9D8B030D-6E8A-4147-A177-3AD203B41FA5}">
                      <a16:colId xmlns:a16="http://schemas.microsoft.com/office/drawing/2014/main" val="20000"/>
                    </a:ext>
                  </a:extLst>
                </a:gridCol>
                <a:gridCol w="4400105">
                  <a:extLst>
                    <a:ext uri="{9D8B030D-6E8A-4147-A177-3AD203B41FA5}">
                      <a16:colId xmlns:a16="http://schemas.microsoft.com/office/drawing/2014/main" val="20001"/>
                    </a:ext>
                  </a:extLst>
                </a:gridCol>
              </a:tblGrid>
              <a:tr h="260350">
                <a:tc>
                  <a:txBody>
                    <a:bodyPr/>
                    <a:lstStyle/>
                    <a:p>
                      <a:pPr algn="ctr">
                        <a:lnSpc>
                          <a:spcPct val="100000"/>
                        </a:lnSpc>
                        <a:spcBef>
                          <a:spcPts val="245"/>
                        </a:spcBef>
                      </a:pPr>
                      <a:r>
                        <a:rPr sz="1200" spc="-5" dirty="0">
                          <a:latin typeface="Calibri"/>
                          <a:cs typeface="Calibri"/>
                        </a:rPr>
                        <a:t>Exam</a:t>
                      </a:r>
                      <a:r>
                        <a:rPr sz="1200" spc="-35" dirty="0">
                          <a:latin typeface="Calibri"/>
                          <a:cs typeface="Calibri"/>
                        </a:rPr>
                        <a:t> </a:t>
                      </a:r>
                      <a:r>
                        <a:rPr sz="1200" spc="-5" dirty="0">
                          <a:latin typeface="Calibri"/>
                          <a:cs typeface="Calibri"/>
                        </a:rPr>
                        <a:t>Board</a:t>
                      </a:r>
                      <a:endParaRPr sz="1200" dirty="0">
                        <a:latin typeface="Calibri"/>
                        <a:cs typeface="Calibri"/>
                      </a:endParaRPr>
                    </a:p>
                  </a:txBody>
                  <a:tcPr marL="0" marR="0" marT="3111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3660">
                        <a:lnSpc>
                          <a:spcPts val="1910"/>
                        </a:lnSpc>
                      </a:pPr>
                      <a:r>
                        <a:rPr sz="1400" spc="-20" dirty="0">
                          <a:latin typeface="Calibri"/>
                          <a:cs typeface="Calibri"/>
                        </a:rPr>
                        <a:t>Duke </a:t>
                      </a:r>
                      <a:r>
                        <a:rPr sz="1400" spc="-5" dirty="0">
                          <a:latin typeface="Calibri"/>
                          <a:cs typeface="Calibri"/>
                        </a:rPr>
                        <a:t>of</a:t>
                      </a:r>
                      <a:r>
                        <a:rPr sz="1400" spc="-25" dirty="0">
                          <a:latin typeface="Calibri"/>
                          <a:cs typeface="Calibri"/>
                        </a:rPr>
                        <a:t> </a:t>
                      </a:r>
                      <a:r>
                        <a:rPr sz="1400" spc="-10" dirty="0">
                          <a:latin typeface="Calibri"/>
                          <a:cs typeface="Calibri"/>
                        </a:rPr>
                        <a:t>Edinburgh</a:t>
                      </a:r>
                      <a:endParaRPr sz="14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0"/>
                  </a:ext>
                </a:extLst>
              </a:tr>
              <a:tr h="4231640">
                <a:tc>
                  <a:txBody>
                    <a:bodyPr/>
                    <a:lstStyle/>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gn="ctr">
                        <a:lnSpc>
                          <a:spcPct val="100000"/>
                        </a:lnSpc>
                        <a:spcBef>
                          <a:spcPts val="705"/>
                        </a:spcBef>
                      </a:pPr>
                      <a:r>
                        <a:rPr sz="1200" spc="-5" dirty="0">
                          <a:latin typeface="Calibri"/>
                          <a:cs typeface="Calibri"/>
                        </a:rPr>
                        <a:t>Introduction</a:t>
                      </a:r>
                      <a:endParaRPr sz="12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3660">
                        <a:lnSpc>
                          <a:spcPts val="1675"/>
                        </a:lnSpc>
                      </a:pPr>
                      <a:endParaRPr lang="en-US" sz="1200" spc="-25" dirty="0">
                        <a:latin typeface="Calibri"/>
                        <a:cs typeface="Calibri"/>
                      </a:endParaRPr>
                    </a:p>
                    <a:p>
                      <a:pPr marL="73660">
                        <a:lnSpc>
                          <a:spcPts val="1675"/>
                        </a:lnSpc>
                      </a:pPr>
                      <a:r>
                        <a:rPr sz="1200" spc="-25" dirty="0">
                          <a:latin typeface="Calibri"/>
                          <a:cs typeface="Calibri"/>
                        </a:rPr>
                        <a:t>Year</a:t>
                      </a:r>
                      <a:r>
                        <a:rPr sz="1200" spc="-5" dirty="0">
                          <a:latin typeface="Calibri"/>
                          <a:cs typeface="Calibri"/>
                        </a:rPr>
                        <a:t> </a:t>
                      </a:r>
                      <a:r>
                        <a:rPr sz="1200" dirty="0">
                          <a:latin typeface="Calibri"/>
                          <a:cs typeface="Calibri"/>
                        </a:rPr>
                        <a:t>10</a:t>
                      </a:r>
                      <a:r>
                        <a:rPr sz="1200" spc="-15" dirty="0">
                          <a:latin typeface="Calibri"/>
                          <a:cs typeface="Calibri"/>
                        </a:rPr>
                        <a:t> </a:t>
                      </a:r>
                      <a:r>
                        <a:rPr lang="en-US" sz="1200" spc="-5" dirty="0">
                          <a:latin typeface="Calibri"/>
                          <a:cs typeface="Calibri"/>
                        </a:rPr>
                        <a:t>pupils</a:t>
                      </a:r>
                      <a:r>
                        <a:rPr sz="1200" dirty="0">
                          <a:latin typeface="Calibri"/>
                          <a:cs typeface="Calibri"/>
                        </a:rPr>
                        <a:t> will </a:t>
                      </a:r>
                      <a:r>
                        <a:rPr sz="1200" spc="-15" dirty="0">
                          <a:latin typeface="Calibri"/>
                          <a:cs typeface="Calibri"/>
                        </a:rPr>
                        <a:t>have</a:t>
                      </a:r>
                      <a:r>
                        <a:rPr sz="1200" spc="-10" dirty="0">
                          <a:latin typeface="Calibri"/>
                          <a:cs typeface="Calibri"/>
                        </a:rPr>
                        <a:t> </a:t>
                      </a:r>
                      <a:r>
                        <a:rPr sz="1200" spc="-5" dirty="0">
                          <a:latin typeface="Calibri"/>
                          <a:cs typeface="Calibri"/>
                        </a:rPr>
                        <a:t>the opportunity</a:t>
                      </a:r>
                      <a:r>
                        <a:rPr sz="1200" spc="5" dirty="0">
                          <a:latin typeface="Calibri"/>
                          <a:cs typeface="Calibri"/>
                        </a:rPr>
                        <a:t> </a:t>
                      </a:r>
                      <a:r>
                        <a:rPr sz="1200" spc="-10" dirty="0">
                          <a:latin typeface="Calibri"/>
                          <a:cs typeface="Calibri"/>
                        </a:rPr>
                        <a:t>to</a:t>
                      </a:r>
                      <a:r>
                        <a:rPr sz="1200" spc="-5" dirty="0">
                          <a:latin typeface="Calibri"/>
                          <a:cs typeface="Calibri"/>
                        </a:rPr>
                        <a:t> </a:t>
                      </a:r>
                      <a:r>
                        <a:rPr sz="1200" spc="-10" dirty="0">
                          <a:latin typeface="Calibri"/>
                          <a:cs typeface="Calibri"/>
                        </a:rPr>
                        <a:t>complete</a:t>
                      </a:r>
                      <a:r>
                        <a:rPr sz="1200" spc="-5" dirty="0">
                          <a:latin typeface="Calibri"/>
                          <a:cs typeface="Calibri"/>
                        </a:rPr>
                        <a:t> </a:t>
                      </a:r>
                      <a:r>
                        <a:rPr sz="1200" dirty="0">
                          <a:latin typeface="Calibri"/>
                          <a:cs typeface="Calibri"/>
                        </a:rPr>
                        <a:t>the</a:t>
                      </a:r>
                    </a:p>
                    <a:p>
                      <a:pPr marL="73660" marR="199390">
                        <a:lnSpc>
                          <a:spcPct val="101699"/>
                        </a:lnSpc>
                        <a:spcBef>
                          <a:spcPts val="5"/>
                        </a:spcBef>
                      </a:pPr>
                      <a:r>
                        <a:rPr sz="1200" spc="-15" dirty="0">
                          <a:latin typeface="Calibri"/>
                          <a:cs typeface="Calibri"/>
                        </a:rPr>
                        <a:t>Duke</a:t>
                      </a:r>
                      <a:r>
                        <a:rPr sz="1200" spc="-5" dirty="0">
                          <a:latin typeface="Calibri"/>
                          <a:cs typeface="Calibri"/>
                        </a:rPr>
                        <a:t> of</a:t>
                      </a:r>
                      <a:r>
                        <a:rPr sz="1200" spc="10" dirty="0">
                          <a:latin typeface="Calibri"/>
                          <a:cs typeface="Calibri"/>
                        </a:rPr>
                        <a:t> </a:t>
                      </a:r>
                      <a:r>
                        <a:rPr sz="1200" spc="-10" dirty="0">
                          <a:latin typeface="Calibri"/>
                          <a:cs typeface="Calibri"/>
                        </a:rPr>
                        <a:t>Edinburgh’s</a:t>
                      </a:r>
                      <a:r>
                        <a:rPr sz="1200" spc="10" dirty="0">
                          <a:latin typeface="Calibri"/>
                          <a:cs typeface="Calibri"/>
                        </a:rPr>
                        <a:t> </a:t>
                      </a:r>
                      <a:r>
                        <a:rPr sz="1200" spc="-15" dirty="0">
                          <a:latin typeface="Calibri"/>
                          <a:cs typeface="Calibri"/>
                        </a:rPr>
                        <a:t>Bronze</a:t>
                      </a:r>
                      <a:r>
                        <a:rPr sz="1200" dirty="0">
                          <a:latin typeface="Calibri"/>
                          <a:cs typeface="Calibri"/>
                        </a:rPr>
                        <a:t> </a:t>
                      </a:r>
                      <a:r>
                        <a:rPr sz="1200" spc="-10" dirty="0">
                          <a:latin typeface="Calibri"/>
                          <a:cs typeface="Calibri"/>
                        </a:rPr>
                        <a:t>award.</a:t>
                      </a:r>
                      <a:r>
                        <a:rPr sz="1200" dirty="0">
                          <a:latin typeface="Calibri"/>
                          <a:cs typeface="Calibri"/>
                        </a:rPr>
                        <a:t> </a:t>
                      </a:r>
                      <a:r>
                        <a:rPr sz="1200" spc="-5" dirty="0">
                          <a:latin typeface="Calibri"/>
                          <a:cs typeface="Calibri"/>
                        </a:rPr>
                        <a:t>In </a:t>
                      </a:r>
                      <a:r>
                        <a:rPr sz="1200" spc="-10" dirty="0">
                          <a:latin typeface="Calibri"/>
                          <a:cs typeface="Calibri"/>
                        </a:rPr>
                        <a:t>order</a:t>
                      </a:r>
                      <a:r>
                        <a:rPr sz="1200" spc="5" dirty="0">
                          <a:latin typeface="Calibri"/>
                          <a:cs typeface="Calibri"/>
                        </a:rPr>
                        <a:t> </a:t>
                      </a:r>
                      <a:r>
                        <a:rPr sz="1200" spc="-10" dirty="0">
                          <a:latin typeface="Calibri"/>
                          <a:cs typeface="Calibri"/>
                        </a:rPr>
                        <a:t>to</a:t>
                      </a:r>
                      <a:r>
                        <a:rPr sz="1200" dirty="0">
                          <a:latin typeface="Calibri"/>
                          <a:cs typeface="Calibri"/>
                        </a:rPr>
                        <a:t> </a:t>
                      </a:r>
                      <a:r>
                        <a:rPr sz="1200" spc="-10" dirty="0">
                          <a:latin typeface="Calibri"/>
                          <a:cs typeface="Calibri"/>
                        </a:rPr>
                        <a:t>achieve</a:t>
                      </a:r>
                      <a:r>
                        <a:rPr sz="1200" dirty="0">
                          <a:latin typeface="Calibri"/>
                          <a:cs typeface="Calibri"/>
                        </a:rPr>
                        <a:t> </a:t>
                      </a:r>
                      <a:r>
                        <a:rPr sz="1200" spc="-5" dirty="0">
                          <a:latin typeface="Calibri"/>
                          <a:cs typeface="Calibri"/>
                        </a:rPr>
                        <a:t>the </a:t>
                      </a:r>
                      <a:r>
                        <a:rPr sz="1200" dirty="0">
                          <a:latin typeface="Calibri"/>
                          <a:cs typeface="Calibri"/>
                        </a:rPr>
                        <a:t> </a:t>
                      </a:r>
                      <a:r>
                        <a:rPr sz="1200" spc="-10" dirty="0">
                          <a:latin typeface="Calibri"/>
                          <a:cs typeface="Calibri"/>
                        </a:rPr>
                        <a:t>award </a:t>
                      </a:r>
                      <a:r>
                        <a:rPr lang="en-US" sz="1200" spc="-5" dirty="0">
                          <a:latin typeface="Calibri"/>
                          <a:cs typeface="Calibri"/>
                        </a:rPr>
                        <a:t>pupils</a:t>
                      </a:r>
                      <a:r>
                        <a:rPr sz="1200" spc="-5" dirty="0">
                          <a:latin typeface="Calibri"/>
                          <a:cs typeface="Calibri"/>
                        </a:rPr>
                        <a:t> </a:t>
                      </a:r>
                      <a:r>
                        <a:rPr sz="1200" spc="-10" dirty="0">
                          <a:latin typeface="Calibri"/>
                          <a:cs typeface="Calibri"/>
                        </a:rPr>
                        <a:t>must complete </a:t>
                      </a:r>
                      <a:r>
                        <a:rPr sz="1200" spc="-5" dirty="0">
                          <a:latin typeface="Calibri"/>
                          <a:cs typeface="Calibri"/>
                        </a:rPr>
                        <a:t>their </a:t>
                      </a:r>
                      <a:r>
                        <a:rPr sz="1200" dirty="0">
                          <a:latin typeface="Calibri"/>
                          <a:cs typeface="Calibri"/>
                        </a:rPr>
                        <a:t>own </a:t>
                      </a:r>
                      <a:r>
                        <a:rPr sz="1200" spc="-5" dirty="0">
                          <a:latin typeface="Calibri"/>
                          <a:cs typeface="Calibri"/>
                        </a:rPr>
                        <a:t>personal </a:t>
                      </a:r>
                      <a:r>
                        <a:rPr sz="1200" dirty="0">
                          <a:latin typeface="Calibri"/>
                          <a:cs typeface="Calibri"/>
                        </a:rPr>
                        <a:t> </a:t>
                      </a:r>
                      <a:r>
                        <a:rPr sz="1200" spc="-10" dirty="0">
                          <a:latin typeface="Calibri"/>
                          <a:cs typeface="Calibri"/>
                        </a:rPr>
                        <a:t>programme </a:t>
                      </a:r>
                      <a:r>
                        <a:rPr sz="1200" spc="-5" dirty="0">
                          <a:latin typeface="Calibri"/>
                          <a:cs typeface="Calibri"/>
                        </a:rPr>
                        <a:t>of</a:t>
                      </a:r>
                      <a:r>
                        <a:rPr sz="1200" spc="5" dirty="0">
                          <a:latin typeface="Calibri"/>
                          <a:cs typeface="Calibri"/>
                        </a:rPr>
                        <a:t> </a:t>
                      </a:r>
                      <a:r>
                        <a:rPr sz="1200" spc="-10" dirty="0">
                          <a:latin typeface="Calibri"/>
                          <a:cs typeface="Calibri"/>
                        </a:rPr>
                        <a:t>physical,</a:t>
                      </a:r>
                      <a:r>
                        <a:rPr sz="1200" spc="-5" dirty="0">
                          <a:latin typeface="Calibri"/>
                          <a:cs typeface="Calibri"/>
                        </a:rPr>
                        <a:t> skill</a:t>
                      </a:r>
                      <a:r>
                        <a:rPr sz="1200" dirty="0">
                          <a:latin typeface="Calibri"/>
                          <a:cs typeface="Calibri"/>
                        </a:rPr>
                        <a:t> </a:t>
                      </a:r>
                      <a:r>
                        <a:rPr sz="1200" spc="-5" dirty="0">
                          <a:latin typeface="Calibri"/>
                          <a:cs typeface="Calibri"/>
                        </a:rPr>
                        <a:t>and</a:t>
                      </a:r>
                      <a:r>
                        <a:rPr sz="1200" spc="-10" dirty="0">
                          <a:latin typeface="Calibri"/>
                          <a:cs typeface="Calibri"/>
                        </a:rPr>
                        <a:t> volunteering</a:t>
                      </a:r>
                      <a:r>
                        <a:rPr sz="1200" spc="-5" dirty="0">
                          <a:latin typeface="Calibri"/>
                          <a:cs typeface="Calibri"/>
                        </a:rPr>
                        <a:t> sections</a:t>
                      </a:r>
                      <a:r>
                        <a:rPr sz="1200" spc="-10" dirty="0">
                          <a:latin typeface="Calibri"/>
                          <a:cs typeface="Calibri"/>
                        </a:rPr>
                        <a:t> </a:t>
                      </a:r>
                      <a:r>
                        <a:rPr sz="1200" spc="-5" dirty="0">
                          <a:latin typeface="Calibri"/>
                          <a:cs typeface="Calibri"/>
                        </a:rPr>
                        <a:t>and </a:t>
                      </a:r>
                      <a:r>
                        <a:rPr sz="1200" dirty="0">
                          <a:latin typeface="Calibri"/>
                          <a:cs typeface="Calibri"/>
                        </a:rPr>
                        <a:t> </a:t>
                      </a:r>
                      <a:r>
                        <a:rPr sz="1200" spc="-10" dirty="0">
                          <a:latin typeface="Calibri"/>
                          <a:cs typeface="Calibri"/>
                        </a:rPr>
                        <a:t>complete </a:t>
                      </a:r>
                      <a:r>
                        <a:rPr sz="1200" dirty="0">
                          <a:latin typeface="Calibri"/>
                          <a:cs typeface="Calibri"/>
                        </a:rPr>
                        <a:t>an </a:t>
                      </a:r>
                      <a:r>
                        <a:rPr sz="1200" spc="-5" dirty="0">
                          <a:latin typeface="Calibri"/>
                          <a:cs typeface="Calibri"/>
                        </a:rPr>
                        <a:t>expedition. </a:t>
                      </a:r>
                      <a:r>
                        <a:rPr lang="en-US" sz="1200" spc="-5" dirty="0">
                          <a:latin typeface="Calibri"/>
                          <a:cs typeface="Calibri"/>
                        </a:rPr>
                        <a:t>Pupil</a:t>
                      </a:r>
                      <a:r>
                        <a:rPr sz="1200" spc="-5" dirty="0">
                          <a:latin typeface="Calibri"/>
                          <a:cs typeface="Calibri"/>
                        </a:rPr>
                        <a:t>s</a:t>
                      </a:r>
                      <a:r>
                        <a:rPr sz="1200" dirty="0">
                          <a:latin typeface="Calibri"/>
                          <a:cs typeface="Calibri"/>
                        </a:rPr>
                        <a:t> will </a:t>
                      </a:r>
                      <a:r>
                        <a:rPr sz="1200" spc="-15" dirty="0">
                          <a:latin typeface="Calibri"/>
                          <a:cs typeface="Calibri"/>
                        </a:rPr>
                        <a:t>have</a:t>
                      </a:r>
                      <a:r>
                        <a:rPr sz="1200" spc="-10" dirty="0">
                          <a:latin typeface="Calibri"/>
                          <a:cs typeface="Calibri"/>
                        </a:rPr>
                        <a:t> </a:t>
                      </a:r>
                      <a:r>
                        <a:rPr sz="1200" spc="-5" dirty="0">
                          <a:latin typeface="Calibri"/>
                          <a:cs typeface="Calibri"/>
                        </a:rPr>
                        <a:t>the </a:t>
                      </a:r>
                      <a:r>
                        <a:rPr sz="1200" spc="-10" dirty="0">
                          <a:latin typeface="Calibri"/>
                          <a:cs typeface="Calibri"/>
                        </a:rPr>
                        <a:t>freedom</a:t>
                      </a:r>
                      <a:r>
                        <a:rPr sz="1200" dirty="0">
                          <a:latin typeface="Calibri"/>
                          <a:cs typeface="Calibri"/>
                        </a:rPr>
                        <a:t> </a:t>
                      </a:r>
                      <a:r>
                        <a:rPr sz="1200" spc="-10" dirty="0">
                          <a:latin typeface="Calibri"/>
                          <a:cs typeface="Calibri"/>
                        </a:rPr>
                        <a:t>to </a:t>
                      </a:r>
                      <a:r>
                        <a:rPr sz="1200" spc="-300" dirty="0">
                          <a:latin typeface="Calibri"/>
                          <a:cs typeface="Calibri"/>
                        </a:rPr>
                        <a:t> </a:t>
                      </a:r>
                      <a:r>
                        <a:rPr sz="1200" spc="-5" dirty="0">
                          <a:latin typeface="Calibri"/>
                          <a:cs typeface="Calibri"/>
                        </a:rPr>
                        <a:t>choose</a:t>
                      </a:r>
                      <a:r>
                        <a:rPr sz="1200" spc="-10" dirty="0">
                          <a:latin typeface="Calibri"/>
                          <a:cs typeface="Calibri"/>
                        </a:rPr>
                        <a:t> </a:t>
                      </a:r>
                      <a:r>
                        <a:rPr sz="1200" spc="-5" dirty="0">
                          <a:latin typeface="Calibri"/>
                          <a:cs typeface="Calibri"/>
                        </a:rPr>
                        <a:t>which</a:t>
                      </a:r>
                      <a:r>
                        <a:rPr sz="1200" spc="-10" dirty="0">
                          <a:latin typeface="Calibri"/>
                          <a:cs typeface="Calibri"/>
                        </a:rPr>
                        <a:t> activities</a:t>
                      </a:r>
                      <a:r>
                        <a:rPr sz="1200" spc="5" dirty="0">
                          <a:latin typeface="Calibri"/>
                          <a:cs typeface="Calibri"/>
                        </a:rPr>
                        <a:t> </a:t>
                      </a:r>
                      <a:r>
                        <a:rPr sz="1200" spc="-10" dirty="0">
                          <a:latin typeface="Calibri"/>
                          <a:cs typeface="Calibri"/>
                        </a:rPr>
                        <a:t>they</a:t>
                      </a:r>
                      <a:r>
                        <a:rPr sz="1200" dirty="0">
                          <a:latin typeface="Calibri"/>
                          <a:cs typeface="Calibri"/>
                        </a:rPr>
                        <a:t> wish</a:t>
                      </a:r>
                      <a:r>
                        <a:rPr sz="1200" spc="-5" dirty="0">
                          <a:latin typeface="Calibri"/>
                          <a:cs typeface="Calibri"/>
                        </a:rPr>
                        <a:t> </a:t>
                      </a:r>
                      <a:r>
                        <a:rPr sz="1200" spc="-10" dirty="0">
                          <a:latin typeface="Calibri"/>
                          <a:cs typeface="Calibri"/>
                        </a:rPr>
                        <a:t>to</a:t>
                      </a:r>
                      <a:r>
                        <a:rPr sz="1200" dirty="0">
                          <a:latin typeface="Calibri"/>
                          <a:cs typeface="Calibri"/>
                        </a:rPr>
                        <a:t> </a:t>
                      </a:r>
                      <a:r>
                        <a:rPr sz="1200" spc="-10" dirty="0">
                          <a:latin typeface="Calibri"/>
                          <a:cs typeface="Calibri"/>
                        </a:rPr>
                        <a:t>undertake</a:t>
                      </a:r>
                      <a:r>
                        <a:rPr sz="1200" spc="-5" dirty="0">
                          <a:latin typeface="Calibri"/>
                          <a:cs typeface="Calibri"/>
                        </a:rPr>
                        <a:t> </a:t>
                      </a:r>
                      <a:r>
                        <a:rPr sz="1200" spc="-10" dirty="0">
                          <a:latin typeface="Calibri"/>
                          <a:cs typeface="Calibri"/>
                        </a:rPr>
                        <a:t>for</a:t>
                      </a:r>
                      <a:r>
                        <a:rPr sz="1200" dirty="0">
                          <a:latin typeface="Calibri"/>
                          <a:cs typeface="Calibri"/>
                        </a:rPr>
                        <a:t> </a:t>
                      </a:r>
                      <a:r>
                        <a:rPr sz="1200" spc="-5" dirty="0">
                          <a:latin typeface="Calibri"/>
                          <a:cs typeface="Calibri"/>
                        </a:rPr>
                        <a:t>their </a:t>
                      </a:r>
                      <a:r>
                        <a:rPr sz="1200" dirty="0">
                          <a:latin typeface="Calibri"/>
                          <a:cs typeface="Calibri"/>
                        </a:rPr>
                        <a:t> </a:t>
                      </a:r>
                      <a:r>
                        <a:rPr sz="1200" spc="-10" dirty="0">
                          <a:latin typeface="Calibri"/>
                          <a:cs typeface="Calibri"/>
                        </a:rPr>
                        <a:t>physical,</a:t>
                      </a:r>
                      <a:r>
                        <a:rPr sz="1200" spc="-15" dirty="0">
                          <a:latin typeface="Calibri"/>
                          <a:cs typeface="Calibri"/>
                        </a:rPr>
                        <a:t> </a:t>
                      </a:r>
                      <a:r>
                        <a:rPr sz="1200" spc="-5" dirty="0">
                          <a:latin typeface="Calibri"/>
                          <a:cs typeface="Calibri"/>
                        </a:rPr>
                        <a:t>skills</a:t>
                      </a:r>
                      <a:r>
                        <a:rPr sz="1200" dirty="0">
                          <a:latin typeface="Calibri"/>
                          <a:cs typeface="Calibri"/>
                        </a:rPr>
                        <a:t> </a:t>
                      </a:r>
                      <a:r>
                        <a:rPr sz="1200" spc="-5" dirty="0">
                          <a:latin typeface="Calibri"/>
                          <a:cs typeface="Calibri"/>
                        </a:rPr>
                        <a:t>and</a:t>
                      </a:r>
                      <a:r>
                        <a:rPr sz="1200" spc="-15" dirty="0">
                          <a:latin typeface="Calibri"/>
                          <a:cs typeface="Calibri"/>
                        </a:rPr>
                        <a:t> </a:t>
                      </a:r>
                      <a:r>
                        <a:rPr sz="1200" spc="-5" dirty="0">
                          <a:latin typeface="Calibri"/>
                          <a:cs typeface="Calibri"/>
                        </a:rPr>
                        <a:t>volunteering.</a:t>
                      </a:r>
                      <a:endParaRPr sz="1200" dirty="0">
                        <a:latin typeface="Calibri"/>
                        <a:cs typeface="Calibri"/>
                      </a:endParaRPr>
                    </a:p>
                    <a:p>
                      <a:pPr marL="73660">
                        <a:lnSpc>
                          <a:spcPct val="100000"/>
                        </a:lnSpc>
                        <a:spcBef>
                          <a:spcPts val="785"/>
                        </a:spcBef>
                      </a:pPr>
                      <a:r>
                        <a:rPr sz="1200" spc="-5" dirty="0">
                          <a:latin typeface="Calibri"/>
                          <a:cs typeface="Calibri"/>
                        </a:rPr>
                        <a:t>The</a:t>
                      </a:r>
                      <a:r>
                        <a:rPr sz="1200" spc="-10" dirty="0">
                          <a:latin typeface="Calibri"/>
                          <a:cs typeface="Calibri"/>
                        </a:rPr>
                        <a:t> </a:t>
                      </a:r>
                      <a:r>
                        <a:rPr sz="1200" spc="-15" dirty="0">
                          <a:latin typeface="Calibri"/>
                          <a:cs typeface="Calibri"/>
                        </a:rPr>
                        <a:t>Duke</a:t>
                      </a:r>
                      <a:r>
                        <a:rPr sz="1200" spc="-5" dirty="0">
                          <a:latin typeface="Calibri"/>
                          <a:cs typeface="Calibri"/>
                        </a:rPr>
                        <a:t> of</a:t>
                      </a:r>
                      <a:r>
                        <a:rPr sz="1200" spc="5" dirty="0">
                          <a:latin typeface="Calibri"/>
                          <a:cs typeface="Calibri"/>
                        </a:rPr>
                        <a:t> </a:t>
                      </a:r>
                      <a:r>
                        <a:rPr sz="1200" spc="-10" dirty="0">
                          <a:latin typeface="Calibri"/>
                          <a:cs typeface="Calibri"/>
                        </a:rPr>
                        <a:t>Edinburgh’s</a:t>
                      </a:r>
                      <a:r>
                        <a:rPr sz="1200" spc="5" dirty="0">
                          <a:latin typeface="Calibri"/>
                          <a:cs typeface="Calibri"/>
                        </a:rPr>
                        <a:t> </a:t>
                      </a:r>
                      <a:r>
                        <a:rPr sz="1200" spc="-10" dirty="0">
                          <a:latin typeface="Calibri"/>
                          <a:cs typeface="Calibri"/>
                        </a:rPr>
                        <a:t>programme </a:t>
                      </a:r>
                      <a:r>
                        <a:rPr sz="1200" dirty="0">
                          <a:latin typeface="Calibri"/>
                          <a:cs typeface="Calibri"/>
                        </a:rPr>
                        <a:t>will</a:t>
                      </a:r>
                      <a:r>
                        <a:rPr sz="1200" spc="5" dirty="0">
                          <a:latin typeface="Calibri"/>
                          <a:cs typeface="Calibri"/>
                        </a:rPr>
                        <a:t> </a:t>
                      </a:r>
                      <a:r>
                        <a:rPr sz="1200" spc="-15" dirty="0">
                          <a:latin typeface="Calibri"/>
                          <a:cs typeface="Calibri"/>
                        </a:rPr>
                        <a:t>be</a:t>
                      </a:r>
                      <a:r>
                        <a:rPr sz="1200" spc="-5" dirty="0">
                          <a:latin typeface="Calibri"/>
                          <a:cs typeface="Calibri"/>
                        </a:rPr>
                        <a:t> </a:t>
                      </a:r>
                      <a:r>
                        <a:rPr sz="1200" dirty="0">
                          <a:latin typeface="Calibri"/>
                          <a:cs typeface="Calibri"/>
                        </a:rPr>
                        <a:t>a </a:t>
                      </a:r>
                      <a:r>
                        <a:rPr sz="1200" spc="-5" dirty="0">
                          <a:latin typeface="Calibri"/>
                          <a:cs typeface="Calibri"/>
                        </a:rPr>
                        <a:t>real</a:t>
                      </a:r>
                      <a:r>
                        <a:rPr sz="1200" spc="-10" dirty="0">
                          <a:latin typeface="Calibri"/>
                          <a:cs typeface="Calibri"/>
                        </a:rPr>
                        <a:t> adven-</a:t>
                      </a:r>
                      <a:endParaRPr sz="1200" dirty="0">
                        <a:latin typeface="Calibri"/>
                        <a:cs typeface="Calibri"/>
                      </a:endParaRPr>
                    </a:p>
                    <a:p>
                      <a:pPr marL="73660" marR="148590">
                        <a:lnSpc>
                          <a:spcPts val="1720"/>
                        </a:lnSpc>
                        <a:spcBef>
                          <a:spcPts val="45"/>
                        </a:spcBef>
                      </a:pPr>
                      <a:r>
                        <a:rPr sz="1200" spc="-10" dirty="0">
                          <a:latin typeface="Calibri"/>
                          <a:cs typeface="Calibri"/>
                        </a:rPr>
                        <a:t>ture </a:t>
                      </a:r>
                      <a:r>
                        <a:rPr sz="1200" spc="-5" dirty="0">
                          <a:latin typeface="Calibri"/>
                          <a:cs typeface="Calibri"/>
                        </a:rPr>
                        <a:t>and</a:t>
                      </a:r>
                      <a:r>
                        <a:rPr sz="1200" spc="5" dirty="0">
                          <a:latin typeface="Calibri"/>
                          <a:cs typeface="Calibri"/>
                        </a:rPr>
                        <a:t> </a:t>
                      </a:r>
                      <a:r>
                        <a:rPr sz="1200" dirty="0">
                          <a:latin typeface="Calibri"/>
                          <a:cs typeface="Calibri"/>
                        </a:rPr>
                        <a:t>a </a:t>
                      </a:r>
                      <a:r>
                        <a:rPr sz="1200" spc="-5" dirty="0">
                          <a:latin typeface="Calibri"/>
                          <a:cs typeface="Calibri"/>
                        </a:rPr>
                        <a:t>challenge;</a:t>
                      </a:r>
                      <a:r>
                        <a:rPr sz="1200" spc="5" dirty="0">
                          <a:latin typeface="Calibri"/>
                          <a:cs typeface="Calibri"/>
                        </a:rPr>
                        <a:t> </a:t>
                      </a:r>
                      <a:r>
                        <a:rPr sz="1200" dirty="0">
                          <a:latin typeface="Calibri"/>
                          <a:cs typeface="Calibri"/>
                        </a:rPr>
                        <a:t>it’s </a:t>
                      </a:r>
                      <a:r>
                        <a:rPr sz="1200" spc="-15" dirty="0">
                          <a:latin typeface="Calibri"/>
                          <a:cs typeface="Calibri"/>
                        </a:rPr>
                        <a:t>different</a:t>
                      </a:r>
                      <a:r>
                        <a:rPr sz="1200" spc="-5" dirty="0">
                          <a:latin typeface="Calibri"/>
                          <a:cs typeface="Calibri"/>
                        </a:rPr>
                        <a:t> </a:t>
                      </a:r>
                      <a:r>
                        <a:rPr sz="1200" spc="-10" dirty="0">
                          <a:latin typeface="Calibri"/>
                          <a:cs typeface="Calibri"/>
                        </a:rPr>
                        <a:t>for</a:t>
                      </a:r>
                      <a:r>
                        <a:rPr sz="1200" dirty="0">
                          <a:latin typeface="Calibri"/>
                          <a:cs typeface="Calibri"/>
                        </a:rPr>
                        <a:t> </a:t>
                      </a:r>
                      <a:r>
                        <a:rPr sz="1200" spc="-5" dirty="0">
                          <a:latin typeface="Calibri"/>
                          <a:cs typeface="Calibri"/>
                        </a:rPr>
                        <a:t>everybody and</a:t>
                      </a:r>
                      <a:r>
                        <a:rPr sz="1200" spc="-15" dirty="0">
                          <a:latin typeface="Calibri"/>
                          <a:cs typeface="Calibri"/>
                        </a:rPr>
                        <a:t> </a:t>
                      </a:r>
                      <a:r>
                        <a:rPr sz="1200" spc="-5" dirty="0">
                          <a:latin typeface="Calibri"/>
                          <a:cs typeface="Calibri"/>
                        </a:rPr>
                        <a:t>every- </a:t>
                      </a:r>
                      <a:r>
                        <a:rPr sz="1200" spc="-300" dirty="0">
                          <a:latin typeface="Calibri"/>
                          <a:cs typeface="Calibri"/>
                        </a:rPr>
                        <a:t> </a:t>
                      </a:r>
                      <a:r>
                        <a:rPr sz="1200" spc="-5" dirty="0">
                          <a:latin typeface="Calibri"/>
                          <a:cs typeface="Calibri"/>
                        </a:rPr>
                        <a:t>body</a:t>
                      </a:r>
                      <a:r>
                        <a:rPr sz="1200" spc="-15" dirty="0">
                          <a:latin typeface="Calibri"/>
                          <a:cs typeface="Calibri"/>
                        </a:rPr>
                        <a:t> </a:t>
                      </a:r>
                      <a:r>
                        <a:rPr sz="1200" dirty="0">
                          <a:latin typeface="Calibri"/>
                          <a:cs typeface="Calibri"/>
                        </a:rPr>
                        <a:t>will </a:t>
                      </a:r>
                      <a:r>
                        <a:rPr sz="1200" spc="-10" dirty="0">
                          <a:latin typeface="Calibri"/>
                          <a:cs typeface="Calibri"/>
                        </a:rPr>
                        <a:t>grow</a:t>
                      </a:r>
                      <a:r>
                        <a:rPr sz="1200" spc="-5" dirty="0">
                          <a:latin typeface="Calibri"/>
                          <a:cs typeface="Calibri"/>
                        </a:rPr>
                        <a:t> </a:t>
                      </a:r>
                      <a:r>
                        <a:rPr sz="1200" spc="-10" dirty="0">
                          <a:latin typeface="Calibri"/>
                          <a:cs typeface="Calibri"/>
                        </a:rPr>
                        <a:t>from </a:t>
                      </a:r>
                      <a:r>
                        <a:rPr sz="1200" spc="-5" dirty="0">
                          <a:latin typeface="Calibri"/>
                          <a:cs typeface="Calibri"/>
                        </a:rPr>
                        <a:t>the</a:t>
                      </a:r>
                      <a:r>
                        <a:rPr sz="1200" spc="-10" dirty="0">
                          <a:latin typeface="Calibri"/>
                          <a:cs typeface="Calibri"/>
                        </a:rPr>
                        <a:t> </a:t>
                      </a:r>
                      <a:r>
                        <a:rPr sz="1200" spc="-5" dirty="0">
                          <a:latin typeface="Calibri"/>
                          <a:cs typeface="Calibri"/>
                        </a:rPr>
                        <a:t>experience. </a:t>
                      </a:r>
                      <a:r>
                        <a:rPr lang="en-US" sz="1200" spc="-5" dirty="0">
                          <a:latin typeface="Calibri"/>
                          <a:cs typeface="Calibri"/>
                        </a:rPr>
                        <a:t>Pupil</a:t>
                      </a:r>
                      <a:r>
                        <a:rPr sz="1200" spc="-5" dirty="0">
                          <a:latin typeface="Calibri"/>
                          <a:cs typeface="Calibri"/>
                        </a:rPr>
                        <a:t>s </a:t>
                      </a:r>
                      <a:r>
                        <a:rPr sz="1200" dirty="0">
                          <a:latin typeface="Calibri"/>
                          <a:cs typeface="Calibri"/>
                        </a:rPr>
                        <a:t>will</a:t>
                      </a:r>
                      <a:r>
                        <a:rPr sz="1200" spc="-5" dirty="0">
                          <a:latin typeface="Calibri"/>
                          <a:cs typeface="Calibri"/>
                        </a:rPr>
                        <a:t> </a:t>
                      </a:r>
                      <a:r>
                        <a:rPr sz="1200" dirty="0">
                          <a:latin typeface="Calibri"/>
                          <a:cs typeface="Calibri"/>
                        </a:rPr>
                        <a:t>try</a:t>
                      </a:r>
                      <a:r>
                        <a:rPr sz="1200" spc="-5" dirty="0">
                          <a:latin typeface="Calibri"/>
                          <a:cs typeface="Calibri"/>
                        </a:rPr>
                        <a:t> </a:t>
                      </a:r>
                      <a:r>
                        <a:rPr sz="1200" spc="-10" dirty="0">
                          <a:latin typeface="Calibri"/>
                          <a:cs typeface="Calibri"/>
                        </a:rPr>
                        <a:t>new</a:t>
                      </a:r>
                      <a:endParaRPr sz="1200" dirty="0">
                        <a:latin typeface="Calibri"/>
                        <a:cs typeface="Calibri"/>
                      </a:endParaRPr>
                    </a:p>
                    <a:p>
                      <a:pPr marL="73660">
                        <a:lnSpc>
                          <a:spcPts val="1635"/>
                        </a:lnSpc>
                      </a:pPr>
                      <a:r>
                        <a:rPr sz="1200" spc="-5" dirty="0">
                          <a:latin typeface="Calibri"/>
                          <a:cs typeface="Calibri"/>
                        </a:rPr>
                        <a:t>things</a:t>
                      </a:r>
                      <a:r>
                        <a:rPr sz="1200" dirty="0">
                          <a:latin typeface="Calibri"/>
                          <a:cs typeface="Calibri"/>
                        </a:rPr>
                        <a:t> </a:t>
                      </a:r>
                      <a:r>
                        <a:rPr sz="1200" spc="-5" dirty="0">
                          <a:latin typeface="Calibri"/>
                          <a:cs typeface="Calibri"/>
                        </a:rPr>
                        <a:t>and</a:t>
                      </a:r>
                      <a:r>
                        <a:rPr sz="1200" spc="5" dirty="0">
                          <a:latin typeface="Calibri"/>
                          <a:cs typeface="Calibri"/>
                        </a:rPr>
                        <a:t> </a:t>
                      </a:r>
                      <a:r>
                        <a:rPr sz="1200" spc="-15" dirty="0">
                          <a:latin typeface="Calibri"/>
                          <a:cs typeface="Calibri"/>
                        </a:rPr>
                        <a:t>have</a:t>
                      </a:r>
                      <a:r>
                        <a:rPr sz="1200" spc="-5" dirty="0">
                          <a:latin typeface="Calibri"/>
                          <a:cs typeface="Calibri"/>
                        </a:rPr>
                        <a:t> fun</a:t>
                      </a:r>
                      <a:r>
                        <a:rPr sz="1200" spc="-10" dirty="0">
                          <a:latin typeface="Calibri"/>
                          <a:cs typeface="Calibri"/>
                        </a:rPr>
                        <a:t> </a:t>
                      </a:r>
                      <a:r>
                        <a:rPr sz="1200" dirty="0">
                          <a:latin typeface="Calibri"/>
                          <a:cs typeface="Calibri"/>
                        </a:rPr>
                        <a:t>at</a:t>
                      </a:r>
                      <a:r>
                        <a:rPr sz="1200" spc="-5" dirty="0">
                          <a:latin typeface="Calibri"/>
                          <a:cs typeface="Calibri"/>
                        </a:rPr>
                        <a:t> the same</a:t>
                      </a:r>
                      <a:r>
                        <a:rPr sz="1200" spc="-10" dirty="0">
                          <a:latin typeface="Calibri"/>
                          <a:cs typeface="Calibri"/>
                        </a:rPr>
                        <a:t> </a:t>
                      </a:r>
                      <a:r>
                        <a:rPr sz="1200" spc="-5" dirty="0">
                          <a:latin typeface="Calibri"/>
                          <a:cs typeface="Calibri"/>
                        </a:rPr>
                        <a:t>time! The</a:t>
                      </a:r>
                      <a:r>
                        <a:rPr sz="1200" spc="15" dirty="0">
                          <a:latin typeface="Calibri"/>
                          <a:cs typeface="Calibri"/>
                        </a:rPr>
                        <a:t> </a:t>
                      </a:r>
                      <a:r>
                        <a:rPr sz="1200" spc="-5" dirty="0">
                          <a:latin typeface="Calibri"/>
                          <a:cs typeface="Calibri"/>
                        </a:rPr>
                        <a:t>DofE</a:t>
                      </a:r>
                      <a:r>
                        <a:rPr sz="1200" spc="5" dirty="0">
                          <a:latin typeface="Calibri"/>
                          <a:cs typeface="Calibri"/>
                        </a:rPr>
                        <a:t> </a:t>
                      </a:r>
                      <a:r>
                        <a:rPr sz="1200" spc="-15" dirty="0">
                          <a:latin typeface="Calibri"/>
                          <a:cs typeface="Calibri"/>
                        </a:rPr>
                        <a:t>award</a:t>
                      </a:r>
                      <a:r>
                        <a:rPr sz="1200" spc="-10" dirty="0">
                          <a:latin typeface="Calibri"/>
                          <a:cs typeface="Calibri"/>
                        </a:rPr>
                        <a:t> </a:t>
                      </a:r>
                      <a:r>
                        <a:rPr sz="1200" dirty="0">
                          <a:latin typeface="Calibri"/>
                          <a:cs typeface="Calibri"/>
                        </a:rPr>
                        <a:t>is</a:t>
                      </a:r>
                      <a:r>
                        <a:rPr sz="1200" spc="5" dirty="0">
                          <a:latin typeface="Calibri"/>
                          <a:cs typeface="Calibri"/>
                        </a:rPr>
                        <a:t> </a:t>
                      </a:r>
                      <a:r>
                        <a:rPr sz="1200" dirty="0">
                          <a:latin typeface="Calibri"/>
                          <a:cs typeface="Calibri"/>
                        </a:rPr>
                        <a:t>a</a:t>
                      </a:r>
                    </a:p>
                    <a:p>
                      <a:pPr marL="73660" marR="189230">
                        <a:lnSpc>
                          <a:spcPts val="1720"/>
                        </a:lnSpc>
                        <a:spcBef>
                          <a:spcPts val="50"/>
                        </a:spcBef>
                      </a:pPr>
                      <a:r>
                        <a:rPr sz="1200" spc="-5" dirty="0">
                          <a:latin typeface="Calibri"/>
                          <a:cs typeface="Calibri"/>
                        </a:rPr>
                        <a:t>valuable addition </a:t>
                      </a:r>
                      <a:r>
                        <a:rPr sz="1200" spc="-10" dirty="0">
                          <a:latin typeface="Calibri"/>
                          <a:cs typeface="Calibri"/>
                        </a:rPr>
                        <a:t>to </a:t>
                      </a:r>
                      <a:r>
                        <a:rPr sz="1200" spc="-5" dirty="0">
                          <a:latin typeface="Calibri"/>
                          <a:cs typeface="Calibri"/>
                        </a:rPr>
                        <a:t>your CV </a:t>
                      </a:r>
                      <a:r>
                        <a:rPr sz="1200" dirty="0">
                          <a:latin typeface="Calibri"/>
                          <a:cs typeface="Calibri"/>
                        </a:rPr>
                        <a:t>when applying </a:t>
                      </a:r>
                      <a:r>
                        <a:rPr sz="1200" spc="-10" dirty="0">
                          <a:latin typeface="Calibri"/>
                          <a:cs typeface="Calibri"/>
                        </a:rPr>
                        <a:t>to </a:t>
                      </a:r>
                      <a:r>
                        <a:rPr sz="1200" spc="-5" dirty="0">
                          <a:latin typeface="Calibri"/>
                          <a:cs typeface="Calibri"/>
                        </a:rPr>
                        <a:t>college, uni- </a:t>
                      </a:r>
                      <a:r>
                        <a:rPr sz="1200" spc="-305" dirty="0">
                          <a:latin typeface="Calibri"/>
                          <a:cs typeface="Calibri"/>
                        </a:rPr>
                        <a:t> </a:t>
                      </a:r>
                      <a:r>
                        <a:rPr sz="1200" spc="-10" dirty="0">
                          <a:latin typeface="Calibri"/>
                          <a:cs typeface="Calibri"/>
                        </a:rPr>
                        <a:t>versity</a:t>
                      </a:r>
                      <a:r>
                        <a:rPr sz="1200" dirty="0">
                          <a:latin typeface="Calibri"/>
                          <a:cs typeface="Calibri"/>
                        </a:rPr>
                        <a:t> </a:t>
                      </a:r>
                      <a:r>
                        <a:rPr sz="1200" spc="-10" dirty="0">
                          <a:latin typeface="Calibri"/>
                          <a:cs typeface="Calibri"/>
                        </a:rPr>
                        <a:t>or</a:t>
                      </a:r>
                      <a:r>
                        <a:rPr sz="1200" dirty="0">
                          <a:latin typeface="Calibri"/>
                          <a:cs typeface="Calibri"/>
                        </a:rPr>
                        <a:t> </a:t>
                      </a:r>
                      <a:r>
                        <a:rPr sz="1200" spc="-10" dirty="0">
                          <a:latin typeface="Calibri"/>
                          <a:cs typeface="Calibri"/>
                        </a:rPr>
                        <a:t>employers</a:t>
                      </a:r>
                      <a:r>
                        <a:rPr sz="1200" spc="-15" dirty="0">
                          <a:latin typeface="Calibri"/>
                          <a:cs typeface="Calibri"/>
                        </a:rPr>
                        <a:t> </a:t>
                      </a:r>
                      <a:r>
                        <a:rPr sz="1200" spc="-5" dirty="0">
                          <a:latin typeface="Calibri"/>
                          <a:cs typeface="Calibri"/>
                        </a:rPr>
                        <a:t>but</a:t>
                      </a:r>
                      <a:r>
                        <a:rPr sz="1200" spc="-10" dirty="0">
                          <a:latin typeface="Calibri"/>
                          <a:cs typeface="Calibri"/>
                        </a:rPr>
                        <a:t> </a:t>
                      </a:r>
                      <a:r>
                        <a:rPr sz="1200" spc="-5" dirty="0">
                          <a:latin typeface="Calibri"/>
                          <a:cs typeface="Calibri"/>
                        </a:rPr>
                        <a:t>most</a:t>
                      </a:r>
                      <a:r>
                        <a:rPr sz="1200" spc="-10" dirty="0">
                          <a:latin typeface="Calibri"/>
                          <a:cs typeface="Calibri"/>
                        </a:rPr>
                        <a:t> </a:t>
                      </a:r>
                      <a:r>
                        <a:rPr sz="1200" spc="-5" dirty="0">
                          <a:latin typeface="Calibri"/>
                          <a:cs typeface="Calibri"/>
                        </a:rPr>
                        <a:t>of</a:t>
                      </a:r>
                      <a:r>
                        <a:rPr sz="1200" dirty="0">
                          <a:latin typeface="Calibri"/>
                          <a:cs typeface="Calibri"/>
                        </a:rPr>
                        <a:t> all it</a:t>
                      </a:r>
                      <a:r>
                        <a:rPr sz="1200" spc="-10" dirty="0">
                          <a:latin typeface="Calibri"/>
                          <a:cs typeface="Calibri"/>
                        </a:rPr>
                        <a:t> </a:t>
                      </a:r>
                      <a:r>
                        <a:rPr sz="1200" dirty="0">
                          <a:latin typeface="Calibri"/>
                          <a:cs typeface="Calibri"/>
                        </a:rPr>
                        <a:t>will</a:t>
                      </a:r>
                      <a:r>
                        <a:rPr sz="1200" spc="-15" dirty="0">
                          <a:latin typeface="Calibri"/>
                          <a:cs typeface="Calibri"/>
                        </a:rPr>
                        <a:t> </a:t>
                      </a:r>
                      <a:r>
                        <a:rPr sz="1200" spc="-5" dirty="0">
                          <a:latin typeface="Calibri"/>
                          <a:cs typeface="Calibri"/>
                        </a:rPr>
                        <a:t>give</a:t>
                      </a:r>
                      <a:r>
                        <a:rPr sz="1200" spc="-10" dirty="0">
                          <a:latin typeface="Calibri"/>
                          <a:cs typeface="Calibri"/>
                        </a:rPr>
                        <a:t> </a:t>
                      </a:r>
                      <a:r>
                        <a:rPr lang="en-US" sz="1200" spc="-5" dirty="0">
                          <a:latin typeface="Calibri"/>
                          <a:cs typeface="Calibri"/>
                        </a:rPr>
                        <a:t>pupils</a:t>
                      </a:r>
                      <a:r>
                        <a:rPr lang="en-US" sz="1200" spc="0" dirty="0">
                          <a:latin typeface="Calibri"/>
                          <a:cs typeface="Calibri"/>
                        </a:rPr>
                        <a:t> </a:t>
                      </a:r>
                      <a:r>
                        <a:rPr sz="1200" spc="-5" dirty="0">
                          <a:latin typeface="Calibri"/>
                          <a:cs typeface="Calibri"/>
                        </a:rPr>
                        <a:t>treasured</a:t>
                      </a:r>
                      <a:r>
                        <a:rPr sz="1200" spc="-15" dirty="0">
                          <a:latin typeface="Calibri"/>
                          <a:cs typeface="Calibri"/>
                        </a:rPr>
                        <a:t> </a:t>
                      </a:r>
                      <a:r>
                        <a:rPr sz="1200" spc="-5" dirty="0">
                          <a:latin typeface="Calibri"/>
                          <a:cs typeface="Calibri"/>
                        </a:rPr>
                        <a:t>memories of</a:t>
                      </a:r>
                      <a:r>
                        <a:rPr sz="1200" spc="5" dirty="0">
                          <a:latin typeface="Calibri"/>
                          <a:cs typeface="Calibri"/>
                        </a:rPr>
                        <a:t> </a:t>
                      </a:r>
                      <a:r>
                        <a:rPr sz="1200" spc="-5" dirty="0">
                          <a:latin typeface="Calibri"/>
                          <a:cs typeface="Calibri"/>
                        </a:rPr>
                        <a:t>good</a:t>
                      </a:r>
                      <a:r>
                        <a:rPr sz="1200" spc="-15" dirty="0">
                          <a:latin typeface="Calibri"/>
                          <a:cs typeface="Calibri"/>
                        </a:rPr>
                        <a:t> </a:t>
                      </a:r>
                      <a:r>
                        <a:rPr sz="1200" spc="-5" dirty="0">
                          <a:latin typeface="Calibri"/>
                          <a:cs typeface="Calibri"/>
                        </a:rPr>
                        <a:t>times</a:t>
                      </a:r>
                      <a:r>
                        <a:rPr sz="1200" dirty="0">
                          <a:latin typeface="Calibri"/>
                          <a:cs typeface="Calibri"/>
                        </a:rPr>
                        <a:t> </a:t>
                      </a:r>
                      <a:r>
                        <a:rPr sz="1200" spc="-5" dirty="0">
                          <a:latin typeface="Calibri"/>
                          <a:cs typeface="Calibri"/>
                        </a:rPr>
                        <a:t>that</a:t>
                      </a:r>
                      <a:r>
                        <a:rPr sz="1200" spc="-10" dirty="0">
                          <a:latin typeface="Calibri"/>
                          <a:cs typeface="Calibri"/>
                        </a:rPr>
                        <a:t> </a:t>
                      </a:r>
                      <a:r>
                        <a:rPr sz="1200" spc="-5" dirty="0">
                          <a:latin typeface="Calibri"/>
                          <a:cs typeface="Calibri"/>
                        </a:rPr>
                        <a:t>will</a:t>
                      </a:r>
                      <a:r>
                        <a:rPr sz="1200" spc="5" dirty="0">
                          <a:latin typeface="Calibri"/>
                          <a:cs typeface="Calibri"/>
                        </a:rPr>
                        <a:t> </a:t>
                      </a:r>
                      <a:r>
                        <a:rPr sz="1200" spc="-5" dirty="0">
                          <a:latin typeface="Calibri"/>
                          <a:cs typeface="Calibri"/>
                        </a:rPr>
                        <a:t>last</a:t>
                      </a:r>
                      <a:r>
                        <a:rPr sz="1200" spc="-10" dirty="0">
                          <a:latin typeface="Calibri"/>
                          <a:cs typeface="Calibri"/>
                        </a:rPr>
                        <a:t> </a:t>
                      </a:r>
                      <a:r>
                        <a:rPr sz="1200" dirty="0">
                          <a:latin typeface="Calibri"/>
                          <a:cs typeface="Calibri"/>
                        </a:rPr>
                        <a:t>a</a:t>
                      </a:r>
                      <a:r>
                        <a:rPr sz="1200" spc="-5" dirty="0">
                          <a:latin typeface="Calibri"/>
                          <a:cs typeface="Calibri"/>
                        </a:rPr>
                        <a:t> </a:t>
                      </a:r>
                      <a:r>
                        <a:rPr sz="1200" spc="-10" dirty="0">
                          <a:latin typeface="Calibri"/>
                          <a:cs typeface="Calibri"/>
                        </a:rPr>
                        <a:t>life</a:t>
                      </a:r>
                      <a:r>
                        <a:rPr sz="1200" spc="-5" dirty="0">
                          <a:latin typeface="Calibri"/>
                          <a:cs typeface="Calibri"/>
                        </a:rPr>
                        <a:t> </a:t>
                      </a:r>
                      <a:r>
                        <a:rPr sz="1200" spc="-10" dirty="0">
                          <a:latin typeface="Calibri"/>
                          <a:cs typeface="Calibri"/>
                        </a:rPr>
                        <a:t>time</a:t>
                      </a:r>
                      <a:r>
                        <a:rPr lang="en-US" sz="1200" spc="0" dirty="0">
                          <a:latin typeface="Calibri"/>
                          <a:cs typeface="Calibri"/>
                        </a:rPr>
                        <a:t> </a:t>
                      </a:r>
                      <a:r>
                        <a:rPr lang="en-US" sz="1200" spc="-5" dirty="0">
                          <a:latin typeface="Calibri"/>
                          <a:cs typeface="Calibri"/>
                        </a:rPr>
                        <a:t>and </a:t>
                      </a:r>
                      <a:r>
                        <a:rPr lang="en-US" sz="1200" dirty="0">
                          <a:latin typeface="Calibri"/>
                          <a:cs typeface="Calibri"/>
                        </a:rPr>
                        <a:t>will </a:t>
                      </a:r>
                      <a:r>
                        <a:rPr lang="en-US" sz="1200" spc="-5" dirty="0">
                          <a:latin typeface="Calibri"/>
                          <a:cs typeface="Calibri"/>
                        </a:rPr>
                        <a:t>help </a:t>
                      </a:r>
                      <a:r>
                        <a:rPr lang="en-US" sz="1200" spc="-10" dirty="0">
                          <a:latin typeface="Calibri"/>
                          <a:cs typeface="Calibri"/>
                        </a:rPr>
                        <a:t>continue </a:t>
                      </a:r>
                      <a:r>
                        <a:rPr lang="en-US" sz="1200" spc="-5" dirty="0">
                          <a:latin typeface="Calibri"/>
                          <a:cs typeface="Calibri"/>
                        </a:rPr>
                        <a:t>their </a:t>
                      </a:r>
                      <a:r>
                        <a:rPr lang="en-US" sz="1200" dirty="0">
                          <a:latin typeface="Calibri"/>
                          <a:cs typeface="Calibri"/>
                        </a:rPr>
                        <a:t>own </a:t>
                      </a:r>
                      <a:r>
                        <a:rPr lang="en-US" sz="1200" spc="-5" dirty="0">
                          <a:latin typeface="Calibri"/>
                          <a:cs typeface="Calibri"/>
                        </a:rPr>
                        <a:t>personal development </a:t>
                      </a:r>
                      <a:r>
                        <a:rPr lang="en-US" sz="1200" spc="-10" dirty="0">
                          <a:latin typeface="Calibri"/>
                          <a:cs typeface="Calibri"/>
                        </a:rPr>
                        <a:t>to </a:t>
                      </a:r>
                      <a:r>
                        <a:rPr lang="en-US" sz="1200" spc="-5" dirty="0">
                          <a:latin typeface="Calibri"/>
                          <a:cs typeface="Calibri"/>
                        </a:rPr>
                        <a:t> preparing</a:t>
                      </a:r>
                      <a:r>
                        <a:rPr lang="en-US" sz="1200" spc="-10" dirty="0">
                          <a:latin typeface="Calibri"/>
                          <a:cs typeface="Calibri"/>
                        </a:rPr>
                        <a:t> for</a:t>
                      </a:r>
                      <a:r>
                        <a:rPr lang="en-US" sz="1200" spc="-5" dirty="0">
                          <a:latin typeface="Calibri"/>
                          <a:cs typeface="Calibri"/>
                        </a:rPr>
                        <a:t> adulthood.</a:t>
                      </a:r>
                      <a:r>
                        <a:rPr lang="en-US" sz="1200" spc="5" dirty="0">
                          <a:latin typeface="Calibri"/>
                          <a:cs typeface="Calibri"/>
                        </a:rPr>
                        <a:t> </a:t>
                      </a:r>
                      <a:r>
                        <a:rPr lang="en-US" sz="1200" spc="-5" dirty="0">
                          <a:latin typeface="Calibri"/>
                          <a:cs typeface="Calibri"/>
                        </a:rPr>
                        <a:t>The expedition section</a:t>
                      </a:r>
                      <a:r>
                        <a:rPr lang="en-US" sz="1200" spc="-10" dirty="0">
                          <a:latin typeface="Calibri"/>
                          <a:cs typeface="Calibri"/>
                        </a:rPr>
                        <a:t> </a:t>
                      </a:r>
                      <a:r>
                        <a:rPr lang="en-US" sz="1200" dirty="0">
                          <a:latin typeface="Calibri"/>
                          <a:cs typeface="Calibri"/>
                        </a:rPr>
                        <a:t>is</a:t>
                      </a:r>
                      <a:r>
                        <a:rPr lang="en-US" sz="1200" spc="5" dirty="0">
                          <a:latin typeface="Calibri"/>
                          <a:cs typeface="Calibri"/>
                        </a:rPr>
                        <a:t> </a:t>
                      </a:r>
                      <a:r>
                        <a:rPr lang="en-US" sz="1200" spc="-5" dirty="0">
                          <a:latin typeface="Calibri"/>
                          <a:cs typeface="Calibri"/>
                        </a:rPr>
                        <a:t>the</a:t>
                      </a:r>
                      <a:r>
                        <a:rPr lang="en-US" sz="1200" spc="-10" dirty="0">
                          <a:latin typeface="Calibri"/>
                          <a:cs typeface="Calibri"/>
                        </a:rPr>
                        <a:t> </a:t>
                      </a:r>
                      <a:r>
                        <a:rPr lang="en-US" sz="1200" spc="-5" dirty="0">
                          <a:latin typeface="Calibri"/>
                          <a:cs typeface="Calibri"/>
                        </a:rPr>
                        <a:t>part </a:t>
                      </a:r>
                      <a:r>
                        <a:rPr lang="en-US" sz="1200" spc="-305" dirty="0">
                          <a:latin typeface="Calibri"/>
                          <a:cs typeface="Calibri"/>
                        </a:rPr>
                        <a:t> </a:t>
                      </a:r>
                      <a:r>
                        <a:rPr lang="en-US" sz="1200" spc="-5" dirty="0">
                          <a:latin typeface="Calibri"/>
                          <a:cs typeface="Calibri"/>
                        </a:rPr>
                        <a:t>pupils</a:t>
                      </a:r>
                      <a:r>
                        <a:rPr lang="en-US" sz="1200" spc="-10" dirty="0">
                          <a:latin typeface="Calibri"/>
                          <a:cs typeface="Calibri"/>
                        </a:rPr>
                        <a:t> </a:t>
                      </a:r>
                      <a:r>
                        <a:rPr lang="en-US" sz="1200" dirty="0">
                          <a:latin typeface="Calibri"/>
                          <a:cs typeface="Calibri"/>
                        </a:rPr>
                        <a:t>look</a:t>
                      </a:r>
                      <a:r>
                        <a:rPr lang="en-US" sz="1200" spc="-5" dirty="0">
                          <a:latin typeface="Calibri"/>
                          <a:cs typeface="Calibri"/>
                        </a:rPr>
                        <a:t> </a:t>
                      </a:r>
                      <a:r>
                        <a:rPr lang="en-US" sz="1200" spc="-15" dirty="0">
                          <a:latin typeface="Calibri"/>
                          <a:cs typeface="Calibri"/>
                        </a:rPr>
                        <a:t>forward </a:t>
                      </a:r>
                      <a:r>
                        <a:rPr lang="en-US" sz="1200" spc="-10" dirty="0">
                          <a:latin typeface="Calibri"/>
                          <a:cs typeface="Calibri"/>
                        </a:rPr>
                        <a:t>to</a:t>
                      </a:r>
                      <a:r>
                        <a:rPr lang="en-US" sz="1200" spc="5" dirty="0">
                          <a:latin typeface="Calibri"/>
                          <a:cs typeface="Calibri"/>
                        </a:rPr>
                        <a:t> </a:t>
                      </a:r>
                      <a:r>
                        <a:rPr lang="en-US" sz="1200" spc="-5" dirty="0">
                          <a:latin typeface="Calibri"/>
                          <a:cs typeface="Calibri"/>
                        </a:rPr>
                        <a:t>the</a:t>
                      </a:r>
                      <a:r>
                        <a:rPr lang="en-US" sz="1200" dirty="0">
                          <a:latin typeface="Calibri"/>
                          <a:cs typeface="Calibri"/>
                        </a:rPr>
                        <a:t> </a:t>
                      </a:r>
                      <a:r>
                        <a:rPr lang="en-US" sz="1200" spc="-5" dirty="0">
                          <a:latin typeface="Calibri"/>
                          <a:cs typeface="Calibri"/>
                        </a:rPr>
                        <a:t>most.</a:t>
                      </a:r>
                      <a:r>
                        <a:rPr lang="en-US" sz="1200" spc="5" dirty="0">
                          <a:latin typeface="Calibri"/>
                          <a:cs typeface="Calibri"/>
                        </a:rPr>
                        <a:t> </a:t>
                      </a:r>
                      <a:r>
                        <a:rPr lang="en-US" sz="1200" spc="-5" dirty="0">
                          <a:latin typeface="Calibri"/>
                          <a:cs typeface="Calibri"/>
                        </a:rPr>
                        <a:t>This</a:t>
                      </a:r>
                      <a:r>
                        <a:rPr lang="en-US" sz="1200" dirty="0">
                          <a:latin typeface="Calibri"/>
                          <a:cs typeface="Calibri"/>
                        </a:rPr>
                        <a:t> </a:t>
                      </a:r>
                      <a:r>
                        <a:rPr lang="en-US" sz="1200" spc="-10" dirty="0">
                          <a:latin typeface="Calibri"/>
                          <a:cs typeface="Calibri"/>
                        </a:rPr>
                        <a:t>consists</a:t>
                      </a:r>
                      <a:r>
                        <a:rPr lang="en-US" sz="1200" spc="-5" dirty="0">
                          <a:latin typeface="Calibri"/>
                          <a:cs typeface="Calibri"/>
                        </a:rPr>
                        <a:t> of</a:t>
                      </a:r>
                      <a:r>
                        <a:rPr lang="en-US" sz="1200" spc="5" dirty="0">
                          <a:latin typeface="Calibri"/>
                          <a:cs typeface="Calibri"/>
                        </a:rPr>
                        <a:t> </a:t>
                      </a:r>
                      <a:r>
                        <a:rPr lang="en-US" sz="1200" dirty="0">
                          <a:latin typeface="Calibri"/>
                          <a:cs typeface="Calibri"/>
                        </a:rPr>
                        <a:t>a</a:t>
                      </a:r>
                      <a:r>
                        <a:rPr lang="en-US" sz="1200" spc="-10" dirty="0">
                          <a:latin typeface="Calibri"/>
                          <a:cs typeface="Calibri"/>
                        </a:rPr>
                        <a:t> five-mile</a:t>
                      </a:r>
                      <a:r>
                        <a:rPr lang="en-US" sz="1200" spc="-5" dirty="0">
                          <a:latin typeface="Calibri"/>
                          <a:cs typeface="Calibri"/>
                        </a:rPr>
                        <a:t> </a:t>
                      </a:r>
                      <a:r>
                        <a:rPr lang="en-US" sz="1200" spc="-15" dirty="0">
                          <a:latin typeface="Calibri"/>
                          <a:cs typeface="Calibri"/>
                        </a:rPr>
                        <a:t>hike,</a:t>
                      </a:r>
                      <a:r>
                        <a:rPr lang="en-US" sz="1200" spc="-5" dirty="0">
                          <a:latin typeface="Calibri"/>
                          <a:cs typeface="Calibri"/>
                        </a:rPr>
                        <a:t> </a:t>
                      </a:r>
                      <a:r>
                        <a:rPr lang="en-US" sz="1200" spc="-10" dirty="0">
                          <a:latin typeface="Calibri"/>
                          <a:cs typeface="Calibri"/>
                        </a:rPr>
                        <a:t>demonstrating</a:t>
                      </a:r>
                      <a:r>
                        <a:rPr lang="en-US" sz="1200" spc="-5" dirty="0">
                          <a:latin typeface="Calibri"/>
                          <a:cs typeface="Calibri"/>
                        </a:rPr>
                        <a:t> </a:t>
                      </a:r>
                      <a:r>
                        <a:rPr lang="en-US" sz="1200" spc="-10" dirty="0">
                          <a:latin typeface="Calibri"/>
                          <a:cs typeface="Calibri"/>
                        </a:rPr>
                        <a:t>navigational </a:t>
                      </a:r>
                      <a:r>
                        <a:rPr lang="en-US" sz="1200" spc="-5" dirty="0">
                          <a:latin typeface="Calibri"/>
                          <a:cs typeface="Calibri"/>
                        </a:rPr>
                        <a:t>skills, cooking</a:t>
                      </a:r>
                      <a:r>
                        <a:rPr lang="en-US" sz="1200" spc="-10" dirty="0">
                          <a:latin typeface="Calibri"/>
                          <a:cs typeface="Calibri"/>
                        </a:rPr>
                        <a:t> </a:t>
                      </a:r>
                      <a:r>
                        <a:rPr lang="en-US" sz="1200" spc="-5" dirty="0">
                          <a:latin typeface="Calibri"/>
                          <a:cs typeface="Calibri"/>
                        </a:rPr>
                        <a:t>and </a:t>
                      </a:r>
                      <a:r>
                        <a:rPr lang="en-US" sz="1200" dirty="0">
                          <a:latin typeface="Calibri"/>
                          <a:cs typeface="Calibri"/>
                        </a:rPr>
                        <a:t> </a:t>
                      </a:r>
                      <a:r>
                        <a:rPr lang="en-US" sz="1200" spc="-5" dirty="0">
                          <a:latin typeface="Calibri"/>
                          <a:cs typeface="Calibri"/>
                        </a:rPr>
                        <a:t>some</a:t>
                      </a:r>
                      <a:r>
                        <a:rPr lang="en-US" sz="1200" spc="-15" dirty="0">
                          <a:latin typeface="Calibri"/>
                          <a:cs typeface="Calibri"/>
                        </a:rPr>
                        <a:t> </a:t>
                      </a:r>
                      <a:r>
                        <a:rPr lang="en-US" sz="1200" spc="-10" dirty="0">
                          <a:latin typeface="Calibri"/>
                          <a:cs typeface="Calibri"/>
                        </a:rPr>
                        <a:t>great </a:t>
                      </a:r>
                      <a:r>
                        <a:rPr lang="en-US" sz="1200" spc="-5" dirty="0">
                          <a:latin typeface="Calibri"/>
                          <a:cs typeface="Calibri"/>
                        </a:rPr>
                        <a:t>action-packed</a:t>
                      </a:r>
                      <a:r>
                        <a:rPr lang="en-US" sz="1200" spc="-15" dirty="0">
                          <a:latin typeface="Calibri"/>
                          <a:cs typeface="Calibri"/>
                        </a:rPr>
                        <a:t> </a:t>
                      </a:r>
                      <a:r>
                        <a:rPr lang="en-US" sz="1200" spc="-5" dirty="0">
                          <a:latin typeface="Calibri"/>
                          <a:cs typeface="Calibri"/>
                        </a:rPr>
                        <a:t>activities.</a:t>
                      </a:r>
                      <a:endParaRPr lang="en-US" sz="12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1"/>
                  </a:ext>
                </a:extLst>
              </a:tr>
              <a:tr h="1859914">
                <a:tc>
                  <a:txBody>
                    <a:bodyPr/>
                    <a:lstStyle/>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marL="84455" marR="77470" algn="ctr">
                        <a:lnSpc>
                          <a:spcPct val="101699"/>
                        </a:lnSpc>
                        <a:spcBef>
                          <a:spcPts val="925"/>
                        </a:spcBef>
                      </a:pPr>
                      <a:r>
                        <a:rPr sz="1200" dirty="0">
                          <a:latin typeface="Calibri"/>
                          <a:cs typeface="Calibri"/>
                        </a:rPr>
                        <a:t>Summary </a:t>
                      </a:r>
                      <a:r>
                        <a:rPr sz="1200" spc="-5" dirty="0">
                          <a:latin typeface="Calibri"/>
                          <a:cs typeface="Calibri"/>
                        </a:rPr>
                        <a:t>of </a:t>
                      </a:r>
                      <a:r>
                        <a:rPr sz="1200" dirty="0">
                          <a:latin typeface="Calibri"/>
                          <a:cs typeface="Calibri"/>
                        </a:rPr>
                        <a:t>the </a:t>
                      </a:r>
                      <a:r>
                        <a:rPr sz="1200" spc="5" dirty="0">
                          <a:latin typeface="Calibri"/>
                          <a:cs typeface="Calibri"/>
                        </a:rPr>
                        <a:t> </a:t>
                      </a:r>
                      <a:r>
                        <a:rPr sz="1200" spc="-5" dirty="0">
                          <a:latin typeface="Calibri"/>
                          <a:cs typeface="Calibri"/>
                        </a:rPr>
                        <a:t>topics you will</a:t>
                      </a:r>
                      <a:r>
                        <a:rPr lang="en-GB" sz="1200" spc="-5" baseline="0" dirty="0">
                          <a:latin typeface="Calibri"/>
                          <a:cs typeface="Calibri"/>
                        </a:rPr>
                        <a:t> </a:t>
                      </a:r>
                      <a:r>
                        <a:rPr sz="1200" spc="-5" dirty="0">
                          <a:latin typeface="Calibri"/>
                          <a:cs typeface="Calibri"/>
                        </a:rPr>
                        <a:t>cov</a:t>
                      </a:r>
                      <a:r>
                        <a:rPr sz="1200" dirty="0">
                          <a:latin typeface="Calibri"/>
                          <a:cs typeface="Calibri"/>
                        </a:rPr>
                        <a:t>er</a:t>
                      </a: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358775" indent="-285750">
                        <a:lnSpc>
                          <a:spcPct val="100000"/>
                        </a:lnSpc>
                        <a:spcBef>
                          <a:spcPts val="15"/>
                        </a:spcBef>
                        <a:buSzPct val="85714"/>
                        <a:buFont typeface="Arial" panose="020B0604020202020204" pitchFamily="34" charset="0"/>
                        <a:buChar char="•"/>
                        <a:tabLst>
                          <a:tab pos="433705" algn="l"/>
                          <a:tab pos="434340" algn="l"/>
                        </a:tabLst>
                      </a:pPr>
                      <a:r>
                        <a:rPr sz="1200" spc="-10" dirty="0">
                          <a:latin typeface="Calibri"/>
                          <a:cs typeface="Calibri"/>
                        </a:rPr>
                        <a:t>Volunteering</a:t>
                      </a:r>
                      <a:r>
                        <a:rPr sz="1200" spc="-30" dirty="0">
                          <a:latin typeface="Calibri"/>
                          <a:cs typeface="Calibri"/>
                        </a:rPr>
                        <a:t> </a:t>
                      </a:r>
                      <a:r>
                        <a:rPr sz="1200" spc="-5" dirty="0">
                          <a:latin typeface="Calibri"/>
                          <a:cs typeface="Calibri"/>
                        </a:rPr>
                        <a:t>section:</a:t>
                      </a:r>
                      <a:r>
                        <a:rPr sz="1200" spc="-35" dirty="0">
                          <a:latin typeface="Calibri"/>
                          <a:cs typeface="Calibri"/>
                        </a:rPr>
                        <a:t> </a:t>
                      </a:r>
                      <a:r>
                        <a:rPr sz="1200" dirty="0">
                          <a:latin typeface="Calibri"/>
                          <a:cs typeface="Calibri"/>
                        </a:rPr>
                        <a:t>3</a:t>
                      </a:r>
                      <a:r>
                        <a:rPr sz="1200" spc="-25" dirty="0">
                          <a:latin typeface="Calibri"/>
                          <a:cs typeface="Calibri"/>
                        </a:rPr>
                        <a:t> </a:t>
                      </a:r>
                      <a:r>
                        <a:rPr sz="1200" spc="-5" dirty="0">
                          <a:latin typeface="Calibri"/>
                          <a:cs typeface="Calibri"/>
                        </a:rPr>
                        <a:t>months</a:t>
                      </a:r>
                      <a:endParaRPr sz="1200" dirty="0">
                        <a:latin typeface="Calibri"/>
                        <a:cs typeface="Calibri"/>
                      </a:endParaRPr>
                    </a:p>
                    <a:p>
                      <a:pPr marL="358775" indent="-285750">
                        <a:lnSpc>
                          <a:spcPct val="100000"/>
                        </a:lnSpc>
                        <a:buSzPct val="85714"/>
                        <a:buFont typeface="Arial" panose="020B0604020202020204" pitchFamily="34" charset="0"/>
                        <a:buChar char="•"/>
                        <a:tabLst>
                          <a:tab pos="302260" algn="l"/>
                          <a:tab pos="302895" algn="l"/>
                        </a:tabLst>
                      </a:pPr>
                      <a:r>
                        <a:rPr sz="1200" spc="-10" dirty="0">
                          <a:latin typeface="Calibri"/>
                          <a:cs typeface="Calibri"/>
                        </a:rPr>
                        <a:t>Physical </a:t>
                      </a:r>
                      <a:r>
                        <a:rPr sz="1200" spc="-5" dirty="0">
                          <a:latin typeface="Calibri"/>
                          <a:cs typeface="Calibri"/>
                        </a:rPr>
                        <a:t>section:</a:t>
                      </a:r>
                      <a:r>
                        <a:rPr sz="1200" spc="-25" dirty="0">
                          <a:latin typeface="Calibri"/>
                          <a:cs typeface="Calibri"/>
                        </a:rPr>
                        <a:t> </a:t>
                      </a:r>
                      <a:r>
                        <a:rPr sz="1200" dirty="0">
                          <a:latin typeface="Calibri"/>
                          <a:cs typeface="Calibri"/>
                        </a:rPr>
                        <a:t>3</a:t>
                      </a:r>
                      <a:r>
                        <a:rPr sz="1200" spc="-20" dirty="0">
                          <a:latin typeface="Calibri"/>
                          <a:cs typeface="Calibri"/>
                        </a:rPr>
                        <a:t> </a:t>
                      </a:r>
                      <a:r>
                        <a:rPr sz="1200" dirty="0">
                          <a:latin typeface="Calibri"/>
                          <a:cs typeface="Calibri"/>
                        </a:rPr>
                        <a:t>months</a:t>
                      </a:r>
                      <a:endParaRPr lang="en-US" sz="1200" dirty="0">
                        <a:latin typeface="Times New Roman"/>
                        <a:cs typeface="Times New Roman"/>
                      </a:endParaRPr>
                    </a:p>
                    <a:p>
                      <a:pPr marL="358775" indent="-285750">
                        <a:lnSpc>
                          <a:spcPct val="100000"/>
                        </a:lnSpc>
                        <a:buSzPct val="85714"/>
                        <a:buFont typeface="Arial" panose="020B0604020202020204" pitchFamily="34" charset="0"/>
                        <a:buChar char="•"/>
                        <a:tabLst>
                          <a:tab pos="302260" algn="l"/>
                          <a:tab pos="302895" algn="l"/>
                        </a:tabLst>
                      </a:pPr>
                      <a:r>
                        <a:rPr sz="1200" dirty="0">
                          <a:latin typeface="Calibri"/>
                          <a:cs typeface="Calibri"/>
                        </a:rPr>
                        <a:t>Skills</a:t>
                      </a:r>
                      <a:r>
                        <a:rPr sz="1200" spc="-10" dirty="0">
                          <a:latin typeface="Calibri"/>
                          <a:cs typeface="Calibri"/>
                        </a:rPr>
                        <a:t> </a:t>
                      </a:r>
                      <a:r>
                        <a:rPr sz="1200" spc="-5" dirty="0">
                          <a:latin typeface="Calibri"/>
                          <a:cs typeface="Calibri"/>
                        </a:rPr>
                        <a:t>section:</a:t>
                      </a:r>
                      <a:r>
                        <a:rPr sz="1200" spc="-25" dirty="0">
                          <a:latin typeface="Calibri"/>
                          <a:cs typeface="Calibri"/>
                        </a:rPr>
                        <a:t> </a:t>
                      </a:r>
                      <a:r>
                        <a:rPr sz="1200" dirty="0">
                          <a:latin typeface="Calibri"/>
                          <a:cs typeface="Calibri"/>
                        </a:rPr>
                        <a:t>3</a:t>
                      </a:r>
                      <a:r>
                        <a:rPr sz="1200" spc="-15" dirty="0">
                          <a:latin typeface="Calibri"/>
                          <a:cs typeface="Calibri"/>
                        </a:rPr>
                        <a:t> </a:t>
                      </a:r>
                      <a:r>
                        <a:rPr sz="1200" spc="-5" dirty="0">
                          <a:latin typeface="Calibri"/>
                          <a:cs typeface="Calibri"/>
                        </a:rPr>
                        <a:t>months</a:t>
                      </a:r>
                      <a:endParaRPr lang="en-US" sz="1200" spc="0" dirty="0">
                        <a:latin typeface="Times New Roman"/>
                        <a:cs typeface="Times New Roman"/>
                      </a:endParaRPr>
                    </a:p>
                    <a:p>
                      <a:pPr marL="358775" indent="-285750">
                        <a:lnSpc>
                          <a:spcPct val="100000"/>
                        </a:lnSpc>
                        <a:buSzPct val="85714"/>
                        <a:buFont typeface="Arial" panose="020B0604020202020204" pitchFamily="34" charset="0"/>
                        <a:buChar char="•"/>
                        <a:tabLst>
                          <a:tab pos="302260" algn="l"/>
                          <a:tab pos="302895" algn="l"/>
                        </a:tabLst>
                      </a:pPr>
                      <a:r>
                        <a:rPr sz="1200" spc="-5" dirty="0">
                          <a:latin typeface="Calibri"/>
                          <a:cs typeface="Calibri"/>
                        </a:rPr>
                        <a:t>Expedition:</a:t>
                      </a:r>
                      <a:r>
                        <a:rPr sz="1200" spc="-20" dirty="0">
                          <a:latin typeface="Calibri"/>
                          <a:cs typeface="Calibri"/>
                        </a:rPr>
                        <a:t> </a:t>
                      </a:r>
                      <a:r>
                        <a:rPr sz="1200" dirty="0">
                          <a:latin typeface="Calibri"/>
                          <a:cs typeface="Calibri"/>
                        </a:rPr>
                        <a:t>2</a:t>
                      </a:r>
                      <a:r>
                        <a:rPr sz="1200" spc="-10" dirty="0">
                          <a:latin typeface="Calibri"/>
                          <a:cs typeface="Calibri"/>
                        </a:rPr>
                        <a:t> days/1</a:t>
                      </a:r>
                      <a:r>
                        <a:rPr sz="1200" spc="-5" dirty="0">
                          <a:latin typeface="Calibri"/>
                          <a:cs typeface="Calibri"/>
                        </a:rPr>
                        <a:t> </a:t>
                      </a:r>
                      <a:r>
                        <a:rPr sz="1200" spc="-10" dirty="0">
                          <a:latin typeface="Calibri"/>
                          <a:cs typeface="Calibri"/>
                        </a:rPr>
                        <a:t>night</a:t>
                      </a:r>
                      <a:endParaRPr sz="1200" dirty="0">
                        <a:latin typeface="Calibri"/>
                        <a:cs typeface="Calibri"/>
                      </a:endParaRPr>
                    </a:p>
                    <a:p>
                      <a:pPr>
                        <a:lnSpc>
                          <a:spcPct val="100000"/>
                        </a:lnSpc>
                        <a:spcBef>
                          <a:spcPts val="40"/>
                        </a:spcBef>
                      </a:pPr>
                      <a:endParaRPr sz="1200" dirty="0">
                        <a:latin typeface="Times New Roman"/>
                        <a:cs typeface="Times New Roman"/>
                      </a:endParaRPr>
                    </a:p>
                    <a:p>
                      <a:pPr marL="73660">
                        <a:lnSpc>
                          <a:spcPct val="100000"/>
                        </a:lnSpc>
                      </a:pPr>
                      <a:r>
                        <a:rPr sz="1200" spc="-10" dirty="0">
                          <a:latin typeface="Calibri"/>
                          <a:cs typeface="Calibri"/>
                        </a:rPr>
                        <a:t> </a:t>
                      </a:r>
                      <a:r>
                        <a:rPr sz="1200" spc="-5" dirty="0">
                          <a:latin typeface="Calibri"/>
                          <a:cs typeface="Calibri"/>
                        </a:rPr>
                        <a:t>One</a:t>
                      </a:r>
                      <a:r>
                        <a:rPr sz="1200" spc="-15" dirty="0">
                          <a:latin typeface="Calibri"/>
                          <a:cs typeface="Calibri"/>
                        </a:rPr>
                        <a:t> </a:t>
                      </a:r>
                      <a:r>
                        <a:rPr sz="1200" spc="-5" dirty="0">
                          <a:latin typeface="Calibri"/>
                          <a:cs typeface="Calibri"/>
                        </a:rPr>
                        <a:t>of</a:t>
                      </a:r>
                      <a:r>
                        <a:rPr sz="1200" dirty="0">
                          <a:latin typeface="Calibri"/>
                          <a:cs typeface="Calibri"/>
                        </a:rPr>
                        <a:t> </a:t>
                      </a:r>
                      <a:r>
                        <a:rPr sz="1200" spc="-5" dirty="0">
                          <a:latin typeface="Calibri"/>
                          <a:cs typeface="Calibri"/>
                        </a:rPr>
                        <a:t>the</a:t>
                      </a:r>
                      <a:r>
                        <a:rPr sz="1200" dirty="0">
                          <a:latin typeface="Calibri"/>
                          <a:cs typeface="Calibri"/>
                        </a:rPr>
                        <a:t> </a:t>
                      </a:r>
                      <a:r>
                        <a:rPr sz="1200" spc="-5" dirty="0">
                          <a:latin typeface="Calibri"/>
                          <a:cs typeface="Calibri"/>
                        </a:rPr>
                        <a:t>sections</a:t>
                      </a:r>
                      <a:r>
                        <a:rPr sz="1200" spc="-10" dirty="0">
                          <a:latin typeface="Calibri"/>
                          <a:cs typeface="Calibri"/>
                        </a:rPr>
                        <a:t> must </a:t>
                      </a:r>
                      <a:r>
                        <a:rPr sz="1200" spc="-5" dirty="0">
                          <a:latin typeface="Calibri"/>
                          <a:cs typeface="Calibri"/>
                        </a:rPr>
                        <a:t>be</a:t>
                      </a:r>
                      <a:r>
                        <a:rPr sz="1200" dirty="0">
                          <a:latin typeface="Calibri"/>
                          <a:cs typeface="Calibri"/>
                        </a:rPr>
                        <a:t> </a:t>
                      </a:r>
                      <a:r>
                        <a:rPr sz="1200" spc="-10" dirty="0">
                          <a:latin typeface="Calibri"/>
                          <a:cs typeface="Calibri"/>
                        </a:rPr>
                        <a:t>completed</a:t>
                      </a:r>
                      <a:r>
                        <a:rPr sz="1200" dirty="0">
                          <a:latin typeface="Calibri"/>
                          <a:cs typeface="Calibri"/>
                        </a:rPr>
                        <a:t> </a:t>
                      </a:r>
                      <a:r>
                        <a:rPr sz="1200" spc="-10" dirty="0">
                          <a:latin typeface="Calibri"/>
                          <a:cs typeface="Calibri"/>
                        </a:rPr>
                        <a:t>for</a:t>
                      </a:r>
                      <a:r>
                        <a:rPr sz="1200" spc="-5" dirty="0">
                          <a:latin typeface="Calibri"/>
                          <a:cs typeface="Calibri"/>
                        </a:rPr>
                        <a:t> </a:t>
                      </a:r>
                      <a:r>
                        <a:rPr sz="1200" dirty="0">
                          <a:latin typeface="Calibri"/>
                          <a:cs typeface="Calibri"/>
                        </a:rPr>
                        <a:t>6</a:t>
                      </a:r>
                      <a:r>
                        <a:rPr sz="1200" spc="-10" dirty="0">
                          <a:latin typeface="Calibri"/>
                          <a:cs typeface="Calibri"/>
                        </a:rPr>
                        <a:t> </a:t>
                      </a:r>
                      <a:r>
                        <a:rPr sz="1200" spc="-5" dirty="0">
                          <a:latin typeface="Calibri"/>
                          <a:cs typeface="Calibri"/>
                        </a:rPr>
                        <a:t>months</a:t>
                      </a:r>
                      <a:endParaRPr sz="1200" dirty="0">
                        <a:latin typeface="Calibri"/>
                        <a:cs typeface="Calibri"/>
                      </a:endParaRPr>
                    </a:p>
                  </a:txBody>
                  <a:tcPr marL="0" marR="0" marT="190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2"/>
                  </a:ext>
                </a:extLst>
              </a:tr>
              <a:tr h="446405">
                <a:tc>
                  <a:txBody>
                    <a:bodyPr/>
                    <a:lstStyle/>
                    <a:p>
                      <a:pPr algn="ctr">
                        <a:lnSpc>
                          <a:spcPct val="100000"/>
                        </a:lnSpc>
                        <a:spcBef>
                          <a:spcPts val="985"/>
                        </a:spcBef>
                      </a:pPr>
                      <a:r>
                        <a:rPr sz="1200" dirty="0">
                          <a:latin typeface="Calibri"/>
                          <a:cs typeface="Calibri"/>
                        </a:rPr>
                        <a:t>Assessment</a:t>
                      </a:r>
                    </a:p>
                  </a:txBody>
                  <a:tcPr marL="0" marR="0" marT="12509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3660" marR="65405">
                        <a:lnSpc>
                          <a:spcPts val="1720"/>
                        </a:lnSpc>
                      </a:pPr>
                      <a:r>
                        <a:rPr sz="1200" dirty="0">
                          <a:latin typeface="Calibri"/>
                          <a:cs typeface="Calibri"/>
                        </a:rPr>
                        <a:t>All</a:t>
                      </a:r>
                      <a:r>
                        <a:rPr sz="1200" spc="265" dirty="0">
                          <a:latin typeface="Calibri"/>
                          <a:cs typeface="Calibri"/>
                        </a:rPr>
                        <a:t> </a:t>
                      </a:r>
                      <a:r>
                        <a:rPr lang="en-US" sz="1200" spc="-5" dirty="0">
                          <a:latin typeface="Calibri"/>
                          <a:cs typeface="Calibri"/>
                        </a:rPr>
                        <a:t>pupils</a:t>
                      </a:r>
                      <a:r>
                        <a:rPr sz="1200" spc="260" dirty="0">
                          <a:latin typeface="Calibri"/>
                          <a:cs typeface="Calibri"/>
                        </a:rPr>
                        <a:t> </a:t>
                      </a:r>
                      <a:r>
                        <a:rPr sz="1200" spc="-5" dirty="0">
                          <a:latin typeface="Calibri"/>
                          <a:cs typeface="Calibri"/>
                        </a:rPr>
                        <a:t>will</a:t>
                      </a:r>
                      <a:r>
                        <a:rPr sz="1200" spc="260" dirty="0">
                          <a:latin typeface="Calibri"/>
                          <a:cs typeface="Calibri"/>
                        </a:rPr>
                        <a:t> </a:t>
                      </a:r>
                      <a:r>
                        <a:rPr sz="1200" spc="-10" dirty="0">
                          <a:latin typeface="Calibri"/>
                          <a:cs typeface="Calibri"/>
                        </a:rPr>
                        <a:t>complete</a:t>
                      </a:r>
                      <a:r>
                        <a:rPr sz="1200" spc="254" dirty="0">
                          <a:latin typeface="Calibri"/>
                          <a:cs typeface="Calibri"/>
                        </a:rPr>
                        <a:t> </a:t>
                      </a:r>
                      <a:r>
                        <a:rPr sz="1200" spc="-5" dirty="0">
                          <a:latin typeface="Calibri"/>
                          <a:cs typeface="Calibri"/>
                        </a:rPr>
                        <a:t>the</a:t>
                      </a:r>
                      <a:r>
                        <a:rPr sz="1200" spc="265" dirty="0">
                          <a:latin typeface="Calibri"/>
                          <a:cs typeface="Calibri"/>
                        </a:rPr>
                        <a:t> </a:t>
                      </a:r>
                      <a:r>
                        <a:rPr sz="1200" spc="-5" dirty="0">
                          <a:latin typeface="Calibri"/>
                          <a:cs typeface="Calibri"/>
                        </a:rPr>
                        <a:t>online</a:t>
                      </a:r>
                      <a:r>
                        <a:rPr sz="1200" spc="250" dirty="0">
                          <a:latin typeface="Calibri"/>
                          <a:cs typeface="Calibri"/>
                        </a:rPr>
                        <a:t> </a:t>
                      </a:r>
                      <a:r>
                        <a:rPr sz="1200" dirty="0">
                          <a:latin typeface="Calibri"/>
                          <a:cs typeface="Calibri"/>
                        </a:rPr>
                        <a:t>E-DofE</a:t>
                      </a:r>
                      <a:r>
                        <a:rPr sz="1200" spc="265" dirty="0">
                          <a:latin typeface="Calibri"/>
                          <a:cs typeface="Calibri"/>
                        </a:rPr>
                        <a:t> </a:t>
                      </a:r>
                      <a:r>
                        <a:rPr sz="1200" spc="-10" dirty="0">
                          <a:latin typeface="Calibri"/>
                          <a:cs typeface="Calibri"/>
                        </a:rPr>
                        <a:t>sections</a:t>
                      </a:r>
                      <a:r>
                        <a:rPr sz="1200" spc="260" dirty="0">
                          <a:latin typeface="Calibri"/>
                          <a:cs typeface="Calibri"/>
                        </a:rPr>
                        <a:t> </a:t>
                      </a:r>
                      <a:r>
                        <a:rPr sz="1200" spc="-5" dirty="0">
                          <a:latin typeface="Calibri"/>
                          <a:cs typeface="Calibri"/>
                        </a:rPr>
                        <a:t>and </a:t>
                      </a:r>
                      <a:r>
                        <a:rPr sz="1200" spc="-305" dirty="0">
                          <a:latin typeface="Calibri"/>
                          <a:cs typeface="Calibri"/>
                        </a:rPr>
                        <a:t> </a:t>
                      </a:r>
                      <a:r>
                        <a:rPr sz="1200" dirty="0">
                          <a:latin typeface="Calibri"/>
                          <a:cs typeface="Calibri"/>
                        </a:rPr>
                        <a:t>will</a:t>
                      </a:r>
                      <a:r>
                        <a:rPr sz="1200" spc="-5" dirty="0">
                          <a:latin typeface="Calibri"/>
                          <a:cs typeface="Calibri"/>
                        </a:rPr>
                        <a:t> be</a:t>
                      </a:r>
                      <a:r>
                        <a:rPr sz="1200" spc="-10" dirty="0">
                          <a:latin typeface="Calibri"/>
                          <a:cs typeface="Calibri"/>
                        </a:rPr>
                        <a:t> </a:t>
                      </a:r>
                      <a:r>
                        <a:rPr sz="1200" spc="-5" dirty="0">
                          <a:latin typeface="Calibri"/>
                          <a:cs typeface="Calibri"/>
                        </a:rPr>
                        <a:t>assessed</a:t>
                      </a:r>
                      <a:r>
                        <a:rPr sz="1200" spc="-15" dirty="0">
                          <a:latin typeface="Calibri"/>
                          <a:cs typeface="Calibri"/>
                        </a:rPr>
                        <a:t> </a:t>
                      </a:r>
                      <a:r>
                        <a:rPr sz="1200" spc="-5" dirty="0">
                          <a:latin typeface="Calibri"/>
                          <a:cs typeface="Calibri"/>
                        </a:rPr>
                        <a:t>during</a:t>
                      </a:r>
                      <a:r>
                        <a:rPr sz="1200" spc="-10" dirty="0">
                          <a:latin typeface="Calibri"/>
                          <a:cs typeface="Calibri"/>
                        </a:rPr>
                        <a:t> </a:t>
                      </a:r>
                      <a:r>
                        <a:rPr sz="1200" spc="-5" dirty="0">
                          <a:latin typeface="Calibri"/>
                          <a:cs typeface="Calibri"/>
                        </a:rPr>
                        <a:t>their expedition.</a:t>
                      </a:r>
                      <a:endParaRPr sz="12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3"/>
                  </a:ext>
                </a:extLst>
              </a:tr>
              <a:tr h="632460">
                <a:tc>
                  <a:txBody>
                    <a:bodyPr/>
                    <a:lstStyle/>
                    <a:p>
                      <a:pPr marL="453390" marR="247015" indent="-200025" algn="ctr">
                        <a:lnSpc>
                          <a:spcPct val="101699"/>
                        </a:lnSpc>
                        <a:spcBef>
                          <a:spcPts val="955"/>
                        </a:spcBef>
                      </a:pPr>
                      <a:r>
                        <a:rPr lang="en-US" sz="1200" dirty="0">
                          <a:latin typeface="Calibri"/>
                          <a:cs typeface="Calibri"/>
                        </a:rPr>
                        <a:t>Further information  </a:t>
                      </a:r>
                      <a:endParaRPr sz="1200" dirty="0">
                        <a:latin typeface="Calibri"/>
                        <a:cs typeface="Calibri"/>
                      </a:endParaRPr>
                    </a:p>
                  </a:txBody>
                  <a:tcPr marL="0" marR="0" marT="12128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3660" marR="588645">
                        <a:lnSpc>
                          <a:spcPts val="1720"/>
                        </a:lnSpc>
                        <a:spcBef>
                          <a:spcPts val="25"/>
                        </a:spcBef>
                      </a:pPr>
                      <a:r>
                        <a:rPr sz="1200" spc="-5" dirty="0">
                          <a:latin typeface="Calibri"/>
                          <a:cs typeface="Calibri"/>
                        </a:rPr>
                        <a:t>If</a:t>
                      </a:r>
                      <a:r>
                        <a:rPr sz="1200" dirty="0">
                          <a:latin typeface="Calibri"/>
                          <a:cs typeface="Calibri"/>
                        </a:rPr>
                        <a:t> </a:t>
                      </a:r>
                      <a:r>
                        <a:rPr sz="1200" spc="-5" dirty="0">
                          <a:latin typeface="Calibri"/>
                          <a:cs typeface="Calibri"/>
                        </a:rPr>
                        <a:t>you</a:t>
                      </a:r>
                      <a:r>
                        <a:rPr sz="1200" spc="-10" dirty="0">
                          <a:latin typeface="Calibri"/>
                          <a:cs typeface="Calibri"/>
                        </a:rPr>
                        <a:t> </a:t>
                      </a:r>
                      <a:r>
                        <a:rPr sz="1200" spc="-15" dirty="0">
                          <a:latin typeface="Calibri"/>
                          <a:cs typeface="Calibri"/>
                        </a:rPr>
                        <a:t>have</a:t>
                      </a:r>
                      <a:r>
                        <a:rPr sz="1200" spc="-10" dirty="0">
                          <a:latin typeface="Calibri"/>
                          <a:cs typeface="Calibri"/>
                        </a:rPr>
                        <a:t> any</a:t>
                      </a:r>
                      <a:r>
                        <a:rPr sz="1200" spc="-5" dirty="0">
                          <a:latin typeface="Calibri"/>
                          <a:cs typeface="Calibri"/>
                        </a:rPr>
                        <a:t> </a:t>
                      </a:r>
                      <a:r>
                        <a:rPr sz="1200" dirty="0">
                          <a:latin typeface="Calibri"/>
                          <a:cs typeface="Calibri"/>
                        </a:rPr>
                        <a:t>queries</a:t>
                      </a:r>
                      <a:r>
                        <a:rPr sz="1200" spc="-5" dirty="0">
                          <a:latin typeface="Calibri"/>
                          <a:cs typeface="Calibri"/>
                        </a:rPr>
                        <a:t> concerning</a:t>
                      </a:r>
                      <a:r>
                        <a:rPr sz="1200" spc="-10" dirty="0">
                          <a:latin typeface="Calibri"/>
                          <a:cs typeface="Calibri"/>
                        </a:rPr>
                        <a:t> </a:t>
                      </a:r>
                      <a:r>
                        <a:rPr sz="1200" spc="-5" dirty="0">
                          <a:latin typeface="Calibri"/>
                          <a:cs typeface="Calibri"/>
                        </a:rPr>
                        <a:t>this</a:t>
                      </a:r>
                      <a:r>
                        <a:rPr sz="1200" dirty="0">
                          <a:latin typeface="Calibri"/>
                          <a:cs typeface="Calibri"/>
                        </a:rPr>
                        <a:t> </a:t>
                      </a:r>
                      <a:r>
                        <a:rPr sz="1200" spc="-5" dirty="0">
                          <a:latin typeface="Calibri"/>
                          <a:cs typeface="Calibri"/>
                        </a:rPr>
                        <a:t>subject</a:t>
                      </a:r>
                      <a:r>
                        <a:rPr sz="1200" spc="-10" dirty="0">
                          <a:latin typeface="Calibri"/>
                          <a:cs typeface="Calibri"/>
                        </a:rPr>
                        <a:t> </a:t>
                      </a:r>
                      <a:r>
                        <a:rPr sz="1200" spc="-5" dirty="0">
                          <a:latin typeface="Calibri"/>
                          <a:cs typeface="Calibri"/>
                        </a:rPr>
                        <a:t>or the </a:t>
                      </a:r>
                      <a:r>
                        <a:rPr sz="1200" spc="-300" dirty="0">
                          <a:latin typeface="Calibri"/>
                          <a:cs typeface="Calibri"/>
                        </a:rPr>
                        <a:t> </a:t>
                      </a:r>
                      <a:r>
                        <a:rPr sz="1200" spc="-10" dirty="0">
                          <a:latin typeface="Calibri"/>
                          <a:cs typeface="Calibri"/>
                        </a:rPr>
                        <a:t>qualification,</a:t>
                      </a:r>
                      <a:r>
                        <a:rPr sz="1200" spc="-15" dirty="0">
                          <a:latin typeface="Calibri"/>
                          <a:cs typeface="Calibri"/>
                        </a:rPr>
                        <a:t> </a:t>
                      </a:r>
                      <a:r>
                        <a:rPr sz="1200" dirty="0">
                          <a:latin typeface="Calibri"/>
                          <a:cs typeface="Calibri"/>
                        </a:rPr>
                        <a:t>please</a:t>
                      </a:r>
                      <a:r>
                        <a:rPr sz="1200" spc="-10" dirty="0">
                          <a:latin typeface="Calibri"/>
                          <a:cs typeface="Calibri"/>
                        </a:rPr>
                        <a:t> contact </a:t>
                      </a:r>
                      <a:r>
                        <a:rPr sz="1200" dirty="0">
                          <a:latin typeface="Calibri"/>
                          <a:cs typeface="Calibri"/>
                        </a:rPr>
                        <a:t>Mr </a:t>
                      </a:r>
                      <a:r>
                        <a:rPr sz="1200" spc="-5" dirty="0">
                          <a:latin typeface="Calibri"/>
                          <a:cs typeface="Calibri"/>
                        </a:rPr>
                        <a:t>Ashley </a:t>
                      </a:r>
                      <a:r>
                        <a:rPr sz="1200" spc="-15" dirty="0">
                          <a:latin typeface="Calibri"/>
                          <a:cs typeface="Calibri"/>
                        </a:rPr>
                        <a:t>Kay</a:t>
                      </a:r>
                      <a:endParaRPr sz="1200" dirty="0">
                        <a:latin typeface="Calibri"/>
                        <a:cs typeface="Calibri"/>
                      </a:endParaRPr>
                    </a:p>
                  </a:txBody>
                  <a:tcPr marL="0" marR="0" marT="317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4"/>
                  </a:ext>
                </a:extLst>
              </a:tr>
              <a:tr h="569595">
                <a:tc>
                  <a:txBody>
                    <a:bodyPr/>
                    <a:lstStyle/>
                    <a:p>
                      <a:pPr>
                        <a:lnSpc>
                          <a:spcPct val="100000"/>
                        </a:lnSpc>
                        <a:spcBef>
                          <a:spcPts val="45"/>
                        </a:spcBef>
                      </a:pPr>
                      <a:endParaRPr sz="1250" dirty="0">
                        <a:latin typeface="Times New Roman"/>
                        <a:cs typeface="Times New Roman"/>
                      </a:endParaRPr>
                    </a:p>
                    <a:p>
                      <a:pPr algn="ctr">
                        <a:lnSpc>
                          <a:spcPct val="100000"/>
                        </a:lnSpc>
                      </a:pPr>
                      <a:r>
                        <a:rPr sz="1200" dirty="0">
                          <a:latin typeface="Calibri"/>
                          <a:cs typeface="Calibri"/>
                        </a:rPr>
                        <a:t>Useful</a:t>
                      </a:r>
                      <a:r>
                        <a:rPr sz="1200" spc="-40" dirty="0">
                          <a:latin typeface="Calibri"/>
                          <a:cs typeface="Calibri"/>
                        </a:rPr>
                        <a:t> </a:t>
                      </a:r>
                      <a:r>
                        <a:rPr sz="1200" spc="-5" dirty="0">
                          <a:latin typeface="Calibri"/>
                          <a:cs typeface="Calibri"/>
                        </a:rPr>
                        <a:t>websites</a:t>
                      </a:r>
                      <a:endParaRPr sz="1200" dirty="0">
                        <a:latin typeface="Calibri"/>
                        <a:cs typeface="Calibri"/>
                      </a:endParaRPr>
                    </a:p>
                  </a:txBody>
                  <a:tcPr marL="0" marR="0" marT="571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a:lnSpc>
                          <a:spcPct val="100000"/>
                        </a:lnSpc>
                        <a:spcBef>
                          <a:spcPts val="40"/>
                        </a:spcBef>
                      </a:pPr>
                      <a:endParaRPr sz="1150" dirty="0">
                        <a:latin typeface="Times New Roman"/>
                        <a:cs typeface="Times New Roman"/>
                      </a:endParaRPr>
                    </a:p>
                    <a:p>
                      <a:pPr marL="73660">
                        <a:lnSpc>
                          <a:spcPct val="100000"/>
                        </a:lnSpc>
                        <a:spcBef>
                          <a:spcPts val="5"/>
                        </a:spcBef>
                      </a:pPr>
                      <a:r>
                        <a:rPr sz="1400" spc="-10" dirty="0">
                          <a:solidFill>
                            <a:srgbClr val="0000FF"/>
                          </a:solidFill>
                          <a:latin typeface="Calibri"/>
                          <a:cs typeface="Calibri"/>
                        </a:rPr>
                        <a:t>https://</a:t>
                      </a:r>
                      <a:r>
                        <a:rPr sz="1400" spc="-10" dirty="0">
                          <a:latin typeface="Calibri"/>
                          <a:cs typeface="Calibri"/>
                          <a:hlinkClick r:id="rId3"/>
                        </a:rPr>
                        <a:t>www.dofe.org/what-is-dofe/</a:t>
                      </a:r>
                      <a:endParaRPr sz="1400" dirty="0">
                        <a:latin typeface="Calibri"/>
                        <a:cs typeface="Calibri"/>
                      </a:endParaRPr>
                    </a:p>
                  </a:txBody>
                  <a:tcPr marL="0" marR="0" marT="50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5"/>
                  </a:ext>
                </a:extLst>
              </a:tr>
            </a:tbl>
          </a:graphicData>
        </a:graphic>
      </p:graphicFrame>
      <p:pic>
        <p:nvPicPr>
          <p:cNvPr id="13" name="object 13"/>
          <p:cNvPicPr/>
          <p:nvPr/>
        </p:nvPicPr>
        <p:blipFill>
          <a:blip r:embed="rId4" cstate="print"/>
          <a:stretch>
            <a:fillRect/>
          </a:stretch>
        </p:blipFill>
        <p:spPr>
          <a:xfrm>
            <a:off x="792924" y="709586"/>
            <a:ext cx="839825" cy="99500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36330" y="317500"/>
            <a:ext cx="6656070" cy="9782175"/>
            <a:chOff x="451802" y="498385"/>
            <a:chExt cx="6656070" cy="9782175"/>
          </a:xfrm>
        </p:grpSpPr>
        <p:sp>
          <p:nvSpPr>
            <p:cNvPr id="3" name="object 3"/>
            <p:cNvSpPr/>
            <p:nvPr/>
          </p:nvSpPr>
          <p:spPr>
            <a:xfrm>
              <a:off x="451802" y="498385"/>
              <a:ext cx="6656070" cy="9782175"/>
            </a:xfrm>
            <a:custGeom>
              <a:avLst/>
              <a:gdLst/>
              <a:ahLst/>
              <a:cxnLst/>
              <a:rect l="l" t="t" r="r" b="b"/>
              <a:pathLst>
                <a:path w="6656070" h="9782175">
                  <a:moveTo>
                    <a:pt x="6655943" y="0"/>
                  </a:moveTo>
                  <a:lnTo>
                    <a:pt x="0" y="0"/>
                  </a:lnTo>
                  <a:lnTo>
                    <a:pt x="0" y="9781921"/>
                  </a:lnTo>
                  <a:lnTo>
                    <a:pt x="6655943" y="9781921"/>
                  </a:lnTo>
                  <a:lnTo>
                    <a:pt x="6655943" y="0"/>
                  </a:lnTo>
                  <a:close/>
                </a:path>
              </a:pathLst>
            </a:custGeom>
            <a:solidFill>
              <a:srgbClr val="1E1B5D"/>
            </a:solidFill>
          </p:spPr>
          <p:txBody>
            <a:bodyPr wrap="square" lIns="0" tIns="0" rIns="0" bIns="0" rtlCol="0"/>
            <a:lstStyle/>
            <a:p>
              <a:endParaRPr/>
            </a:p>
          </p:txBody>
        </p:sp>
        <p:sp>
          <p:nvSpPr>
            <p:cNvPr id="4" name="object 4"/>
            <p:cNvSpPr/>
            <p:nvPr/>
          </p:nvSpPr>
          <p:spPr>
            <a:xfrm>
              <a:off x="683342" y="706246"/>
              <a:ext cx="6347460" cy="9366250"/>
            </a:xfrm>
            <a:custGeom>
              <a:avLst/>
              <a:gdLst/>
              <a:ahLst/>
              <a:cxnLst/>
              <a:rect l="l" t="t" r="r" b="b"/>
              <a:pathLst>
                <a:path w="6347459" h="9366250">
                  <a:moveTo>
                    <a:pt x="6347104" y="0"/>
                  </a:moveTo>
                  <a:lnTo>
                    <a:pt x="0" y="0"/>
                  </a:lnTo>
                  <a:lnTo>
                    <a:pt x="0" y="9365881"/>
                  </a:lnTo>
                  <a:lnTo>
                    <a:pt x="5553608" y="9365881"/>
                  </a:lnTo>
                  <a:lnTo>
                    <a:pt x="6347104" y="8195183"/>
                  </a:lnTo>
                  <a:lnTo>
                    <a:pt x="6347104" y="0"/>
                  </a:lnTo>
                  <a:close/>
                </a:path>
              </a:pathLst>
            </a:custGeom>
            <a:solidFill>
              <a:srgbClr val="FFFFFF"/>
            </a:solidFill>
          </p:spPr>
          <p:txBody>
            <a:bodyPr wrap="square" lIns="0" tIns="0" rIns="0" bIns="0" rtlCol="0"/>
            <a:lstStyle/>
            <a:p>
              <a:endParaRPr/>
            </a:p>
          </p:txBody>
        </p:sp>
        <p:sp>
          <p:nvSpPr>
            <p:cNvPr id="5" name="object 5"/>
            <p:cNvSpPr/>
            <p:nvPr/>
          </p:nvSpPr>
          <p:spPr>
            <a:xfrm>
              <a:off x="6159880" y="8901556"/>
              <a:ext cx="793750" cy="1170940"/>
            </a:xfrm>
            <a:custGeom>
              <a:avLst/>
              <a:gdLst/>
              <a:ahLst/>
              <a:cxnLst/>
              <a:rect l="l" t="t" r="r" b="b"/>
              <a:pathLst>
                <a:path w="793750" h="1170940">
                  <a:moveTo>
                    <a:pt x="793496" y="0"/>
                  </a:moveTo>
                  <a:lnTo>
                    <a:pt x="735170" y="40953"/>
                  </a:lnTo>
                  <a:lnTo>
                    <a:pt x="679223" y="76128"/>
                  </a:lnTo>
                  <a:lnTo>
                    <a:pt x="625736" y="105596"/>
                  </a:lnTo>
                  <a:lnTo>
                    <a:pt x="574789" y="129429"/>
                  </a:lnTo>
                  <a:lnTo>
                    <a:pt x="526466" y="147696"/>
                  </a:lnTo>
                  <a:lnTo>
                    <a:pt x="480848" y="160469"/>
                  </a:lnTo>
                  <a:lnTo>
                    <a:pt x="438016" y="167818"/>
                  </a:lnTo>
                  <a:lnTo>
                    <a:pt x="398053" y="169815"/>
                  </a:lnTo>
                  <a:lnTo>
                    <a:pt x="361039" y="166530"/>
                  </a:lnTo>
                  <a:lnTo>
                    <a:pt x="296189" y="144399"/>
                  </a:lnTo>
                  <a:lnTo>
                    <a:pt x="244120" y="101993"/>
                  </a:lnTo>
                  <a:lnTo>
                    <a:pt x="205486" y="39877"/>
                  </a:lnTo>
                  <a:lnTo>
                    <a:pt x="0" y="1170698"/>
                  </a:lnTo>
                  <a:lnTo>
                    <a:pt x="793496" y="0"/>
                  </a:lnTo>
                  <a:close/>
                </a:path>
              </a:pathLst>
            </a:custGeom>
            <a:solidFill>
              <a:srgbClr val="CDCDCD"/>
            </a:solidFill>
          </p:spPr>
          <p:txBody>
            <a:bodyPr wrap="square" lIns="0" tIns="0" rIns="0" bIns="0" rtlCol="0"/>
            <a:lstStyle/>
            <a:p>
              <a:endParaRPr/>
            </a:p>
          </p:txBody>
        </p:sp>
        <p:sp>
          <p:nvSpPr>
            <p:cNvPr id="6" name="object 6"/>
            <p:cNvSpPr/>
            <p:nvPr/>
          </p:nvSpPr>
          <p:spPr>
            <a:xfrm>
              <a:off x="606272" y="706373"/>
              <a:ext cx="6347460" cy="9366250"/>
            </a:xfrm>
            <a:custGeom>
              <a:avLst/>
              <a:gdLst/>
              <a:ahLst/>
              <a:cxnLst/>
              <a:rect l="l" t="t" r="r" b="b"/>
              <a:pathLst>
                <a:path w="6347459" h="9366250">
                  <a:moveTo>
                    <a:pt x="0" y="0"/>
                  </a:moveTo>
                  <a:lnTo>
                    <a:pt x="0" y="9365881"/>
                  </a:lnTo>
                  <a:lnTo>
                    <a:pt x="5553608" y="9365881"/>
                  </a:lnTo>
                  <a:lnTo>
                    <a:pt x="6347104" y="8195183"/>
                  </a:lnTo>
                  <a:lnTo>
                    <a:pt x="6347104" y="0"/>
                  </a:lnTo>
                  <a:lnTo>
                    <a:pt x="0" y="0"/>
                  </a:lnTo>
                  <a:close/>
                </a:path>
                <a:path w="6347459" h="9366250">
                  <a:moveTo>
                    <a:pt x="5553608" y="9365881"/>
                  </a:moveTo>
                  <a:lnTo>
                    <a:pt x="5759094" y="8235060"/>
                  </a:lnTo>
                  <a:lnTo>
                    <a:pt x="5776691" y="8268546"/>
                  </a:lnTo>
                  <a:lnTo>
                    <a:pt x="5797728" y="8297176"/>
                  </a:lnTo>
                  <a:lnTo>
                    <a:pt x="5849798" y="8339582"/>
                  </a:lnTo>
                  <a:lnTo>
                    <a:pt x="5914648" y="8361713"/>
                  </a:lnTo>
                  <a:lnTo>
                    <a:pt x="5951661" y="8364998"/>
                  </a:lnTo>
                  <a:lnTo>
                    <a:pt x="5991625" y="8363001"/>
                  </a:lnTo>
                  <a:lnTo>
                    <a:pt x="6034456" y="8355652"/>
                  </a:lnTo>
                  <a:lnTo>
                    <a:pt x="6080075" y="8342879"/>
                  </a:lnTo>
                  <a:lnTo>
                    <a:pt x="6128398" y="8324612"/>
                  </a:lnTo>
                  <a:lnTo>
                    <a:pt x="6179344" y="8300779"/>
                  </a:lnTo>
                  <a:lnTo>
                    <a:pt x="6232832" y="8271311"/>
                  </a:lnTo>
                  <a:lnTo>
                    <a:pt x="6288779" y="8236136"/>
                  </a:lnTo>
                  <a:lnTo>
                    <a:pt x="6347104" y="8195183"/>
                  </a:lnTo>
                </a:path>
              </a:pathLst>
            </a:custGeom>
            <a:ln w="63500">
              <a:solidFill>
                <a:srgbClr val="663300"/>
              </a:solidFill>
            </a:ln>
          </p:spPr>
          <p:txBody>
            <a:bodyPr wrap="square" lIns="0" tIns="0" rIns="0" bIns="0" rtlCol="0"/>
            <a:lstStyle/>
            <a:p>
              <a:endParaRPr/>
            </a:p>
          </p:txBody>
        </p:sp>
        <p:pic>
          <p:nvPicPr>
            <p:cNvPr id="7" name="object 7"/>
            <p:cNvPicPr/>
            <p:nvPr/>
          </p:nvPicPr>
          <p:blipFill>
            <a:blip r:embed="rId2" cstate="print"/>
            <a:stretch>
              <a:fillRect/>
            </a:stretch>
          </p:blipFill>
          <p:spPr>
            <a:xfrm>
              <a:off x="1906523" y="1004315"/>
              <a:ext cx="4172712" cy="589787"/>
            </a:xfrm>
            <a:prstGeom prst="rect">
              <a:avLst/>
            </a:prstGeom>
          </p:spPr>
        </p:pic>
        <p:sp>
          <p:nvSpPr>
            <p:cNvPr id="8" name="object 8"/>
            <p:cNvSpPr/>
            <p:nvPr/>
          </p:nvSpPr>
          <p:spPr>
            <a:xfrm>
              <a:off x="1863343" y="962151"/>
              <a:ext cx="4107815" cy="525145"/>
            </a:xfrm>
            <a:custGeom>
              <a:avLst/>
              <a:gdLst/>
              <a:ahLst/>
              <a:cxnLst/>
              <a:rect l="l" t="t" r="r" b="b"/>
              <a:pathLst>
                <a:path w="4107815" h="525144">
                  <a:moveTo>
                    <a:pt x="4020439" y="0"/>
                  </a:moveTo>
                  <a:lnTo>
                    <a:pt x="87375" y="0"/>
                  </a:lnTo>
                  <a:lnTo>
                    <a:pt x="53363" y="6865"/>
                  </a:lnTo>
                  <a:lnTo>
                    <a:pt x="25590" y="25590"/>
                  </a:lnTo>
                  <a:lnTo>
                    <a:pt x="6865" y="53363"/>
                  </a:lnTo>
                  <a:lnTo>
                    <a:pt x="0" y="87375"/>
                  </a:lnTo>
                  <a:lnTo>
                    <a:pt x="0" y="437260"/>
                  </a:lnTo>
                  <a:lnTo>
                    <a:pt x="6865" y="471273"/>
                  </a:lnTo>
                  <a:lnTo>
                    <a:pt x="25590" y="499046"/>
                  </a:lnTo>
                  <a:lnTo>
                    <a:pt x="53363" y="517771"/>
                  </a:lnTo>
                  <a:lnTo>
                    <a:pt x="87375" y="524636"/>
                  </a:lnTo>
                  <a:lnTo>
                    <a:pt x="4020439" y="524636"/>
                  </a:lnTo>
                  <a:lnTo>
                    <a:pt x="4054451" y="517771"/>
                  </a:lnTo>
                  <a:lnTo>
                    <a:pt x="4082224" y="499046"/>
                  </a:lnTo>
                  <a:lnTo>
                    <a:pt x="4100949" y="471273"/>
                  </a:lnTo>
                  <a:lnTo>
                    <a:pt x="4107815" y="437260"/>
                  </a:lnTo>
                  <a:lnTo>
                    <a:pt x="4107815" y="87375"/>
                  </a:lnTo>
                  <a:lnTo>
                    <a:pt x="4100949" y="53363"/>
                  </a:lnTo>
                  <a:lnTo>
                    <a:pt x="4082224" y="25590"/>
                  </a:lnTo>
                  <a:lnTo>
                    <a:pt x="4054451" y="6865"/>
                  </a:lnTo>
                  <a:lnTo>
                    <a:pt x="4020439" y="0"/>
                  </a:lnTo>
                  <a:close/>
                </a:path>
              </a:pathLst>
            </a:custGeom>
            <a:solidFill>
              <a:srgbClr val="FFFF66"/>
            </a:solidFill>
          </p:spPr>
          <p:txBody>
            <a:bodyPr wrap="square" lIns="0" tIns="0" rIns="0" bIns="0" rtlCol="0"/>
            <a:lstStyle/>
            <a:p>
              <a:endParaRPr/>
            </a:p>
          </p:txBody>
        </p:sp>
        <p:sp>
          <p:nvSpPr>
            <p:cNvPr id="9" name="object 9"/>
            <p:cNvSpPr/>
            <p:nvPr/>
          </p:nvSpPr>
          <p:spPr>
            <a:xfrm>
              <a:off x="1863343" y="962151"/>
              <a:ext cx="4107815" cy="525145"/>
            </a:xfrm>
            <a:custGeom>
              <a:avLst/>
              <a:gdLst/>
              <a:ahLst/>
              <a:cxnLst/>
              <a:rect l="l" t="t" r="r" b="b"/>
              <a:pathLst>
                <a:path w="4107815" h="525144">
                  <a:moveTo>
                    <a:pt x="87375" y="0"/>
                  </a:moveTo>
                  <a:lnTo>
                    <a:pt x="53363" y="6865"/>
                  </a:lnTo>
                  <a:lnTo>
                    <a:pt x="25590" y="25590"/>
                  </a:lnTo>
                  <a:lnTo>
                    <a:pt x="6865" y="53363"/>
                  </a:lnTo>
                  <a:lnTo>
                    <a:pt x="0" y="87375"/>
                  </a:lnTo>
                  <a:lnTo>
                    <a:pt x="0" y="437260"/>
                  </a:lnTo>
                  <a:lnTo>
                    <a:pt x="6865" y="471273"/>
                  </a:lnTo>
                  <a:lnTo>
                    <a:pt x="25590" y="499046"/>
                  </a:lnTo>
                  <a:lnTo>
                    <a:pt x="53363" y="517771"/>
                  </a:lnTo>
                  <a:lnTo>
                    <a:pt x="87375" y="524636"/>
                  </a:lnTo>
                  <a:lnTo>
                    <a:pt x="4020439" y="524636"/>
                  </a:lnTo>
                  <a:lnTo>
                    <a:pt x="4054451" y="517771"/>
                  </a:lnTo>
                  <a:lnTo>
                    <a:pt x="4082224" y="499046"/>
                  </a:lnTo>
                  <a:lnTo>
                    <a:pt x="4100949" y="471273"/>
                  </a:lnTo>
                  <a:lnTo>
                    <a:pt x="4107815" y="437260"/>
                  </a:lnTo>
                  <a:lnTo>
                    <a:pt x="4107815" y="87375"/>
                  </a:lnTo>
                  <a:lnTo>
                    <a:pt x="4100949" y="53363"/>
                  </a:lnTo>
                  <a:lnTo>
                    <a:pt x="4082224" y="25590"/>
                  </a:lnTo>
                  <a:lnTo>
                    <a:pt x="4054451" y="6865"/>
                  </a:lnTo>
                  <a:lnTo>
                    <a:pt x="4020439" y="0"/>
                  </a:lnTo>
                  <a:lnTo>
                    <a:pt x="87375" y="0"/>
                  </a:lnTo>
                  <a:close/>
                </a:path>
              </a:pathLst>
            </a:custGeom>
            <a:ln w="63500">
              <a:solidFill>
                <a:srgbClr val="1E1B5D"/>
              </a:solidFill>
            </a:ln>
          </p:spPr>
          <p:txBody>
            <a:bodyPr wrap="square" lIns="0" tIns="0" rIns="0" bIns="0" rtlCol="0"/>
            <a:lstStyle/>
            <a:p>
              <a:endParaRPr/>
            </a:p>
          </p:txBody>
        </p:sp>
        <p:pic>
          <p:nvPicPr>
            <p:cNvPr id="10" name="object 10"/>
            <p:cNvPicPr/>
            <p:nvPr/>
          </p:nvPicPr>
          <p:blipFill>
            <a:blip r:embed="rId3" cstate="print"/>
            <a:stretch>
              <a:fillRect/>
            </a:stretch>
          </p:blipFill>
          <p:spPr>
            <a:xfrm>
              <a:off x="809412" y="748111"/>
              <a:ext cx="792632" cy="1063117"/>
            </a:xfrm>
            <a:prstGeom prst="rect">
              <a:avLst/>
            </a:prstGeom>
          </p:spPr>
        </p:pic>
      </p:grpSp>
      <p:sp>
        <p:nvSpPr>
          <p:cNvPr id="13" name="object 11"/>
          <p:cNvSpPr txBox="1"/>
          <p:nvPr/>
        </p:nvSpPr>
        <p:spPr>
          <a:xfrm>
            <a:off x="2292825" y="929704"/>
            <a:ext cx="3211195" cy="228268"/>
          </a:xfrm>
          <a:prstGeom prst="rect">
            <a:avLst/>
          </a:prstGeom>
        </p:spPr>
        <p:txBody>
          <a:bodyPr vert="horz" wrap="square" lIns="0" tIns="12700" rIns="0" bIns="0" rtlCol="0">
            <a:spAutoFit/>
          </a:bodyPr>
          <a:lstStyle/>
          <a:p>
            <a:pPr marL="12700">
              <a:lnSpc>
                <a:spcPct val="100000"/>
              </a:lnSpc>
              <a:spcBef>
                <a:spcPts val="100"/>
              </a:spcBef>
            </a:pPr>
            <a:r>
              <a:rPr sz="1400" b="1" spc="-5" dirty="0">
                <a:solidFill>
                  <a:srgbClr val="1E1B5D"/>
                </a:solidFill>
                <a:latin typeface="Calibri"/>
                <a:cs typeface="Calibri"/>
              </a:rPr>
              <a:t>THE DUKE</a:t>
            </a:r>
            <a:r>
              <a:rPr sz="1400" b="1" spc="-15" dirty="0">
                <a:solidFill>
                  <a:srgbClr val="1E1B5D"/>
                </a:solidFill>
                <a:latin typeface="Calibri"/>
                <a:cs typeface="Calibri"/>
              </a:rPr>
              <a:t> </a:t>
            </a:r>
            <a:r>
              <a:rPr sz="1400" b="1" spc="-5" dirty="0">
                <a:solidFill>
                  <a:srgbClr val="1E1B5D"/>
                </a:solidFill>
                <a:latin typeface="Calibri"/>
                <a:cs typeface="Calibri"/>
              </a:rPr>
              <a:t>OF EDINBURGH </a:t>
            </a:r>
            <a:r>
              <a:rPr lang="en-GB" sz="1400" b="1" spc="-5" dirty="0">
                <a:solidFill>
                  <a:srgbClr val="1E1B5D"/>
                </a:solidFill>
                <a:latin typeface="Calibri"/>
                <a:cs typeface="Calibri"/>
              </a:rPr>
              <a:t>SILVER</a:t>
            </a:r>
            <a:r>
              <a:rPr sz="1400" b="1" spc="-15" dirty="0">
                <a:solidFill>
                  <a:srgbClr val="1E1B5D"/>
                </a:solidFill>
                <a:latin typeface="Calibri"/>
                <a:cs typeface="Calibri"/>
              </a:rPr>
              <a:t> </a:t>
            </a:r>
            <a:r>
              <a:rPr sz="1400" b="1" spc="-30" dirty="0">
                <a:solidFill>
                  <a:srgbClr val="1E1B5D"/>
                </a:solidFill>
                <a:latin typeface="Calibri"/>
                <a:cs typeface="Calibri"/>
              </a:rPr>
              <a:t>AWARD</a:t>
            </a:r>
            <a:endParaRPr sz="1400" dirty="0">
              <a:latin typeface="Calibri"/>
              <a:cs typeface="Calibri"/>
            </a:endParaRPr>
          </a:p>
        </p:txBody>
      </p:sp>
      <p:graphicFrame>
        <p:nvGraphicFramePr>
          <p:cNvPr id="15" name="object 12">
            <a:extLst>
              <a:ext uri="{FF2B5EF4-FFF2-40B4-BE49-F238E27FC236}">
                <a16:creationId xmlns:a16="http://schemas.microsoft.com/office/drawing/2014/main" id="{C35EFE0E-9AC6-CB57-50FD-6E5971B181BE}"/>
              </a:ext>
            </a:extLst>
          </p:cNvPr>
          <p:cNvGraphicFramePr>
            <a:graphicFrameLocks noGrp="1"/>
          </p:cNvGraphicFramePr>
          <p:nvPr>
            <p:extLst>
              <p:ext uri="{D42A27DB-BD31-4B8C-83A1-F6EECF244321}">
                <p14:modId xmlns:p14="http://schemas.microsoft.com/office/powerpoint/2010/main" val="2433982721"/>
              </p:ext>
            </p:extLst>
          </p:nvPr>
        </p:nvGraphicFramePr>
        <p:xfrm>
          <a:off x="793940" y="1672081"/>
          <a:ext cx="5860415" cy="8000364"/>
        </p:xfrm>
        <a:graphic>
          <a:graphicData uri="http://schemas.openxmlformats.org/drawingml/2006/table">
            <a:tbl>
              <a:tblPr firstRow="1" bandRow="1">
                <a:tableStyleId>{2D5ABB26-0587-4C30-8999-92F81FD0307C}</a:tableStyleId>
              </a:tblPr>
              <a:tblGrid>
                <a:gridCol w="1460310">
                  <a:extLst>
                    <a:ext uri="{9D8B030D-6E8A-4147-A177-3AD203B41FA5}">
                      <a16:colId xmlns:a16="http://schemas.microsoft.com/office/drawing/2014/main" val="20000"/>
                    </a:ext>
                  </a:extLst>
                </a:gridCol>
                <a:gridCol w="4400105">
                  <a:extLst>
                    <a:ext uri="{9D8B030D-6E8A-4147-A177-3AD203B41FA5}">
                      <a16:colId xmlns:a16="http://schemas.microsoft.com/office/drawing/2014/main" val="20001"/>
                    </a:ext>
                  </a:extLst>
                </a:gridCol>
              </a:tblGrid>
              <a:tr h="260350">
                <a:tc>
                  <a:txBody>
                    <a:bodyPr/>
                    <a:lstStyle/>
                    <a:p>
                      <a:pPr algn="ctr">
                        <a:lnSpc>
                          <a:spcPct val="100000"/>
                        </a:lnSpc>
                        <a:spcBef>
                          <a:spcPts val="245"/>
                        </a:spcBef>
                      </a:pPr>
                      <a:r>
                        <a:rPr sz="1200" spc="-5" dirty="0">
                          <a:latin typeface="Calibri"/>
                          <a:cs typeface="Calibri"/>
                        </a:rPr>
                        <a:t>Exam</a:t>
                      </a:r>
                      <a:r>
                        <a:rPr sz="1200" spc="-35" dirty="0">
                          <a:latin typeface="Calibri"/>
                          <a:cs typeface="Calibri"/>
                        </a:rPr>
                        <a:t> </a:t>
                      </a:r>
                      <a:r>
                        <a:rPr sz="1200" spc="-5" dirty="0">
                          <a:latin typeface="Calibri"/>
                          <a:cs typeface="Calibri"/>
                        </a:rPr>
                        <a:t>Board</a:t>
                      </a:r>
                      <a:endParaRPr sz="1200" dirty="0">
                        <a:latin typeface="Calibri"/>
                        <a:cs typeface="Calibri"/>
                      </a:endParaRPr>
                    </a:p>
                  </a:txBody>
                  <a:tcPr marL="0" marR="0" marT="3111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3660">
                        <a:lnSpc>
                          <a:spcPts val="1910"/>
                        </a:lnSpc>
                      </a:pPr>
                      <a:r>
                        <a:rPr sz="1400" spc="-20" dirty="0">
                          <a:latin typeface="Calibri"/>
                          <a:cs typeface="Calibri"/>
                        </a:rPr>
                        <a:t>Duke </a:t>
                      </a:r>
                      <a:r>
                        <a:rPr sz="1400" spc="-5" dirty="0">
                          <a:latin typeface="Calibri"/>
                          <a:cs typeface="Calibri"/>
                        </a:rPr>
                        <a:t>of</a:t>
                      </a:r>
                      <a:r>
                        <a:rPr sz="1400" spc="-25" dirty="0">
                          <a:latin typeface="Calibri"/>
                          <a:cs typeface="Calibri"/>
                        </a:rPr>
                        <a:t> </a:t>
                      </a:r>
                      <a:r>
                        <a:rPr sz="1400" spc="-10" dirty="0">
                          <a:latin typeface="Calibri"/>
                          <a:cs typeface="Calibri"/>
                        </a:rPr>
                        <a:t>Edinburgh</a:t>
                      </a:r>
                      <a:endParaRPr sz="14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0"/>
                  </a:ext>
                </a:extLst>
              </a:tr>
              <a:tr h="4231640">
                <a:tc>
                  <a:txBody>
                    <a:bodyPr/>
                    <a:lstStyle/>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gn="ctr">
                        <a:lnSpc>
                          <a:spcPct val="100000"/>
                        </a:lnSpc>
                        <a:spcBef>
                          <a:spcPts val="705"/>
                        </a:spcBef>
                      </a:pPr>
                      <a:r>
                        <a:rPr sz="1200" spc="-5" dirty="0">
                          <a:latin typeface="Calibri"/>
                          <a:cs typeface="Calibri"/>
                        </a:rPr>
                        <a:t>Introduction</a:t>
                      </a:r>
                      <a:endParaRPr sz="12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3025">
                        <a:lnSpc>
                          <a:spcPts val="1670"/>
                        </a:lnSpc>
                      </a:pPr>
                      <a:endParaRPr lang="en-US" sz="1200" spc="-10" dirty="0">
                        <a:latin typeface="+mn-lt"/>
                        <a:cs typeface="Calibri"/>
                      </a:endParaRPr>
                    </a:p>
                    <a:p>
                      <a:pPr marL="73025">
                        <a:lnSpc>
                          <a:spcPts val="1670"/>
                        </a:lnSpc>
                      </a:pPr>
                      <a:r>
                        <a:rPr lang="en-US" sz="1200" spc="-10" dirty="0">
                          <a:latin typeface="+mn-lt"/>
                          <a:cs typeface="Calibri"/>
                        </a:rPr>
                        <a:t>Following </a:t>
                      </a:r>
                      <a:r>
                        <a:rPr lang="en-US" sz="1200" spc="-5" dirty="0">
                          <a:latin typeface="+mn-lt"/>
                          <a:cs typeface="Calibri"/>
                        </a:rPr>
                        <a:t>on </a:t>
                      </a:r>
                      <a:r>
                        <a:rPr lang="en-US" sz="1200" spc="-10" dirty="0">
                          <a:latin typeface="+mn-lt"/>
                          <a:cs typeface="Calibri"/>
                        </a:rPr>
                        <a:t>from</a:t>
                      </a:r>
                      <a:r>
                        <a:rPr lang="en-US" sz="1200" spc="-5" dirty="0">
                          <a:latin typeface="+mn-lt"/>
                          <a:cs typeface="Calibri"/>
                        </a:rPr>
                        <a:t> achieving the</a:t>
                      </a:r>
                      <a:r>
                        <a:rPr lang="en-US" sz="1200" spc="-10" dirty="0">
                          <a:latin typeface="+mn-lt"/>
                          <a:cs typeface="Calibri"/>
                        </a:rPr>
                        <a:t> </a:t>
                      </a:r>
                      <a:r>
                        <a:rPr lang="en-US" sz="1200" spc="-15" dirty="0">
                          <a:latin typeface="+mn-lt"/>
                          <a:cs typeface="Calibri"/>
                        </a:rPr>
                        <a:t>Bronze</a:t>
                      </a:r>
                      <a:r>
                        <a:rPr lang="en-US" sz="1200" spc="5" dirty="0">
                          <a:latin typeface="+mn-lt"/>
                          <a:cs typeface="Calibri"/>
                        </a:rPr>
                        <a:t> </a:t>
                      </a:r>
                      <a:r>
                        <a:rPr lang="en-US" sz="1200" spc="-5" dirty="0">
                          <a:latin typeface="+mn-lt"/>
                          <a:cs typeface="Calibri"/>
                        </a:rPr>
                        <a:t>award, </a:t>
                      </a:r>
                      <a:r>
                        <a:rPr lang="en-US" sz="1200" spc="-25" dirty="0">
                          <a:latin typeface="+mn-lt"/>
                          <a:cs typeface="Calibri"/>
                        </a:rPr>
                        <a:t>Year</a:t>
                      </a:r>
                      <a:r>
                        <a:rPr lang="en-US" sz="1200" dirty="0">
                          <a:latin typeface="+mn-lt"/>
                          <a:cs typeface="Calibri"/>
                        </a:rPr>
                        <a:t> 11</a:t>
                      </a:r>
                    </a:p>
                    <a:p>
                      <a:pPr marL="73025" marR="598170">
                        <a:lnSpc>
                          <a:spcPct val="101800"/>
                        </a:lnSpc>
                        <a:spcBef>
                          <a:spcPts val="5"/>
                        </a:spcBef>
                      </a:pPr>
                      <a:r>
                        <a:rPr lang="en-US" sz="1200" spc="-5" dirty="0">
                          <a:latin typeface="+mn-lt"/>
                          <a:cs typeface="Calibri"/>
                        </a:rPr>
                        <a:t>pupils </a:t>
                      </a:r>
                      <a:r>
                        <a:rPr lang="en-US" sz="1200" dirty="0">
                          <a:latin typeface="+mn-lt"/>
                          <a:cs typeface="Calibri"/>
                        </a:rPr>
                        <a:t>will </a:t>
                      </a:r>
                      <a:r>
                        <a:rPr lang="en-US" sz="1200" spc="-15" dirty="0">
                          <a:latin typeface="+mn-lt"/>
                          <a:cs typeface="Calibri"/>
                        </a:rPr>
                        <a:t>have</a:t>
                      </a:r>
                      <a:r>
                        <a:rPr lang="en-US" sz="1200" spc="-10" dirty="0">
                          <a:latin typeface="+mn-lt"/>
                          <a:cs typeface="Calibri"/>
                        </a:rPr>
                        <a:t> </a:t>
                      </a:r>
                      <a:r>
                        <a:rPr lang="en-US" sz="1200" spc="-5" dirty="0">
                          <a:latin typeface="+mn-lt"/>
                          <a:cs typeface="Calibri"/>
                        </a:rPr>
                        <a:t>the</a:t>
                      </a:r>
                      <a:r>
                        <a:rPr lang="en-US" sz="1200" spc="-10" dirty="0">
                          <a:latin typeface="+mn-lt"/>
                          <a:cs typeface="Calibri"/>
                        </a:rPr>
                        <a:t> </a:t>
                      </a:r>
                      <a:r>
                        <a:rPr lang="en-US" sz="1200" spc="-5" dirty="0">
                          <a:latin typeface="+mn-lt"/>
                          <a:cs typeface="Calibri"/>
                        </a:rPr>
                        <a:t>opportunity </a:t>
                      </a:r>
                      <a:r>
                        <a:rPr lang="en-US" sz="1200" spc="-10" dirty="0">
                          <a:latin typeface="+mn-lt"/>
                          <a:cs typeface="Calibri"/>
                        </a:rPr>
                        <a:t>to</a:t>
                      </a:r>
                      <a:r>
                        <a:rPr lang="en-US" sz="1200" spc="-5" dirty="0">
                          <a:latin typeface="+mn-lt"/>
                          <a:cs typeface="Calibri"/>
                        </a:rPr>
                        <a:t> </a:t>
                      </a:r>
                      <a:r>
                        <a:rPr lang="en-US" sz="1200" spc="-10" dirty="0">
                          <a:latin typeface="+mn-lt"/>
                          <a:cs typeface="Calibri"/>
                        </a:rPr>
                        <a:t>gain </a:t>
                      </a:r>
                      <a:r>
                        <a:rPr lang="en-US" sz="1200" dirty="0">
                          <a:latin typeface="+mn-lt"/>
                          <a:cs typeface="Calibri"/>
                        </a:rPr>
                        <a:t>a</a:t>
                      </a:r>
                      <a:r>
                        <a:rPr lang="en-US" sz="1200" spc="-10" dirty="0">
                          <a:latin typeface="+mn-lt"/>
                          <a:cs typeface="Calibri"/>
                        </a:rPr>
                        <a:t> </a:t>
                      </a:r>
                      <a:r>
                        <a:rPr lang="en-US" sz="1200" spc="-15" dirty="0">
                          <a:latin typeface="+mn-lt"/>
                          <a:cs typeface="Calibri"/>
                        </a:rPr>
                        <a:t>Duke</a:t>
                      </a:r>
                      <a:r>
                        <a:rPr lang="en-US" sz="1200" spc="-10" dirty="0">
                          <a:latin typeface="+mn-lt"/>
                          <a:cs typeface="Calibri"/>
                        </a:rPr>
                        <a:t> </a:t>
                      </a:r>
                      <a:r>
                        <a:rPr lang="en-US" sz="1200" spc="-5" dirty="0">
                          <a:latin typeface="+mn-lt"/>
                          <a:cs typeface="Calibri"/>
                        </a:rPr>
                        <a:t>of </a:t>
                      </a:r>
                      <a:r>
                        <a:rPr lang="en-US" sz="1200" dirty="0">
                          <a:latin typeface="+mn-lt"/>
                          <a:cs typeface="Calibri"/>
                        </a:rPr>
                        <a:t> </a:t>
                      </a:r>
                      <a:r>
                        <a:rPr lang="en-US" sz="1200" spc="-10" dirty="0">
                          <a:latin typeface="+mn-lt"/>
                          <a:cs typeface="Calibri"/>
                        </a:rPr>
                        <a:t>Edinburgh’s</a:t>
                      </a:r>
                      <a:r>
                        <a:rPr lang="en-US" sz="1200" dirty="0">
                          <a:latin typeface="+mn-lt"/>
                          <a:cs typeface="Calibri"/>
                        </a:rPr>
                        <a:t> </a:t>
                      </a:r>
                      <a:r>
                        <a:rPr lang="en-US" sz="1200" spc="-5" dirty="0">
                          <a:latin typeface="+mn-lt"/>
                          <a:cs typeface="Calibri"/>
                        </a:rPr>
                        <a:t>Silver</a:t>
                      </a:r>
                      <a:r>
                        <a:rPr lang="en-US" sz="1200" dirty="0">
                          <a:latin typeface="+mn-lt"/>
                          <a:cs typeface="Calibri"/>
                        </a:rPr>
                        <a:t> </a:t>
                      </a:r>
                      <a:r>
                        <a:rPr lang="en-US" sz="1200" spc="-10" dirty="0">
                          <a:latin typeface="+mn-lt"/>
                          <a:cs typeface="Calibri"/>
                        </a:rPr>
                        <a:t>award.</a:t>
                      </a:r>
                      <a:r>
                        <a:rPr lang="en-US" sz="1200" dirty="0">
                          <a:latin typeface="+mn-lt"/>
                          <a:cs typeface="Calibri"/>
                        </a:rPr>
                        <a:t> </a:t>
                      </a:r>
                      <a:r>
                        <a:rPr lang="en-US" sz="1200" spc="-5" dirty="0">
                          <a:latin typeface="+mn-lt"/>
                          <a:cs typeface="Calibri"/>
                        </a:rPr>
                        <a:t>Similar</a:t>
                      </a:r>
                      <a:r>
                        <a:rPr lang="en-US" sz="1200" spc="5" dirty="0">
                          <a:latin typeface="+mn-lt"/>
                          <a:cs typeface="Calibri"/>
                        </a:rPr>
                        <a:t> </a:t>
                      </a:r>
                      <a:r>
                        <a:rPr lang="en-US" sz="1200" spc="-10" dirty="0">
                          <a:latin typeface="+mn-lt"/>
                          <a:cs typeface="Calibri"/>
                        </a:rPr>
                        <a:t>to</a:t>
                      </a:r>
                      <a:r>
                        <a:rPr lang="en-US" sz="1200" dirty="0">
                          <a:latin typeface="+mn-lt"/>
                          <a:cs typeface="Calibri"/>
                        </a:rPr>
                        <a:t> </a:t>
                      </a:r>
                      <a:r>
                        <a:rPr lang="en-US" sz="1200" spc="-5" dirty="0">
                          <a:latin typeface="+mn-lt"/>
                          <a:cs typeface="Calibri"/>
                        </a:rPr>
                        <a:t>the </a:t>
                      </a:r>
                      <a:r>
                        <a:rPr lang="en-US" sz="1200" spc="-15" dirty="0">
                          <a:latin typeface="+mn-lt"/>
                          <a:cs typeface="Calibri"/>
                        </a:rPr>
                        <a:t>Bronze</a:t>
                      </a:r>
                      <a:r>
                        <a:rPr lang="en-US" sz="1200" spc="-5" dirty="0">
                          <a:latin typeface="+mn-lt"/>
                          <a:cs typeface="Calibri"/>
                        </a:rPr>
                        <a:t> </a:t>
                      </a:r>
                      <a:r>
                        <a:rPr lang="en-US" sz="1200" spc="-10" dirty="0">
                          <a:latin typeface="+mn-lt"/>
                          <a:cs typeface="Calibri"/>
                        </a:rPr>
                        <a:t>award, </a:t>
                      </a:r>
                      <a:r>
                        <a:rPr lang="en-US" sz="1200" spc="-305" dirty="0">
                          <a:latin typeface="+mn-lt"/>
                          <a:cs typeface="Calibri"/>
                        </a:rPr>
                        <a:t> </a:t>
                      </a:r>
                      <a:r>
                        <a:rPr lang="en-US" sz="1200" spc="-5" dirty="0">
                          <a:latin typeface="+mn-lt"/>
                          <a:cs typeface="Calibri"/>
                        </a:rPr>
                        <a:t>pupils</a:t>
                      </a:r>
                      <a:r>
                        <a:rPr lang="en-US" sz="1200" spc="-10" dirty="0">
                          <a:latin typeface="+mn-lt"/>
                          <a:cs typeface="Calibri"/>
                        </a:rPr>
                        <a:t> are</a:t>
                      </a:r>
                      <a:r>
                        <a:rPr lang="en-US" sz="1200" spc="-15" dirty="0">
                          <a:latin typeface="+mn-lt"/>
                          <a:cs typeface="Calibri"/>
                        </a:rPr>
                        <a:t> </a:t>
                      </a:r>
                      <a:r>
                        <a:rPr lang="en-US" sz="1200" spc="-5" dirty="0">
                          <a:latin typeface="+mn-lt"/>
                          <a:cs typeface="Calibri"/>
                        </a:rPr>
                        <a:t>required</a:t>
                      </a:r>
                      <a:r>
                        <a:rPr lang="en-US" sz="1200" dirty="0">
                          <a:latin typeface="+mn-lt"/>
                          <a:cs typeface="Calibri"/>
                        </a:rPr>
                        <a:t> </a:t>
                      </a:r>
                      <a:r>
                        <a:rPr lang="en-US" sz="1200" spc="-10" dirty="0">
                          <a:latin typeface="+mn-lt"/>
                          <a:cs typeface="Calibri"/>
                        </a:rPr>
                        <a:t>to complete</a:t>
                      </a:r>
                      <a:r>
                        <a:rPr lang="en-US" sz="1200" spc="-15" dirty="0">
                          <a:latin typeface="+mn-lt"/>
                          <a:cs typeface="Calibri"/>
                        </a:rPr>
                        <a:t> </a:t>
                      </a:r>
                      <a:r>
                        <a:rPr lang="en-US" sz="1200" dirty="0">
                          <a:latin typeface="+mn-lt"/>
                          <a:cs typeface="Calibri"/>
                        </a:rPr>
                        <a:t>their</a:t>
                      </a:r>
                      <a:r>
                        <a:rPr lang="en-US" sz="1200" spc="-5" dirty="0">
                          <a:latin typeface="+mn-lt"/>
                          <a:cs typeface="Calibri"/>
                        </a:rPr>
                        <a:t> own</a:t>
                      </a:r>
                      <a:r>
                        <a:rPr lang="en-US" sz="1200" spc="-20" dirty="0">
                          <a:latin typeface="+mn-lt"/>
                          <a:cs typeface="Calibri"/>
                        </a:rPr>
                        <a:t> </a:t>
                      </a:r>
                      <a:r>
                        <a:rPr lang="en-US" sz="1200" spc="-5" dirty="0">
                          <a:latin typeface="+mn-lt"/>
                          <a:cs typeface="Calibri"/>
                        </a:rPr>
                        <a:t>personal</a:t>
                      </a:r>
                      <a:endParaRPr lang="en-US" sz="1200" dirty="0">
                        <a:latin typeface="+mn-lt"/>
                        <a:cs typeface="Calibri"/>
                      </a:endParaRPr>
                    </a:p>
                    <a:p>
                      <a:pPr marL="73025">
                        <a:lnSpc>
                          <a:spcPct val="100000"/>
                        </a:lnSpc>
                        <a:spcBef>
                          <a:spcPts val="25"/>
                        </a:spcBef>
                      </a:pPr>
                      <a:r>
                        <a:rPr lang="en-US" sz="1200" spc="-10" dirty="0" err="1">
                          <a:latin typeface="+mn-lt"/>
                          <a:cs typeface="Calibri"/>
                        </a:rPr>
                        <a:t>programme</a:t>
                      </a:r>
                      <a:r>
                        <a:rPr lang="en-US" sz="1200" spc="-10" dirty="0">
                          <a:latin typeface="+mn-lt"/>
                          <a:cs typeface="Calibri"/>
                        </a:rPr>
                        <a:t> </a:t>
                      </a:r>
                      <a:r>
                        <a:rPr lang="en-US" sz="1200" spc="-5" dirty="0">
                          <a:latin typeface="+mn-lt"/>
                          <a:cs typeface="Calibri"/>
                        </a:rPr>
                        <a:t>of</a:t>
                      </a:r>
                      <a:r>
                        <a:rPr lang="en-US" sz="1200" spc="5" dirty="0">
                          <a:latin typeface="+mn-lt"/>
                          <a:cs typeface="Calibri"/>
                        </a:rPr>
                        <a:t> </a:t>
                      </a:r>
                      <a:r>
                        <a:rPr lang="en-US" sz="1200" spc="-10" dirty="0">
                          <a:latin typeface="+mn-lt"/>
                          <a:cs typeface="Calibri"/>
                        </a:rPr>
                        <a:t>physical,</a:t>
                      </a:r>
                      <a:r>
                        <a:rPr lang="en-US" sz="1200" spc="-5" dirty="0">
                          <a:latin typeface="+mn-lt"/>
                          <a:cs typeface="Calibri"/>
                        </a:rPr>
                        <a:t> skill</a:t>
                      </a:r>
                      <a:r>
                        <a:rPr lang="en-US" sz="1200" dirty="0">
                          <a:latin typeface="+mn-lt"/>
                          <a:cs typeface="Calibri"/>
                        </a:rPr>
                        <a:t> </a:t>
                      </a:r>
                      <a:r>
                        <a:rPr lang="en-US" sz="1200" spc="-5" dirty="0">
                          <a:latin typeface="+mn-lt"/>
                          <a:cs typeface="Calibri"/>
                        </a:rPr>
                        <a:t>and</a:t>
                      </a:r>
                      <a:r>
                        <a:rPr lang="en-US" sz="1200" spc="-10" dirty="0">
                          <a:latin typeface="+mn-lt"/>
                          <a:cs typeface="Calibri"/>
                        </a:rPr>
                        <a:t> volunteering</a:t>
                      </a:r>
                      <a:r>
                        <a:rPr lang="en-US" sz="1200" spc="-5" dirty="0">
                          <a:latin typeface="+mn-lt"/>
                          <a:cs typeface="Calibri"/>
                        </a:rPr>
                        <a:t> sections</a:t>
                      </a:r>
                      <a:r>
                        <a:rPr lang="en-US" sz="1200" spc="-10" dirty="0">
                          <a:latin typeface="+mn-lt"/>
                          <a:cs typeface="Calibri"/>
                        </a:rPr>
                        <a:t> </a:t>
                      </a:r>
                      <a:r>
                        <a:rPr lang="en-US" sz="1200" spc="-5" dirty="0">
                          <a:latin typeface="+mn-lt"/>
                          <a:cs typeface="Calibri"/>
                        </a:rPr>
                        <a:t>and</a:t>
                      </a:r>
                      <a:endParaRPr lang="en-US" sz="1200" dirty="0">
                        <a:latin typeface="+mn-lt"/>
                        <a:cs typeface="Calibri"/>
                      </a:endParaRPr>
                    </a:p>
                    <a:p>
                      <a:pPr marL="73025">
                        <a:lnSpc>
                          <a:spcPct val="100000"/>
                        </a:lnSpc>
                        <a:spcBef>
                          <a:spcPts val="20"/>
                        </a:spcBef>
                      </a:pPr>
                      <a:r>
                        <a:rPr lang="en-US" sz="1200" spc="-10" dirty="0">
                          <a:latin typeface="+mn-lt"/>
                          <a:cs typeface="Calibri"/>
                        </a:rPr>
                        <a:t>complete </a:t>
                      </a:r>
                      <a:r>
                        <a:rPr lang="en-US" sz="1200" dirty="0">
                          <a:latin typeface="+mn-lt"/>
                          <a:cs typeface="Calibri"/>
                        </a:rPr>
                        <a:t>an</a:t>
                      </a:r>
                      <a:r>
                        <a:rPr lang="en-US" sz="1200" spc="-5" dirty="0">
                          <a:latin typeface="+mn-lt"/>
                          <a:cs typeface="Calibri"/>
                        </a:rPr>
                        <a:t> expedition.</a:t>
                      </a:r>
                      <a:r>
                        <a:rPr lang="en-US" sz="1200" dirty="0">
                          <a:latin typeface="+mn-lt"/>
                          <a:cs typeface="Calibri"/>
                        </a:rPr>
                        <a:t> </a:t>
                      </a:r>
                      <a:r>
                        <a:rPr lang="en-US" sz="1200" spc="-5" dirty="0">
                          <a:latin typeface="+mn-lt"/>
                          <a:cs typeface="Calibri"/>
                        </a:rPr>
                        <a:t>In</a:t>
                      </a:r>
                      <a:r>
                        <a:rPr lang="en-US" sz="1200" spc="-10" dirty="0">
                          <a:latin typeface="+mn-lt"/>
                          <a:cs typeface="Calibri"/>
                        </a:rPr>
                        <a:t> </a:t>
                      </a:r>
                      <a:r>
                        <a:rPr lang="en-US" sz="1200" spc="-5" dirty="0">
                          <a:latin typeface="+mn-lt"/>
                          <a:cs typeface="Calibri"/>
                        </a:rPr>
                        <a:t>the</a:t>
                      </a:r>
                      <a:r>
                        <a:rPr lang="en-US" sz="1200" dirty="0">
                          <a:latin typeface="+mn-lt"/>
                          <a:cs typeface="Calibri"/>
                        </a:rPr>
                        <a:t> </a:t>
                      </a:r>
                      <a:r>
                        <a:rPr lang="en-US" sz="1200" spc="-5" dirty="0">
                          <a:latin typeface="+mn-lt"/>
                          <a:cs typeface="Calibri"/>
                        </a:rPr>
                        <a:t>Silver </a:t>
                      </a:r>
                      <a:r>
                        <a:rPr lang="en-US" sz="1200" spc="-10" dirty="0">
                          <a:latin typeface="+mn-lt"/>
                          <a:cs typeface="Calibri"/>
                        </a:rPr>
                        <a:t>award there</a:t>
                      </a:r>
                      <a:r>
                        <a:rPr lang="en-US" sz="1200" dirty="0">
                          <a:latin typeface="+mn-lt"/>
                          <a:cs typeface="Calibri"/>
                        </a:rPr>
                        <a:t> is </a:t>
                      </a:r>
                      <a:r>
                        <a:rPr lang="en-US" sz="1200" spc="-10" dirty="0">
                          <a:latin typeface="+mn-lt"/>
                          <a:cs typeface="Calibri"/>
                        </a:rPr>
                        <a:t>more</a:t>
                      </a:r>
                      <a:endParaRPr lang="en-US" sz="1200" dirty="0">
                        <a:latin typeface="+mn-lt"/>
                        <a:cs typeface="Calibri"/>
                      </a:endParaRPr>
                    </a:p>
                    <a:p>
                      <a:pPr marL="73025" marR="86995">
                        <a:lnSpc>
                          <a:spcPct val="101800"/>
                        </a:lnSpc>
                        <a:spcBef>
                          <a:spcPts val="10"/>
                        </a:spcBef>
                      </a:pPr>
                      <a:r>
                        <a:rPr lang="en-US" sz="1200" spc="-5" dirty="0">
                          <a:latin typeface="+mn-lt"/>
                          <a:cs typeface="Calibri"/>
                        </a:rPr>
                        <a:t>emphasis</a:t>
                      </a:r>
                      <a:r>
                        <a:rPr lang="en-US" sz="1200" dirty="0">
                          <a:latin typeface="+mn-lt"/>
                          <a:cs typeface="Calibri"/>
                        </a:rPr>
                        <a:t> </a:t>
                      </a:r>
                      <a:r>
                        <a:rPr lang="en-US" sz="1200" spc="-5" dirty="0">
                          <a:latin typeface="+mn-lt"/>
                          <a:cs typeface="Calibri"/>
                        </a:rPr>
                        <a:t>on</a:t>
                      </a:r>
                      <a:r>
                        <a:rPr lang="en-US" sz="1200" spc="-10" dirty="0">
                          <a:latin typeface="+mn-lt"/>
                          <a:cs typeface="Calibri"/>
                        </a:rPr>
                        <a:t> </a:t>
                      </a:r>
                      <a:r>
                        <a:rPr lang="en-US" sz="1200" spc="-5" dirty="0">
                          <a:latin typeface="+mn-lt"/>
                          <a:cs typeface="Calibri"/>
                        </a:rPr>
                        <a:t>volunteering.</a:t>
                      </a:r>
                      <a:r>
                        <a:rPr lang="en-US" sz="1200" dirty="0">
                          <a:latin typeface="+mn-lt"/>
                          <a:cs typeface="Calibri"/>
                        </a:rPr>
                        <a:t> </a:t>
                      </a:r>
                      <a:r>
                        <a:rPr lang="en-US" sz="1200" spc="-5" dirty="0">
                          <a:latin typeface="+mn-lt"/>
                          <a:cs typeface="Calibri"/>
                        </a:rPr>
                        <a:t>Pupils </a:t>
                      </a:r>
                      <a:r>
                        <a:rPr lang="en-US" sz="1200" spc="-10" dirty="0">
                          <a:latin typeface="+mn-lt"/>
                          <a:cs typeface="Calibri"/>
                        </a:rPr>
                        <a:t>are encouraged</a:t>
                      </a:r>
                      <a:r>
                        <a:rPr lang="en-US" sz="1200" spc="-15" dirty="0">
                          <a:latin typeface="+mn-lt"/>
                          <a:cs typeface="Calibri"/>
                        </a:rPr>
                        <a:t> </a:t>
                      </a:r>
                      <a:r>
                        <a:rPr lang="en-US" sz="1200" spc="-10" dirty="0">
                          <a:latin typeface="+mn-lt"/>
                          <a:cs typeface="Calibri"/>
                        </a:rPr>
                        <a:t>to </a:t>
                      </a:r>
                      <a:r>
                        <a:rPr lang="en-US" sz="1200" spc="-5" dirty="0">
                          <a:latin typeface="+mn-lt"/>
                          <a:cs typeface="Calibri"/>
                        </a:rPr>
                        <a:t> </a:t>
                      </a:r>
                      <a:r>
                        <a:rPr lang="en-US" sz="1200" spc="-10" dirty="0">
                          <a:latin typeface="+mn-lt"/>
                          <a:cs typeface="Calibri"/>
                        </a:rPr>
                        <a:t>explore new</a:t>
                      </a:r>
                      <a:r>
                        <a:rPr lang="en-US" sz="1200" spc="-5" dirty="0">
                          <a:latin typeface="+mn-lt"/>
                          <a:cs typeface="Calibri"/>
                        </a:rPr>
                        <a:t> opportunities and </a:t>
                      </a:r>
                      <a:r>
                        <a:rPr lang="en-US" sz="1200" dirty="0">
                          <a:latin typeface="+mn-lt"/>
                          <a:cs typeface="Calibri"/>
                        </a:rPr>
                        <a:t>try </a:t>
                      </a:r>
                      <a:r>
                        <a:rPr lang="en-US" sz="1200" spc="-10" dirty="0">
                          <a:latin typeface="+mn-lt"/>
                          <a:cs typeface="Calibri"/>
                        </a:rPr>
                        <a:t>new </a:t>
                      </a:r>
                      <a:r>
                        <a:rPr lang="en-US" sz="1200" dirty="0">
                          <a:latin typeface="+mn-lt"/>
                          <a:cs typeface="Calibri"/>
                        </a:rPr>
                        <a:t>things outside </a:t>
                      </a:r>
                      <a:r>
                        <a:rPr lang="en-US" sz="1200" spc="-5" dirty="0">
                          <a:latin typeface="+mn-lt"/>
                          <a:cs typeface="Calibri"/>
                        </a:rPr>
                        <a:t>of </a:t>
                      </a:r>
                      <a:r>
                        <a:rPr lang="en-US" sz="1200" dirty="0">
                          <a:latin typeface="+mn-lt"/>
                          <a:cs typeface="Calibri"/>
                        </a:rPr>
                        <a:t> </a:t>
                      </a:r>
                      <a:r>
                        <a:rPr lang="en-US" sz="1200" spc="-5" dirty="0">
                          <a:latin typeface="+mn-lt"/>
                          <a:cs typeface="Calibri"/>
                        </a:rPr>
                        <a:t>school</a:t>
                      </a:r>
                      <a:r>
                        <a:rPr lang="en-US" sz="1200" dirty="0">
                          <a:latin typeface="+mn-lt"/>
                          <a:cs typeface="Calibri"/>
                        </a:rPr>
                        <a:t> </a:t>
                      </a:r>
                      <a:r>
                        <a:rPr lang="en-US" sz="1200" spc="-15" dirty="0">
                          <a:latin typeface="+mn-lt"/>
                          <a:cs typeface="Calibri"/>
                        </a:rPr>
                        <a:t>for</a:t>
                      </a:r>
                      <a:r>
                        <a:rPr lang="en-US" sz="1200" dirty="0">
                          <a:latin typeface="+mn-lt"/>
                          <a:cs typeface="Calibri"/>
                        </a:rPr>
                        <a:t> </a:t>
                      </a:r>
                      <a:r>
                        <a:rPr lang="en-US" sz="1200" spc="-5" dirty="0">
                          <a:latin typeface="+mn-lt"/>
                          <a:cs typeface="Calibri"/>
                        </a:rPr>
                        <a:t>the </a:t>
                      </a:r>
                      <a:r>
                        <a:rPr lang="en-US" sz="1200" spc="-15" dirty="0">
                          <a:latin typeface="+mn-lt"/>
                          <a:cs typeface="Calibri"/>
                        </a:rPr>
                        <a:t>different</a:t>
                      </a:r>
                      <a:r>
                        <a:rPr lang="en-US" sz="1200" spc="-5" dirty="0">
                          <a:latin typeface="+mn-lt"/>
                          <a:cs typeface="Calibri"/>
                        </a:rPr>
                        <a:t> sections (Skill</a:t>
                      </a:r>
                      <a:r>
                        <a:rPr lang="en-US" sz="1200" spc="5" dirty="0">
                          <a:latin typeface="+mn-lt"/>
                          <a:cs typeface="Calibri"/>
                        </a:rPr>
                        <a:t> </a:t>
                      </a:r>
                      <a:r>
                        <a:rPr lang="en-US" sz="1200" spc="-5" dirty="0">
                          <a:latin typeface="+mn-lt"/>
                          <a:cs typeface="Calibri"/>
                        </a:rPr>
                        <a:t>and</a:t>
                      </a:r>
                      <a:r>
                        <a:rPr lang="en-US" sz="1200" spc="5" dirty="0">
                          <a:latin typeface="+mn-lt"/>
                          <a:cs typeface="Calibri"/>
                        </a:rPr>
                        <a:t> </a:t>
                      </a:r>
                      <a:r>
                        <a:rPr lang="en-US" sz="1200" spc="-10" dirty="0">
                          <a:latin typeface="+mn-lt"/>
                          <a:cs typeface="Calibri"/>
                        </a:rPr>
                        <a:t>Physical).</a:t>
                      </a:r>
                      <a:r>
                        <a:rPr lang="en-US" sz="1200" dirty="0">
                          <a:latin typeface="+mn-lt"/>
                          <a:cs typeface="Calibri"/>
                        </a:rPr>
                        <a:t> </a:t>
                      </a:r>
                      <a:r>
                        <a:rPr lang="en-US" sz="1200" spc="-25" dirty="0">
                          <a:latin typeface="+mn-lt"/>
                          <a:cs typeface="Calibri"/>
                        </a:rPr>
                        <a:t>However, </a:t>
                      </a:r>
                      <a:r>
                        <a:rPr lang="en-US" sz="1200" spc="-300" dirty="0">
                          <a:latin typeface="+mn-lt"/>
                          <a:cs typeface="Calibri"/>
                        </a:rPr>
                        <a:t> </a:t>
                      </a:r>
                      <a:r>
                        <a:rPr lang="en-US" sz="1200" spc="-10" dirty="0">
                          <a:latin typeface="+mn-lt"/>
                          <a:cs typeface="Calibri"/>
                        </a:rPr>
                        <a:t>there </a:t>
                      </a:r>
                      <a:r>
                        <a:rPr lang="en-US" sz="1200" dirty="0">
                          <a:latin typeface="+mn-lt"/>
                          <a:cs typeface="Calibri"/>
                        </a:rPr>
                        <a:t>will</a:t>
                      </a:r>
                      <a:r>
                        <a:rPr lang="en-US" sz="1200" spc="5" dirty="0">
                          <a:latin typeface="+mn-lt"/>
                          <a:cs typeface="Calibri"/>
                        </a:rPr>
                        <a:t> </a:t>
                      </a:r>
                      <a:r>
                        <a:rPr lang="en-US" sz="1200" spc="-5" dirty="0">
                          <a:latin typeface="+mn-lt"/>
                          <a:cs typeface="Calibri"/>
                        </a:rPr>
                        <a:t>be </a:t>
                      </a:r>
                      <a:r>
                        <a:rPr lang="en-US" sz="1200" spc="-10" dirty="0">
                          <a:latin typeface="+mn-lt"/>
                          <a:cs typeface="Calibri"/>
                        </a:rPr>
                        <a:t>options</a:t>
                      </a:r>
                      <a:r>
                        <a:rPr lang="en-US" sz="1200" spc="10" dirty="0">
                          <a:latin typeface="+mn-lt"/>
                          <a:cs typeface="Calibri"/>
                        </a:rPr>
                        <a:t> </a:t>
                      </a:r>
                      <a:r>
                        <a:rPr lang="en-US" sz="1200" spc="-10" dirty="0">
                          <a:latin typeface="+mn-lt"/>
                          <a:cs typeface="Calibri"/>
                        </a:rPr>
                        <a:t>to</a:t>
                      </a:r>
                      <a:r>
                        <a:rPr lang="en-US" sz="1200" dirty="0">
                          <a:latin typeface="+mn-lt"/>
                          <a:cs typeface="Calibri"/>
                        </a:rPr>
                        <a:t> </a:t>
                      </a:r>
                      <a:r>
                        <a:rPr lang="en-US" sz="1200" spc="-10" dirty="0">
                          <a:latin typeface="+mn-lt"/>
                          <a:cs typeface="Calibri"/>
                        </a:rPr>
                        <a:t>complete</a:t>
                      </a:r>
                      <a:r>
                        <a:rPr lang="en-US" sz="1200" spc="-5" dirty="0">
                          <a:latin typeface="+mn-lt"/>
                          <a:cs typeface="Calibri"/>
                        </a:rPr>
                        <a:t> these </a:t>
                      </a:r>
                      <a:r>
                        <a:rPr lang="en-US" sz="1200" dirty="0">
                          <a:latin typeface="+mn-lt"/>
                          <a:cs typeface="Calibri"/>
                        </a:rPr>
                        <a:t>in</a:t>
                      </a:r>
                      <a:r>
                        <a:rPr lang="en-US" sz="1200" spc="15" dirty="0">
                          <a:latin typeface="+mn-lt"/>
                          <a:cs typeface="Calibri"/>
                        </a:rPr>
                        <a:t> </a:t>
                      </a:r>
                      <a:r>
                        <a:rPr lang="en-US" sz="1200" spc="-5" dirty="0">
                          <a:latin typeface="+mn-lt"/>
                          <a:cs typeface="Calibri"/>
                        </a:rPr>
                        <a:t>school.</a:t>
                      </a:r>
                      <a:r>
                        <a:rPr lang="en-US" sz="1200" spc="15" dirty="0">
                          <a:latin typeface="+mn-lt"/>
                          <a:cs typeface="Calibri"/>
                        </a:rPr>
                        <a:t> </a:t>
                      </a:r>
                      <a:r>
                        <a:rPr lang="en-US" sz="1200" spc="-5" dirty="0">
                          <a:latin typeface="+mn-lt"/>
                          <a:cs typeface="Calibri"/>
                        </a:rPr>
                        <a:t>Pupils </a:t>
                      </a:r>
                      <a:r>
                        <a:rPr lang="en-US" sz="1200" dirty="0">
                          <a:latin typeface="+mn-lt"/>
                          <a:cs typeface="Calibri"/>
                        </a:rPr>
                        <a:t> will </a:t>
                      </a:r>
                      <a:r>
                        <a:rPr lang="en-US" sz="1200" spc="-5" dirty="0">
                          <a:latin typeface="+mn-lt"/>
                          <a:cs typeface="Calibri"/>
                        </a:rPr>
                        <a:t>put</a:t>
                      </a:r>
                      <a:r>
                        <a:rPr lang="en-US" sz="1200" spc="-10" dirty="0">
                          <a:latin typeface="+mn-lt"/>
                          <a:cs typeface="Calibri"/>
                        </a:rPr>
                        <a:t> </a:t>
                      </a:r>
                      <a:r>
                        <a:rPr lang="en-US" sz="1200" spc="-5" dirty="0">
                          <a:latin typeface="+mn-lt"/>
                          <a:cs typeface="Calibri"/>
                        </a:rPr>
                        <a:t>their skills</a:t>
                      </a:r>
                      <a:r>
                        <a:rPr lang="en-US" sz="1200" dirty="0">
                          <a:latin typeface="+mn-lt"/>
                          <a:cs typeface="Calibri"/>
                        </a:rPr>
                        <a:t> </a:t>
                      </a:r>
                      <a:r>
                        <a:rPr lang="en-US" sz="1200" spc="-10" dirty="0">
                          <a:latin typeface="+mn-lt"/>
                          <a:cs typeface="Calibri"/>
                        </a:rPr>
                        <a:t>into</a:t>
                      </a:r>
                      <a:r>
                        <a:rPr lang="en-US" sz="1200" dirty="0">
                          <a:latin typeface="+mn-lt"/>
                          <a:cs typeface="Calibri"/>
                        </a:rPr>
                        <a:t> </a:t>
                      </a:r>
                      <a:r>
                        <a:rPr lang="en-US" sz="1200" spc="-10" dirty="0">
                          <a:latin typeface="+mn-lt"/>
                          <a:cs typeface="Calibri"/>
                        </a:rPr>
                        <a:t>practice </a:t>
                      </a:r>
                      <a:r>
                        <a:rPr lang="en-US" sz="1200" spc="-5" dirty="0">
                          <a:latin typeface="+mn-lt"/>
                          <a:cs typeface="Calibri"/>
                        </a:rPr>
                        <a:t>during</a:t>
                      </a:r>
                      <a:r>
                        <a:rPr lang="en-US" sz="1200" spc="-10" dirty="0">
                          <a:latin typeface="+mn-lt"/>
                          <a:cs typeface="Calibri"/>
                        </a:rPr>
                        <a:t> </a:t>
                      </a:r>
                      <a:r>
                        <a:rPr lang="en-US" sz="1200" dirty="0">
                          <a:latin typeface="+mn-lt"/>
                          <a:cs typeface="Calibri"/>
                        </a:rPr>
                        <a:t>their</a:t>
                      </a:r>
                      <a:r>
                        <a:rPr lang="en-US" sz="1200" spc="-5" dirty="0">
                          <a:latin typeface="+mn-lt"/>
                          <a:cs typeface="Calibri"/>
                        </a:rPr>
                        <a:t> two</a:t>
                      </a:r>
                      <a:r>
                        <a:rPr lang="en-US" sz="1200" dirty="0">
                          <a:latin typeface="+mn-lt"/>
                          <a:cs typeface="Calibri"/>
                        </a:rPr>
                        <a:t> </a:t>
                      </a:r>
                      <a:r>
                        <a:rPr lang="en-US" sz="1200" spc="-5" dirty="0">
                          <a:latin typeface="+mn-lt"/>
                          <a:cs typeface="Calibri"/>
                        </a:rPr>
                        <a:t>nights and</a:t>
                      </a:r>
                      <a:endParaRPr lang="en-US" sz="1200" dirty="0">
                        <a:latin typeface="+mn-lt"/>
                        <a:cs typeface="Calibri"/>
                      </a:endParaRPr>
                    </a:p>
                    <a:p>
                      <a:pPr marL="73025" marR="180340">
                        <a:lnSpc>
                          <a:spcPct val="101400"/>
                        </a:lnSpc>
                      </a:pPr>
                      <a:r>
                        <a:rPr lang="en-US" sz="1200" spc="-10" dirty="0">
                          <a:latin typeface="+mn-lt"/>
                          <a:cs typeface="Calibri"/>
                        </a:rPr>
                        <a:t>three </a:t>
                      </a:r>
                      <a:r>
                        <a:rPr lang="en-US" sz="1200" spc="-15" dirty="0">
                          <a:latin typeface="+mn-lt"/>
                          <a:cs typeface="Calibri"/>
                        </a:rPr>
                        <a:t>days </a:t>
                      </a:r>
                      <a:r>
                        <a:rPr lang="en-US" sz="1200" spc="-5" dirty="0">
                          <a:latin typeface="+mn-lt"/>
                          <a:cs typeface="Calibri"/>
                        </a:rPr>
                        <a:t>expedition. This </a:t>
                      </a:r>
                      <a:r>
                        <a:rPr lang="en-US" sz="1200" dirty="0">
                          <a:latin typeface="+mn-lt"/>
                          <a:cs typeface="Calibri"/>
                        </a:rPr>
                        <a:t>is an </a:t>
                      </a:r>
                      <a:r>
                        <a:rPr lang="en-US" sz="1200" spc="-10" dirty="0">
                          <a:latin typeface="+mn-lt"/>
                          <a:cs typeface="Calibri"/>
                        </a:rPr>
                        <a:t>excellent </a:t>
                      </a:r>
                      <a:r>
                        <a:rPr lang="en-US" sz="1200" dirty="0">
                          <a:latin typeface="+mn-lt"/>
                          <a:cs typeface="Calibri"/>
                        </a:rPr>
                        <a:t>and </a:t>
                      </a:r>
                      <a:r>
                        <a:rPr lang="en-US" sz="1200" spc="-5" dirty="0">
                          <a:latin typeface="+mn-lt"/>
                          <a:cs typeface="Calibri"/>
                        </a:rPr>
                        <a:t>fun challenge </a:t>
                      </a:r>
                      <a:r>
                        <a:rPr lang="en-US" sz="1200" spc="-305" dirty="0">
                          <a:latin typeface="+mn-lt"/>
                          <a:cs typeface="Calibri"/>
                        </a:rPr>
                        <a:t> </a:t>
                      </a:r>
                      <a:r>
                        <a:rPr lang="en-US" sz="1200" spc="-10" dirty="0">
                          <a:latin typeface="+mn-lt"/>
                          <a:cs typeface="Calibri"/>
                        </a:rPr>
                        <a:t>for</a:t>
                      </a:r>
                      <a:r>
                        <a:rPr lang="en-US" sz="1200" dirty="0">
                          <a:latin typeface="+mn-lt"/>
                          <a:cs typeface="Calibri"/>
                        </a:rPr>
                        <a:t> </a:t>
                      </a:r>
                      <a:r>
                        <a:rPr lang="en-US" sz="1200" spc="-5" dirty="0">
                          <a:latin typeface="+mn-lt"/>
                          <a:cs typeface="Calibri"/>
                        </a:rPr>
                        <a:t>pupils,</a:t>
                      </a:r>
                      <a:r>
                        <a:rPr lang="en-US" sz="1200" spc="-10" dirty="0">
                          <a:latin typeface="+mn-lt"/>
                          <a:cs typeface="Calibri"/>
                        </a:rPr>
                        <a:t> consisting </a:t>
                      </a:r>
                      <a:r>
                        <a:rPr lang="en-US" sz="1200" spc="-5" dirty="0">
                          <a:latin typeface="+mn-lt"/>
                          <a:cs typeface="Calibri"/>
                        </a:rPr>
                        <a:t>of</a:t>
                      </a:r>
                      <a:r>
                        <a:rPr lang="en-US" sz="1200" dirty="0">
                          <a:latin typeface="+mn-lt"/>
                          <a:cs typeface="Calibri"/>
                        </a:rPr>
                        <a:t> a </a:t>
                      </a:r>
                      <a:r>
                        <a:rPr lang="en-US" sz="1200" spc="-5" dirty="0">
                          <a:latin typeface="+mn-lt"/>
                          <a:cs typeface="Calibri"/>
                        </a:rPr>
                        <a:t>long</a:t>
                      </a:r>
                      <a:r>
                        <a:rPr lang="en-US" sz="1200" spc="-10" dirty="0">
                          <a:latin typeface="+mn-lt"/>
                          <a:cs typeface="Calibri"/>
                        </a:rPr>
                        <a:t> </a:t>
                      </a:r>
                      <a:r>
                        <a:rPr lang="en-US" sz="1200" spc="-15" dirty="0">
                          <a:latin typeface="+mn-lt"/>
                          <a:cs typeface="Calibri"/>
                        </a:rPr>
                        <a:t>hike,</a:t>
                      </a:r>
                      <a:r>
                        <a:rPr lang="en-US" sz="1200" dirty="0">
                          <a:latin typeface="+mn-lt"/>
                          <a:cs typeface="Calibri"/>
                        </a:rPr>
                        <a:t> </a:t>
                      </a:r>
                      <a:r>
                        <a:rPr lang="en-US" sz="1200" spc="-5" dirty="0">
                          <a:latin typeface="+mn-lt"/>
                          <a:cs typeface="Calibri"/>
                        </a:rPr>
                        <a:t>camping</a:t>
                      </a:r>
                      <a:r>
                        <a:rPr lang="en-US" sz="1200" spc="-10" dirty="0">
                          <a:latin typeface="+mn-lt"/>
                          <a:cs typeface="Calibri"/>
                        </a:rPr>
                        <a:t> </a:t>
                      </a:r>
                      <a:r>
                        <a:rPr lang="en-US" sz="1200" dirty="0">
                          <a:latin typeface="+mn-lt"/>
                          <a:cs typeface="Calibri"/>
                        </a:rPr>
                        <a:t>in</a:t>
                      </a:r>
                      <a:r>
                        <a:rPr lang="en-US" sz="1200" spc="-10" dirty="0">
                          <a:latin typeface="+mn-lt"/>
                          <a:cs typeface="Calibri"/>
                        </a:rPr>
                        <a:t> </a:t>
                      </a:r>
                      <a:r>
                        <a:rPr lang="en-US" sz="1200" spc="-5" dirty="0">
                          <a:latin typeface="+mn-lt"/>
                          <a:cs typeface="Calibri"/>
                        </a:rPr>
                        <a:t>tents,</a:t>
                      </a:r>
                      <a:endParaRPr lang="en-US" sz="1200" dirty="0">
                        <a:latin typeface="+mn-lt"/>
                        <a:cs typeface="Calibri"/>
                      </a:endParaRPr>
                    </a:p>
                    <a:p>
                      <a:pPr marL="73025">
                        <a:lnSpc>
                          <a:spcPct val="100000"/>
                        </a:lnSpc>
                        <a:spcBef>
                          <a:spcPts val="35"/>
                        </a:spcBef>
                      </a:pPr>
                      <a:r>
                        <a:rPr lang="en-US" sz="1200" spc="-5" dirty="0">
                          <a:latin typeface="+mn-lt"/>
                          <a:cs typeface="Calibri"/>
                        </a:rPr>
                        <a:t>cooking </a:t>
                      </a:r>
                      <a:r>
                        <a:rPr lang="en-US" sz="1200" spc="-10" dirty="0">
                          <a:latin typeface="+mn-lt"/>
                          <a:cs typeface="Calibri"/>
                        </a:rPr>
                        <a:t>for</a:t>
                      </a:r>
                      <a:r>
                        <a:rPr lang="en-US" sz="1200" spc="5" dirty="0">
                          <a:latin typeface="+mn-lt"/>
                          <a:cs typeface="Calibri"/>
                        </a:rPr>
                        <a:t> </a:t>
                      </a:r>
                      <a:r>
                        <a:rPr lang="en-US" sz="1200" spc="-10" dirty="0">
                          <a:latin typeface="+mn-lt"/>
                          <a:cs typeface="Calibri"/>
                        </a:rPr>
                        <a:t>themselves</a:t>
                      </a:r>
                      <a:r>
                        <a:rPr lang="en-US" sz="1200" dirty="0">
                          <a:latin typeface="+mn-lt"/>
                          <a:cs typeface="Calibri"/>
                        </a:rPr>
                        <a:t> as</a:t>
                      </a:r>
                      <a:r>
                        <a:rPr lang="en-US" sz="1200" spc="5" dirty="0">
                          <a:latin typeface="+mn-lt"/>
                          <a:cs typeface="Calibri"/>
                        </a:rPr>
                        <a:t> </a:t>
                      </a:r>
                      <a:r>
                        <a:rPr lang="en-US" sz="1200" spc="-5" dirty="0">
                          <a:latin typeface="+mn-lt"/>
                          <a:cs typeface="Calibri"/>
                        </a:rPr>
                        <a:t>well</a:t>
                      </a:r>
                      <a:r>
                        <a:rPr lang="en-US" sz="1200" spc="5" dirty="0">
                          <a:latin typeface="+mn-lt"/>
                          <a:cs typeface="Calibri"/>
                        </a:rPr>
                        <a:t> </a:t>
                      </a:r>
                      <a:r>
                        <a:rPr lang="en-US" sz="1200" dirty="0">
                          <a:latin typeface="+mn-lt"/>
                          <a:cs typeface="Calibri"/>
                        </a:rPr>
                        <a:t>as</a:t>
                      </a:r>
                      <a:r>
                        <a:rPr lang="en-US" sz="1200" spc="5" dirty="0">
                          <a:latin typeface="+mn-lt"/>
                          <a:cs typeface="Calibri"/>
                        </a:rPr>
                        <a:t> </a:t>
                      </a:r>
                      <a:r>
                        <a:rPr lang="en-US" sz="1200" spc="-5" dirty="0">
                          <a:latin typeface="+mn-lt"/>
                          <a:cs typeface="Calibri"/>
                        </a:rPr>
                        <a:t>taking part</a:t>
                      </a:r>
                      <a:r>
                        <a:rPr lang="en-US" sz="1200" dirty="0">
                          <a:latin typeface="+mn-lt"/>
                          <a:cs typeface="Calibri"/>
                        </a:rPr>
                        <a:t> in</a:t>
                      </a:r>
                      <a:r>
                        <a:rPr lang="en-US" sz="1200" spc="-5" dirty="0">
                          <a:latin typeface="+mn-lt"/>
                          <a:cs typeface="Calibri"/>
                        </a:rPr>
                        <a:t> fun </a:t>
                      </a:r>
                      <a:r>
                        <a:rPr lang="en-US" sz="1200" spc="-10" dirty="0">
                          <a:latin typeface="+mn-lt"/>
                          <a:cs typeface="Calibri"/>
                        </a:rPr>
                        <a:t>activities.</a:t>
                      </a:r>
                      <a:endParaRPr lang="en-US" sz="1200" dirty="0">
                        <a:latin typeface="+mn-lt"/>
                        <a:cs typeface="Calibri"/>
                      </a:endParaRPr>
                    </a:p>
                    <a:p>
                      <a:pPr marL="73025">
                        <a:lnSpc>
                          <a:spcPct val="100000"/>
                        </a:lnSpc>
                        <a:spcBef>
                          <a:spcPts val="25"/>
                        </a:spcBef>
                      </a:pPr>
                      <a:r>
                        <a:rPr lang="en-US" sz="1200" spc="-5" dirty="0">
                          <a:latin typeface="+mn-lt"/>
                          <a:cs typeface="Calibri"/>
                        </a:rPr>
                        <a:t>Upon</a:t>
                      </a:r>
                      <a:r>
                        <a:rPr lang="en-US" sz="1200" spc="-10" dirty="0">
                          <a:latin typeface="+mn-lt"/>
                          <a:cs typeface="Calibri"/>
                        </a:rPr>
                        <a:t> completion </a:t>
                      </a:r>
                      <a:r>
                        <a:rPr lang="en-US" sz="1200" spc="-5" dirty="0">
                          <a:latin typeface="+mn-lt"/>
                          <a:cs typeface="Calibri"/>
                        </a:rPr>
                        <a:t>of</a:t>
                      </a:r>
                      <a:r>
                        <a:rPr lang="en-US" sz="1200" dirty="0">
                          <a:latin typeface="+mn-lt"/>
                          <a:cs typeface="Calibri"/>
                        </a:rPr>
                        <a:t> the</a:t>
                      </a:r>
                      <a:r>
                        <a:rPr lang="en-US" sz="1200" spc="-10" dirty="0">
                          <a:latin typeface="+mn-lt"/>
                          <a:cs typeface="Calibri"/>
                        </a:rPr>
                        <a:t> </a:t>
                      </a:r>
                      <a:r>
                        <a:rPr lang="en-US" sz="1200" spc="-5" dirty="0">
                          <a:latin typeface="+mn-lt"/>
                          <a:cs typeface="Calibri"/>
                        </a:rPr>
                        <a:t>Silver</a:t>
                      </a:r>
                      <a:r>
                        <a:rPr lang="en-US" sz="1200" dirty="0">
                          <a:latin typeface="+mn-lt"/>
                          <a:cs typeface="Calibri"/>
                        </a:rPr>
                        <a:t> </a:t>
                      </a:r>
                      <a:r>
                        <a:rPr lang="en-US" sz="1200" spc="-10" dirty="0">
                          <a:latin typeface="+mn-lt"/>
                          <a:cs typeface="Calibri"/>
                        </a:rPr>
                        <a:t>award, </a:t>
                      </a:r>
                      <a:r>
                        <a:rPr lang="en-US" sz="1200" spc="-5" dirty="0">
                          <a:latin typeface="+mn-lt"/>
                          <a:cs typeface="Calibri"/>
                        </a:rPr>
                        <a:t>It</a:t>
                      </a:r>
                      <a:r>
                        <a:rPr lang="en-US" sz="1200" spc="-10" dirty="0">
                          <a:latin typeface="+mn-lt"/>
                          <a:cs typeface="Calibri"/>
                        </a:rPr>
                        <a:t> </a:t>
                      </a:r>
                      <a:r>
                        <a:rPr lang="en-US" sz="1200" dirty="0">
                          <a:latin typeface="+mn-lt"/>
                          <a:cs typeface="Calibri"/>
                        </a:rPr>
                        <a:t>is </a:t>
                      </a:r>
                      <a:r>
                        <a:rPr lang="en-US" sz="1200" spc="-5" dirty="0">
                          <a:latin typeface="+mn-lt"/>
                          <a:cs typeface="Calibri"/>
                        </a:rPr>
                        <a:t>hoped</a:t>
                      </a:r>
                      <a:r>
                        <a:rPr lang="en-US" sz="1200" spc="-15" dirty="0">
                          <a:latin typeface="+mn-lt"/>
                          <a:cs typeface="Calibri"/>
                        </a:rPr>
                        <a:t> </a:t>
                      </a:r>
                      <a:r>
                        <a:rPr lang="en-US" sz="1200" spc="-5" dirty="0">
                          <a:latin typeface="+mn-lt"/>
                          <a:cs typeface="Calibri"/>
                        </a:rPr>
                        <a:t>that</a:t>
                      </a:r>
                      <a:r>
                        <a:rPr lang="en-US" sz="1200" spc="0" dirty="0">
                          <a:latin typeface="+mn-lt"/>
                          <a:cs typeface="Calibri"/>
                        </a:rPr>
                        <a:t> </a:t>
                      </a:r>
                      <a:r>
                        <a:rPr lang="en-US" sz="1200" spc="-5" dirty="0">
                          <a:latin typeface="+mn-lt"/>
                          <a:cs typeface="Calibri"/>
                        </a:rPr>
                        <a:t>pupils that</a:t>
                      </a:r>
                      <a:r>
                        <a:rPr lang="en-US" sz="1200" spc="-10" dirty="0">
                          <a:latin typeface="+mn-lt"/>
                          <a:cs typeface="Calibri"/>
                        </a:rPr>
                        <a:t> </a:t>
                      </a:r>
                      <a:r>
                        <a:rPr lang="en-US" sz="1200" spc="-5" dirty="0">
                          <a:latin typeface="+mn-lt"/>
                          <a:cs typeface="Calibri"/>
                        </a:rPr>
                        <a:t>meet</a:t>
                      </a:r>
                      <a:r>
                        <a:rPr lang="en-US" sz="1200" spc="-10" dirty="0">
                          <a:latin typeface="+mn-lt"/>
                          <a:cs typeface="Calibri"/>
                        </a:rPr>
                        <a:t> </a:t>
                      </a:r>
                      <a:r>
                        <a:rPr lang="en-US" sz="1200" dirty="0">
                          <a:latin typeface="+mn-lt"/>
                          <a:cs typeface="Calibri"/>
                        </a:rPr>
                        <a:t>the</a:t>
                      </a:r>
                      <a:r>
                        <a:rPr lang="en-US" sz="1200" spc="-10" dirty="0">
                          <a:latin typeface="+mn-lt"/>
                          <a:cs typeface="Calibri"/>
                        </a:rPr>
                        <a:t> </a:t>
                      </a:r>
                      <a:r>
                        <a:rPr lang="en-US" sz="1200" spc="-5" dirty="0">
                          <a:latin typeface="+mn-lt"/>
                          <a:cs typeface="Calibri"/>
                        </a:rPr>
                        <a:t>criteria </a:t>
                      </a:r>
                      <a:r>
                        <a:rPr lang="en-US" sz="1200" spc="-10" dirty="0">
                          <a:latin typeface="+mn-lt"/>
                          <a:cs typeface="Calibri"/>
                        </a:rPr>
                        <a:t>for</a:t>
                      </a:r>
                      <a:r>
                        <a:rPr lang="en-US" sz="1200" dirty="0">
                          <a:latin typeface="+mn-lt"/>
                          <a:cs typeface="Calibri"/>
                        </a:rPr>
                        <a:t> Gold</a:t>
                      </a:r>
                      <a:r>
                        <a:rPr lang="en-US" sz="1200" spc="-10" dirty="0">
                          <a:latin typeface="+mn-lt"/>
                          <a:cs typeface="Calibri"/>
                        </a:rPr>
                        <a:t> award</a:t>
                      </a:r>
                      <a:r>
                        <a:rPr lang="en-US" sz="1200" spc="-15" dirty="0">
                          <a:latin typeface="+mn-lt"/>
                          <a:cs typeface="Calibri"/>
                        </a:rPr>
                        <a:t> </a:t>
                      </a:r>
                      <a:r>
                        <a:rPr lang="en-US" sz="1200" spc="-5" dirty="0">
                          <a:latin typeface="+mn-lt"/>
                          <a:cs typeface="Calibri"/>
                        </a:rPr>
                        <a:t>will be</a:t>
                      </a:r>
                      <a:r>
                        <a:rPr lang="en-US" sz="1200" spc="-10" dirty="0">
                          <a:latin typeface="+mn-lt"/>
                          <a:cs typeface="Calibri"/>
                        </a:rPr>
                        <a:t> </a:t>
                      </a:r>
                      <a:r>
                        <a:rPr lang="en-US" sz="1200" spc="-5" dirty="0">
                          <a:latin typeface="+mn-lt"/>
                          <a:cs typeface="Calibri"/>
                        </a:rPr>
                        <a:t>able </a:t>
                      </a:r>
                      <a:r>
                        <a:rPr lang="en-US" sz="1200" spc="-10" dirty="0">
                          <a:latin typeface="+mn-lt"/>
                          <a:cs typeface="Calibri"/>
                        </a:rPr>
                        <a:t>to</a:t>
                      </a:r>
                      <a:endParaRPr lang="en-US" sz="1200" dirty="0">
                        <a:latin typeface="+mn-lt"/>
                        <a:cs typeface="Calibri"/>
                      </a:endParaRPr>
                    </a:p>
                    <a:p>
                      <a:pPr marL="73025">
                        <a:lnSpc>
                          <a:spcPct val="100000"/>
                        </a:lnSpc>
                        <a:spcBef>
                          <a:spcPts val="25"/>
                        </a:spcBef>
                      </a:pPr>
                      <a:r>
                        <a:rPr lang="en-US" sz="1200" spc="-5" dirty="0">
                          <a:latin typeface="+mn-lt"/>
                          <a:cs typeface="Calibri"/>
                        </a:rPr>
                        <a:t>access this</a:t>
                      </a:r>
                      <a:r>
                        <a:rPr lang="en-US" sz="1200" dirty="0">
                          <a:latin typeface="+mn-lt"/>
                          <a:cs typeface="Calibri"/>
                        </a:rPr>
                        <a:t> </a:t>
                      </a:r>
                      <a:r>
                        <a:rPr lang="en-US" sz="1200" spc="-10" dirty="0">
                          <a:latin typeface="+mn-lt"/>
                          <a:cs typeface="Calibri"/>
                        </a:rPr>
                        <a:t>at</a:t>
                      </a:r>
                      <a:r>
                        <a:rPr lang="en-US" sz="1200" spc="-15" dirty="0">
                          <a:latin typeface="+mn-lt"/>
                          <a:cs typeface="Calibri"/>
                        </a:rPr>
                        <a:t> </a:t>
                      </a:r>
                      <a:r>
                        <a:rPr lang="en-US" sz="1200" spc="-5" dirty="0">
                          <a:latin typeface="+mn-lt"/>
                          <a:cs typeface="Calibri"/>
                        </a:rPr>
                        <a:t>Ashley </a:t>
                      </a:r>
                      <a:r>
                        <a:rPr lang="en-US" sz="1200" dirty="0">
                          <a:latin typeface="+mn-lt"/>
                          <a:cs typeface="Calibri"/>
                        </a:rPr>
                        <a:t>Sixth</a:t>
                      </a:r>
                      <a:r>
                        <a:rPr lang="en-US" sz="1200" spc="-20" dirty="0">
                          <a:latin typeface="+mn-lt"/>
                          <a:cs typeface="Calibri"/>
                        </a:rPr>
                        <a:t> </a:t>
                      </a:r>
                      <a:r>
                        <a:rPr lang="en-US" sz="1200" spc="-10" dirty="0">
                          <a:latin typeface="+mn-lt"/>
                          <a:cs typeface="Calibri"/>
                        </a:rPr>
                        <a:t>Form.</a:t>
                      </a:r>
                      <a:endParaRPr lang="en-US" sz="1200" dirty="0">
                        <a:latin typeface="+mn-lt"/>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1"/>
                  </a:ext>
                </a:extLst>
              </a:tr>
              <a:tr h="1859914">
                <a:tc>
                  <a:txBody>
                    <a:bodyPr/>
                    <a:lstStyle/>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marL="84455" marR="77470" algn="ctr">
                        <a:lnSpc>
                          <a:spcPct val="101699"/>
                        </a:lnSpc>
                        <a:spcBef>
                          <a:spcPts val="925"/>
                        </a:spcBef>
                      </a:pPr>
                      <a:r>
                        <a:rPr sz="1200" dirty="0">
                          <a:latin typeface="Calibri"/>
                          <a:cs typeface="Calibri"/>
                        </a:rPr>
                        <a:t>Summary </a:t>
                      </a:r>
                      <a:r>
                        <a:rPr sz="1200" spc="-5" dirty="0">
                          <a:latin typeface="Calibri"/>
                          <a:cs typeface="Calibri"/>
                        </a:rPr>
                        <a:t>of </a:t>
                      </a:r>
                      <a:r>
                        <a:rPr sz="1200" dirty="0">
                          <a:latin typeface="Calibri"/>
                          <a:cs typeface="Calibri"/>
                        </a:rPr>
                        <a:t>the </a:t>
                      </a:r>
                      <a:r>
                        <a:rPr sz="1200" spc="5" dirty="0">
                          <a:latin typeface="Calibri"/>
                          <a:cs typeface="Calibri"/>
                        </a:rPr>
                        <a:t> </a:t>
                      </a:r>
                      <a:r>
                        <a:rPr sz="1200" spc="-5" dirty="0">
                          <a:latin typeface="Calibri"/>
                          <a:cs typeface="Calibri"/>
                        </a:rPr>
                        <a:t>topics you will</a:t>
                      </a:r>
                      <a:r>
                        <a:rPr lang="en-GB" sz="1200" spc="-5" baseline="0" dirty="0">
                          <a:latin typeface="Calibri"/>
                          <a:cs typeface="Calibri"/>
                        </a:rPr>
                        <a:t> </a:t>
                      </a:r>
                      <a:r>
                        <a:rPr sz="1200" spc="-5" dirty="0">
                          <a:latin typeface="Calibri"/>
                          <a:cs typeface="Calibri"/>
                        </a:rPr>
                        <a:t>cov</a:t>
                      </a:r>
                      <a:r>
                        <a:rPr sz="1200" dirty="0">
                          <a:latin typeface="Calibri"/>
                          <a:cs typeface="Calibri"/>
                        </a:rPr>
                        <a:t>er</a:t>
                      </a: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302260" indent="-229235">
                        <a:lnSpc>
                          <a:spcPct val="100000"/>
                        </a:lnSpc>
                        <a:spcBef>
                          <a:spcPts val="15"/>
                        </a:spcBef>
                        <a:buSzPct val="85714"/>
                        <a:buFont typeface="Symbol"/>
                        <a:buChar char=""/>
                        <a:tabLst>
                          <a:tab pos="301625" algn="l"/>
                          <a:tab pos="302260" algn="l"/>
                        </a:tabLst>
                      </a:pPr>
                      <a:r>
                        <a:rPr lang="en-US" sz="1200" spc="-10" dirty="0">
                          <a:latin typeface="+mn-lt"/>
                          <a:cs typeface="Calibri"/>
                        </a:rPr>
                        <a:t>Volunteering</a:t>
                      </a:r>
                      <a:r>
                        <a:rPr lang="en-US" sz="1200" spc="5" dirty="0">
                          <a:latin typeface="+mn-lt"/>
                          <a:cs typeface="Calibri"/>
                        </a:rPr>
                        <a:t> </a:t>
                      </a:r>
                      <a:r>
                        <a:rPr lang="en-US" sz="1200" spc="-5" dirty="0">
                          <a:latin typeface="+mn-lt"/>
                          <a:cs typeface="Calibri"/>
                        </a:rPr>
                        <a:t>section: </a:t>
                      </a:r>
                      <a:r>
                        <a:rPr lang="en-US" sz="1200" dirty="0">
                          <a:latin typeface="+mn-lt"/>
                          <a:cs typeface="Calibri"/>
                        </a:rPr>
                        <a:t>6</a:t>
                      </a:r>
                      <a:r>
                        <a:rPr lang="en-US" sz="1200" spc="-5" dirty="0">
                          <a:latin typeface="+mn-lt"/>
                          <a:cs typeface="Calibri"/>
                        </a:rPr>
                        <a:t> months</a:t>
                      </a:r>
                      <a:r>
                        <a:rPr lang="en-US" sz="1200" spc="15" dirty="0">
                          <a:latin typeface="+mn-lt"/>
                          <a:cs typeface="Calibri"/>
                        </a:rPr>
                        <a:t> </a:t>
                      </a:r>
                      <a:r>
                        <a:rPr lang="en-US" sz="1200" spc="-5" dirty="0">
                          <a:latin typeface="+mn-lt"/>
                          <a:cs typeface="Calibri"/>
                        </a:rPr>
                        <a:t>(compulsory)</a:t>
                      </a:r>
                      <a:endParaRPr lang="en-US" sz="1200" dirty="0">
                        <a:latin typeface="Times New Roman"/>
                        <a:cs typeface="Times New Roman"/>
                      </a:endParaRPr>
                    </a:p>
                    <a:p>
                      <a:pPr marL="302260" indent="-229235">
                        <a:lnSpc>
                          <a:spcPct val="100000"/>
                        </a:lnSpc>
                        <a:buSzPct val="85714"/>
                        <a:buFont typeface="Symbol"/>
                        <a:buChar char=""/>
                        <a:tabLst>
                          <a:tab pos="301625" algn="l"/>
                          <a:tab pos="302260" algn="l"/>
                        </a:tabLst>
                      </a:pPr>
                      <a:r>
                        <a:rPr lang="en-US" sz="1200" spc="-10" dirty="0">
                          <a:latin typeface="+mn-lt"/>
                          <a:cs typeface="Calibri"/>
                        </a:rPr>
                        <a:t>Physical</a:t>
                      </a:r>
                      <a:r>
                        <a:rPr lang="en-US" sz="1200" spc="-5" dirty="0">
                          <a:latin typeface="+mn-lt"/>
                          <a:cs typeface="Calibri"/>
                        </a:rPr>
                        <a:t> section:</a:t>
                      </a:r>
                      <a:r>
                        <a:rPr lang="en-US" sz="1200" spc="-15" dirty="0">
                          <a:latin typeface="+mn-lt"/>
                          <a:cs typeface="Calibri"/>
                        </a:rPr>
                        <a:t> </a:t>
                      </a:r>
                      <a:r>
                        <a:rPr lang="en-US" sz="1200" dirty="0">
                          <a:latin typeface="+mn-lt"/>
                          <a:cs typeface="Calibri"/>
                        </a:rPr>
                        <a:t>3</a:t>
                      </a:r>
                      <a:r>
                        <a:rPr lang="en-US" sz="1200" spc="-10" dirty="0">
                          <a:latin typeface="+mn-lt"/>
                          <a:cs typeface="Calibri"/>
                        </a:rPr>
                        <a:t> </a:t>
                      </a:r>
                      <a:r>
                        <a:rPr lang="en-US" sz="1200" dirty="0">
                          <a:latin typeface="+mn-lt"/>
                          <a:cs typeface="Calibri"/>
                        </a:rPr>
                        <a:t>or 6</a:t>
                      </a:r>
                      <a:r>
                        <a:rPr lang="en-US" sz="1200" spc="-10" dirty="0">
                          <a:latin typeface="+mn-lt"/>
                          <a:cs typeface="Calibri"/>
                        </a:rPr>
                        <a:t> </a:t>
                      </a:r>
                      <a:r>
                        <a:rPr lang="en-US" sz="1200" spc="-5" dirty="0">
                          <a:latin typeface="+mn-lt"/>
                          <a:cs typeface="Calibri"/>
                        </a:rPr>
                        <a:t>months</a:t>
                      </a:r>
                      <a:endParaRPr lang="en-US" sz="1200" dirty="0">
                        <a:latin typeface="Times New Roman"/>
                        <a:cs typeface="Times New Roman"/>
                      </a:endParaRPr>
                    </a:p>
                    <a:p>
                      <a:pPr marL="302260" indent="-229235">
                        <a:lnSpc>
                          <a:spcPct val="100000"/>
                        </a:lnSpc>
                        <a:buSzPct val="85714"/>
                        <a:buFont typeface="Symbol"/>
                        <a:buChar char=""/>
                        <a:tabLst>
                          <a:tab pos="301625" algn="l"/>
                          <a:tab pos="302260" algn="l"/>
                        </a:tabLst>
                      </a:pPr>
                      <a:r>
                        <a:rPr lang="en-US" sz="1200" dirty="0">
                          <a:latin typeface="+mn-lt"/>
                          <a:cs typeface="Calibri"/>
                        </a:rPr>
                        <a:t>Skills</a:t>
                      </a:r>
                      <a:r>
                        <a:rPr lang="en-US" sz="1200" spc="-5" dirty="0">
                          <a:latin typeface="+mn-lt"/>
                          <a:cs typeface="Calibri"/>
                        </a:rPr>
                        <a:t> section:</a:t>
                      </a:r>
                      <a:r>
                        <a:rPr lang="en-US" sz="1200" spc="-20" dirty="0">
                          <a:latin typeface="+mn-lt"/>
                          <a:cs typeface="Calibri"/>
                        </a:rPr>
                        <a:t> </a:t>
                      </a:r>
                      <a:r>
                        <a:rPr lang="en-US" sz="1200" dirty="0">
                          <a:latin typeface="+mn-lt"/>
                          <a:cs typeface="Calibri"/>
                        </a:rPr>
                        <a:t>3</a:t>
                      </a:r>
                      <a:r>
                        <a:rPr lang="en-US" sz="1200" spc="-15" dirty="0">
                          <a:latin typeface="+mn-lt"/>
                          <a:cs typeface="Calibri"/>
                        </a:rPr>
                        <a:t> </a:t>
                      </a:r>
                      <a:r>
                        <a:rPr lang="en-US" sz="1200" dirty="0">
                          <a:latin typeface="+mn-lt"/>
                          <a:cs typeface="Calibri"/>
                        </a:rPr>
                        <a:t>or</a:t>
                      </a:r>
                      <a:r>
                        <a:rPr lang="en-US" sz="1200" spc="-10" dirty="0">
                          <a:latin typeface="+mn-lt"/>
                          <a:cs typeface="Calibri"/>
                        </a:rPr>
                        <a:t> </a:t>
                      </a:r>
                      <a:r>
                        <a:rPr lang="en-US" sz="1200" dirty="0">
                          <a:latin typeface="+mn-lt"/>
                          <a:cs typeface="Calibri"/>
                        </a:rPr>
                        <a:t>6</a:t>
                      </a:r>
                      <a:r>
                        <a:rPr lang="en-US" sz="1200" spc="-10" dirty="0">
                          <a:latin typeface="+mn-lt"/>
                          <a:cs typeface="Calibri"/>
                        </a:rPr>
                        <a:t> </a:t>
                      </a:r>
                      <a:r>
                        <a:rPr lang="en-US" sz="1200" spc="-5" dirty="0">
                          <a:latin typeface="+mn-lt"/>
                          <a:cs typeface="Calibri"/>
                        </a:rPr>
                        <a:t>months</a:t>
                      </a:r>
                      <a:endParaRPr lang="en-US" sz="1200" dirty="0">
                        <a:latin typeface="Times New Roman"/>
                        <a:cs typeface="Times New Roman"/>
                      </a:endParaRPr>
                    </a:p>
                    <a:p>
                      <a:pPr marL="302260" indent="-229235">
                        <a:lnSpc>
                          <a:spcPct val="100000"/>
                        </a:lnSpc>
                        <a:buSzPct val="85714"/>
                        <a:buFont typeface="Symbol"/>
                        <a:buChar char=""/>
                        <a:tabLst>
                          <a:tab pos="301625" algn="l"/>
                          <a:tab pos="302260" algn="l"/>
                        </a:tabLst>
                      </a:pPr>
                      <a:r>
                        <a:rPr lang="en-US" sz="1200" spc="-5" dirty="0">
                          <a:latin typeface="+mn-lt"/>
                          <a:cs typeface="Calibri"/>
                        </a:rPr>
                        <a:t>Expedition:</a:t>
                      </a:r>
                      <a:r>
                        <a:rPr lang="en-US" sz="1200" spc="-25" dirty="0">
                          <a:latin typeface="+mn-lt"/>
                          <a:cs typeface="Calibri"/>
                        </a:rPr>
                        <a:t> </a:t>
                      </a:r>
                      <a:r>
                        <a:rPr lang="en-US" sz="1200" dirty="0">
                          <a:latin typeface="+mn-lt"/>
                          <a:cs typeface="Calibri"/>
                        </a:rPr>
                        <a:t>3</a:t>
                      </a:r>
                      <a:r>
                        <a:rPr lang="en-US" sz="1200" spc="-15" dirty="0">
                          <a:latin typeface="+mn-lt"/>
                          <a:cs typeface="Calibri"/>
                        </a:rPr>
                        <a:t> </a:t>
                      </a:r>
                      <a:r>
                        <a:rPr lang="en-US" sz="1200" spc="-10" dirty="0">
                          <a:latin typeface="+mn-lt"/>
                          <a:cs typeface="Calibri"/>
                        </a:rPr>
                        <a:t>days/2</a:t>
                      </a:r>
                      <a:r>
                        <a:rPr lang="en-US" sz="1200" spc="-5" dirty="0">
                          <a:latin typeface="+mn-lt"/>
                          <a:cs typeface="Calibri"/>
                        </a:rPr>
                        <a:t> nights</a:t>
                      </a:r>
                      <a:endParaRPr lang="en-US" sz="1200" dirty="0">
                        <a:latin typeface="+mn-lt"/>
                        <a:cs typeface="Calibri"/>
                      </a:endParaRPr>
                    </a:p>
                    <a:p>
                      <a:pPr marL="73025" marR="205104">
                        <a:lnSpc>
                          <a:spcPct val="102099"/>
                        </a:lnSpc>
                      </a:pPr>
                      <a:endParaRPr lang="en-US" sz="1200" spc="-5" dirty="0">
                        <a:latin typeface="+mn-lt"/>
                        <a:cs typeface="Calibri"/>
                      </a:endParaRPr>
                    </a:p>
                    <a:p>
                      <a:pPr marL="73025" marR="205104">
                        <a:lnSpc>
                          <a:spcPct val="102099"/>
                        </a:lnSpc>
                      </a:pPr>
                      <a:r>
                        <a:rPr lang="en-US" sz="1200" spc="-5" dirty="0">
                          <a:latin typeface="+mn-lt"/>
                          <a:cs typeface="Calibri"/>
                        </a:rPr>
                        <a:t>One further</a:t>
                      </a:r>
                      <a:r>
                        <a:rPr lang="en-US" sz="1200" spc="5" dirty="0">
                          <a:latin typeface="+mn-lt"/>
                          <a:cs typeface="Calibri"/>
                        </a:rPr>
                        <a:t> </a:t>
                      </a:r>
                      <a:r>
                        <a:rPr lang="en-US" sz="1200" spc="-5" dirty="0">
                          <a:latin typeface="+mn-lt"/>
                          <a:cs typeface="Calibri"/>
                        </a:rPr>
                        <a:t>section (Skills</a:t>
                      </a:r>
                      <a:r>
                        <a:rPr lang="en-US" sz="1200" spc="5" dirty="0">
                          <a:latin typeface="+mn-lt"/>
                          <a:cs typeface="Calibri"/>
                        </a:rPr>
                        <a:t> </a:t>
                      </a:r>
                      <a:r>
                        <a:rPr lang="en-US" sz="1200" spc="-5" dirty="0">
                          <a:latin typeface="+mn-lt"/>
                          <a:cs typeface="Calibri"/>
                        </a:rPr>
                        <a:t>or </a:t>
                      </a:r>
                      <a:r>
                        <a:rPr lang="en-US" sz="1200" spc="-10" dirty="0">
                          <a:latin typeface="+mn-lt"/>
                          <a:cs typeface="Calibri"/>
                        </a:rPr>
                        <a:t>Physical)</a:t>
                      </a:r>
                      <a:r>
                        <a:rPr lang="en-US" sz="1200" spc="-5" dirty="0">
                          <a:latin typeface="+mn-lt"/>
                          <a:cs typeface="Calibri"/>
                        </a:rPr>
                        <a:t> </a:t>
                      </a:r>
                      <a:r>
                        <a:rPr lang="en-US" sz="1200" spc="-10" dirty="0">
                          <a:latin typeface="+mn-lt"/>
                          <a:cs typeface="Calibri"/>
                        </a:rPr>
                        <a:t>must </a:t>
                      </a:r>
                      <a:r>
                        <a:rPr lang="en-US" sz="1200" spc="-5" dirty="0">
                          <a:latin typeface="+mn-lt"/>
                          <a:cs typeface="Calibri"/>
                        </a:rPr>
                        <a:t>be </a:t>
                      </a:r>
                      <a:r>
                        <a:rPr lang="en-US" sz="1200" spc="-10" dirty="0">
                          <a:latin typeface="+mn-lt"/>
                          <a:cs typeface="Calibri"/>
                        </a:rPr>
                        <a:t>completed </a:t>
                      </a:r>
                      <a:r>
                        <a:rPr lang="en-US" sz="1200" spc="-300" dirty="0">
                          <a:latin typeface="+mn-lt"/>
                          <a:cs typeface="Calibri"/>
                        </a:rPr>
                        <a:t> </a:t>
                      </a:r>
                      <a:r>
                        <a:rPr lang="en-US" sz="1200" spc="-10" dirty="0">
                          <a:latin typeface="+mn-lt"/>
                          <a:cs typeface="Calibri"/>
                        </a:rPr>
                        <a:t>for</a:t>
                      </a:r>
                      <a:r>
                        <a:rPr lang="en-US" sz="1200" spc="-5" dirty="0">
                          <a:latin typeface="+mn-lt"/>
                          <a:cs typeface="Calibri"/>
                        </a:rPr>
                        <a:t> </a:t>
                      </a:r>
                      <a:r>
                        <a:rPr lang="en-US" sz="1200" dirty="0">
                          <a:latin typeface="+mn-lt"/>
                          <a:cs typeface="Calibri"/>
                        </a:rPr>
                        <a:t>6</a:t>
                      </a:r>
                      <a:r>
                        <a:rPr lang="en-US" sz="1200" spc="-15" dirty="0">
                          <a:latin typeface="+mn-lt"/>
                          <a:cs typeface="Calibri"/>
                        </a:rPr>
                        <a:t> </a:t>
                      </a:r>
                      <a:r>
                        <a:rPr lang="en-US" sz="1200" spc="-10" dirty="0">
                          <a:latin typeface="+mn-lt"/>
                          <a:cs typeface="Calibri"/>
                        </a:rPr>
                        <a:t>months.</a:t>
                      </a:r>
                      <a:endParaRPr lang="en-US" sz="1200" dirty="0">
                        <a:latin typeface="+mn-lt"/>
                        <a:cs typeface="Calibri"/>
                      </a:endParaRPr>
                    </a:p>
                  </a:txBody>
                  <a:tcPr marL="0" marR="0" marT="190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2"/>
                  </a:ext>
                </a:extLst>
              </a:tr>
              <a:tr h="446405">
                <a:tc>
                  <a:txBody>
                    <a:bodyPr/>
                    <a:lstStyle/>
                    <a:p>
                      <a:pPr algn="ctr">
                        <a:lnSpc>
                          <a:spcPct val="100000"/>
                        </a:lnSpc>
                        <a:spcBef>
                          <a:spcPts val="985"/>
                        </a:spcBef>
                      </a:pPr>
                      <a:r>
                        <a:rPr sz="1200" dirty="0">
                          <a:latin typeface="Calibri"/>
                          <a:cs typeface="Calibri"/>
                        </a:rPr>
                        <a:t>Assessment</a:t>
                      </a:r>
                      <a:endParaRPr sz="1200">
                        <a:latin typeface="Calibri"/>
                        <a:cs typeface="Calibri"/>
                      </a:endParaRPr>
                    </a:p>
                  </a:txBody>
                  <a:tcPr marL="0" marR="0" marT="12509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3660" marR="65405">
                        <a:lnSpc>
                          <a:spcPts val="1720"/>
                        </a:lnSpc>
                      </a:pPr>
                      <a:r>
                        <a:rPr sz="1200" dirty="0">
                          <a:latin typeface="Calibri"/>
                          <a:cs typeface="Calibri"/>
                        </a:rPr>
                        <a:t>All</a:t>
                      </a:r>
                      <a:r>
                        <a:rPr sz="1200" spc="265" dirty="0">
                          <a:latin typeface="Calibri"/>
                          <a:cs typeface="Calibri"/>
                        </a:rPr>
                        <a:t> </a:t>
                      </a:r>
                      <a:r>
                        <a:rPr lang="en-US" sz="1200" spc="-5" dirty="0">
                          <a:latin typeface="Calibri"/>
                          <a:cs typeface="Calibri"/>
                        </a:rPr>
                        <a:t>pupil</a:t>
                      </a:r>
                      <a:r>
                        <a:rPr sz="1200" spc="-5" dirty="0">
                          <a:latin typeface="Calibri"/>
                          <a:cs typeface="Calibri"/>
                        </a:rPr>
                        <a:t>s</a:t>
                      </a:r>
                      <a:r>
                        <a:rPr sz="1200" spc="260" dirty="0">
                          <a:latin typeface="Calibri"/>
                          <a:cs typeface="Calibri"/>
                        </a:rPr>
                        <a:t> </a:t>
                      </a:r>
                      <a:r>
                        <a:rPr sz="1200" spc="-5" dirty="0">
                          <a:latin typeface="Calibri"/>
                          <a:cs typeface="Calibri"/>
                        </a:rPr>
                        <a:t>will</a:t>
                      </a:r>
                      <a:r>
                        <a:rPr sz="1200" spc="260" dirty="0">
                          <a:latin typeface="Calibri"/>
                          <a:cs typeface="Calibri"/>
                        </a:rPr>
                        <a:t> </a:t>
                      </a:r>
                      <a:r>
                        <a:rPr sz="1200" spc="-10" dirty="0">
                          <a:latin typeface="Calibri"/>
                          <a:cs typeface="Calibri"/>
                        </a:rPr>
                        <a:t>complete</a:t>
                      </a:r>
                      <a:r>
                        <a:rPr sz="1200" spc="254" dirty="0">
                          <a:latin typeface="Calibri"/>
                          <a:cs typeface="Calibri"/>
                        </a:rPr>
                        <a:t> </a:t>
                      </a:r>
                      <a:r>
                        <a:rPr sz="1200" spc="-5" dirty="0">
                          <a:latin typeface="Calibri"/>
                          <a:cs typeface="Calibri"/>
                        </a:rPr>
                        <a:t>the</a:t>
                      </a:r>
                      <a:r>
                        <a:rPr sz="1200" spc="265" dirty="0">
                          <a:latin typeface="Calibri"/>
                          <a:cs typeface="Calibri"/>
                        </a:rPr>
                        <a:t> </a:t>
                      </a:r>
                      <a:r>
                        <a:rPr sz="1200" spc="-5" dirty="0">
                          <a:latin typeface="Calibri"/>
                          <a:cs typeface="Calibri"/>
                        </a:rPr>
                        <a:t>online</a:t>
                      </a:r>
                      <a:r>
                        <a:rPr sz="1200" spc="250" dirty="0">
                          <a:latin typeface="Calibri"/>
                          <a:cs typeface="Calibri"/>
                        </a:rPr>
                        <a:t> </a:t>
                      </a:r>
                      <a:r>
                        <a:rPr sz="1200" dirty="0">
                          <a:latin typeface="Calibri"/>
                          <a:cs typeface="Calibri"/>
                        </a:rPr>
                        <a:t>E-DofE</a:t>
                      </a:r>
                      <a:r>
                        <a:rPr sz="1200" spc="265" dirty="0">
                          <a:latin typeface="Calibri"/>
                          <a:cs typeface="Calibri"/>
                        </a:rPr>
                        <a:t> </a:t>
                      </a:r>
                      <a:r>
                        <a:rPr sz="1200" spc="-10" dirty="0">
                          <a:latin typeface="Calibri"/>
                          <a:cs typeface="Calibri"/>
                        </a:rPr>
                        <a:t>sections</a:t>
                      </a:r>
                      <a:r>
                        <a:rPr sz="1200" spc="260" dirty="0">
                          <a:latin typeface="Calibri"/>
                          <a:cs typeface="Calibri"/>
                        </a:rPr>
                        <a:t> </a:t>
                      </a:r>
                      <a:r>
                        <a:rPr sz="1200" spc="-5" dirty="0">
                          <a:latin typeface="Calibri"/>
                          <a:cs typeface="Calibri"/>
                        </a:rPr>
                        <a:t>and </a:t>
                      </a:r>
                      <a:r>
                        <a:rPr sz="1200" spc="-305" dirty="0">
                          <a:latin typeface="Calibri"/>
                          <a:cs typeface="Calibri"/>
                        </a:rPr>
                        <a:t> </a:t>
                      </a:r>
                      <a:r>
                        <a:rPr sz="1200" dirty="0">
                          <a:latin typeface="Calibri"/>
                          <a:cs typeface="Calibri"/>
                        </a:rPr>
                        <a:t>will</a:t>
                      </a:r>
                      <a:r>
                        <a:rPr sz="1200" spc="-5" dirty="0">
                          <a:latin typeface="Calibri"/>
                          <a:cs typeface="Calibri"/>
                        </a:rPr>
                        <a:t> be</a:t>
                      </a:r>
                      <a:r>
                        <a:rPr sz="1200" spc="-10" dirty="0">
                          <a:latin typeface="Calibri"/>
                          <a:cs typeface="Calibri"/>
                        </a:rPr>
                        <a:t> </a:t>
                      </a:r>
                      <a:r>
                        <a:rPr sz="1200" spc="-5" dirty="0">
                          <a:latin typeface="Calibri"/>
                          <a:cs typeface="Calibri"/>
                        </a:rPr>
                        <a:t>assessed</a:t>
                      </a:r>
                      <a:r>
                        <a:rPr sz="1200" spc="-15" dirty="0">
                          <a:latin typeface="Calibri"/>
                          <a:cs typeface="Calibri"/>
                        </a:rPr>
                        <a:t> </a:t>
                      </a:r>
                      <a:r>
                        <a:rPr sz="1200" spc="-5" dirty="0">
                          <a:latin typeface="Calibri"/>
                          <a:cs typeface="Calibri"/>
                        </a:rPr>
                        <a:t>during</a:t>
                      </a:r>
                      <a:r>
                        <a:rPr sz="1200" spc="-10" dirty="0">
                          <a:latin typeface="Calibri"/>
                          <a:cs typeface="Calibri"/>
                        </a:rPr>
                        <a:t> </a:t>
                      </a:r>
                      <a:r>
                        <a:rPr sz="1200" spc="-5" dirty="0">
                          <a:latin typeface="Calibri"/>
                          <a:cs typeface="Calibri"/>
                        </a:rPr>
                        <a:t>their expedition.</a:t>
                      </a:r>
                      <a:endParaRPr sz="12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3"/>
                  </a:ext>
                </a:extLst>
              </a:tr>
              <a:tr h="632460">
                <a:tc>
                  <a:txBody>
                    <a:bodyPr/>
                    <a:lstStyle/>
                    <a:p>
                      <a:pPr marL="453390" marR="247015" indent="-200025" algn="ctr">
                        <a:lnSpc>
                          <a:spcPct val="101699"/>
                        </a:lnSpc>
                        <a:spcBef>
                          <a:spcPts val="955"/>
                        </a:spcBef>
                      </a:pPr>
                      <a:r>
                        <a:rPr sz="1200" spc="-5" dirty="0">
                          <a:latin typeface="Calibri"/>
                          <a:cs typeface="Calibri"/>
                        </a:rPr>
                        <a:t>Further</a:t>
                      </a:r>
                      <a:r>
                        <a:rPr lang="en-US" sz="1200" spc="-5" dirty="0">
                          <a:latin typeface="Calibri"/>
                          <a:cs typeface="Calibri"/>
                        </a:rPr>
                        <a:t>            </a:t>
                      </a:r>
                      <a:r>
                        <a:rPr sz="1200" spc="-5" dirty="0">
                          <a:latin typeface="Calibri"/>
                          <a:cs typeface="Calibri"/>
                        </a:rPr>
                        <a:t>information</a:t>
                      </a:r>
                      <a:endParaRPr sz="1200" dirty="0">
                        <a:latin typeface="Calibri"/>
                        <a:cs typeface="Calibri"/>
                      </a:endParaRPr>
                    </a:p>
                  </a:txBody>
                  <a:tcPr marL="0" marR="0" marT="12128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3660" marR="588645">
                        <a:lnSpc>
                          <a:spcPts val="1720"/>
                        </a:lnSpc>
                        <a:spcBef>
                          <a:spcPts val="25"/>
                        </a:spcBef>
                      </a:pPr>
                      <a:r>
                        <a:rPr sz="1200" spc="-5" dirty="0">
                          <a:latin typeface="Calibri"/>
                          <a:cs typeface="Calibri"/>
                        </a:rPr>
                        <a:t>If</a:t>
                      </a:r>
                      <a:r>
                        <a:rPr sz="1200" dirty="0">
                          <a:latin typeface="Calibri"/>
                          <a:cs typeface="Calibri"/>
                        </a:rPr>
                        <a:t> </a:t>
                      </a:r>
                      <a:r>
                        <a:rPr sz="1200" spc="-5" dirty="0">
                          <a:latin typeface="Calibri"/>
                          <a:cs typeface="Calibri"/>
                        </a:rPr>
                        <a:t>you</a:t>
                      </a:r>
                      <a:r>
                        <a:rPr sz="1200" spc="-10" dirty="0">
                          <a:latin typeface="Calibri"/>
                          <a:cs typeface="Calibri"/>
                        </a:rPr>
                        <a:t> </a:t>
                      </a:r>
                      <a:r>
                        <a:rPr sz="1200" spc="-15" dirty="0">
                          <a:latin typeface="Calibri"/>
                          <a:cs typeface="Calibri"/>
                        </a:rPr>
                        <a:t>have</a:t>
                      </a:r>
                      <a:r>
                        <a:rPr sz="1200" spc="-10" dirty="0">
                          <a:latin typeface="Calibri"/>
                          <a:cs typeface="Calibri"/>
                        </a:rPr>
                        <a:t> any</a:t>
                      </a:r>
                      <a:r>
                        <a:rPr sz="1200" spc="-5" dirty="0">
                          <a:latin typeface="Calibri"/>
                          <a:cs typeface="Calibri"/>
                        </a:rPr>
                        <a:t> </a:t>
                      </a:r>
                      <a:r>
                        <a:rPr sz="1200" dirty="0">
                          <a:latin typeface="Calibri"/>
                          <a:cs typeface="Calibri"/>
                        </a:rPr>
                        <a:t>queries</a:t>
                      </a:r>
                      <a:r>
                        <a:rPr sz="1200" spc="-5" dirty="0">
                          <a:latin typeface="Calibri"/>
                          <a:cs typeface="Calibri"/>
                        </a:rPr>
                        <a:t> concerning</a:t>
                      </a:r>
                      <a:r>
                        <a:rPr sz="1200" spc="-10" dirty="0">
                          <a:latin typeface="Calibri"/>
                          <a:cs typeface="Calibri"/>
                        </a:rPr>
                        <a:t> </a:t>
                      </a:r>
                      <a:r>
                        <a:rPr sz="1200" spc="-5" dirty="0">
                          <a:latin typeface="Calibri"/>
                          <a:cs typeface="Calibri"/>
                        </a:rPr>
                        <a:t>this</a:t>
                      </a:r>
                      <a:r>
                        <a:rPr sz="1200" dirty="0">
                          <a:latin typeface="Calibri"/>
                          <a:cs typeface="Calibri"/>
                        </a:rPr>
                        <a:t> </a:t>
                      </a:r>
                      <a:r>
                        <a:rPr sz="1200" spc="-5" dirty="0">
                          <a:latin typeface="Calibri"/>
                          <a:cs typeface="Calibri"/>
                        </a:rPr>
                        <a:t>subject</a:t>
                      </a:r>
                      <a:r>
                        <a:rPr sz="1200" spc="-10" dirty="0">
                          <a:latin typeface="Calibri"/>
                          <a:cs typeface="Calibri"/>
                        </a:rPr>
                        <a:t> </a:t>
                      </a:r>
                      <a:r>
                        <a:rPr sz="1200" spc="-5" dirty="0">
                          <a:latin typeface="Calibri"/>
                          <a:cs typeface="Calibri"/>
                        </a:rPr>
                        <a:t>or the </a:t>
                      </a:r>
                      <a:r>
                        <a:rPr sz="1200" spc="-300" dirty="0">
                          <a:latin typeface="Calibri"/>
                          <a:cs typeface="Calibri"/>
                        </a:rPr>
                        <a:t> </a:t>
                      </a:r>
                      <a:r>
                        <a:rPr sz="1200" spc="-10" dirty="0">
                          <a:latin typeface="Calibri"/>
                          <a:cs typeface="Calibri"/>
                        </a:rPr>
                        <a:t>qualification,</a:t>
                      </a:r>
                      <a:r>
                        <a:rPr sz="1200" spc="-15" dirty="0">
                          <a:latin typeface="Calibri"/>
                          <a:cs typeface="Calibri"/>
                        </a:rPr>
                        <a:t> </a:t>
                      </a:r>
                      <a:r>
                        <a:rPr sz="1200" dirty="0">
                          <a:latin typeface="Calibri"/>
                          <a:cs typeface="Calibri"/>
                        </a:rPr>
                        <a:t>please</a:t>
                      </a:r>
                      <a:r>
                        <a:rPr sz="1200" spc="-10" dirty="0">
                          <a:latin typeface="Calibri"/>
                          <a:cs typeface="Calibri"/>
                        </a:rPr>
                        <a:t> contact </a:t>
                      </a:r>
                      <a:r>
                        <a:rPr sz="1200" dirty="0">
                          <a:latin typeface="Calibri"/>
                          <a:cs typeface="Calibri"/>
                        </a:rPr>
                        <a:t>Mr </a:t>
                      </a:r>
                      <a:r>
                        <a:rPr sz="1200" spc="-5" dirty="0">
                          <a:latin typeface="Calibri"/>
                          <a:cs typeface="Calibri"/>
                        </a:rPr>
                        <a:t>Ashley </a:t>
                      </a:r>
                      <a:r>
                        <a:rPr sz="1200" spc="-15" dirty="0">
                          <a:latin typeface="Calibri"/>
                          <a:cs typeface="Calibri"/>
                        </a:rPr>
                        <a:t>Kay</a:t>
                      </a:r>
                      <a:endParaRPr sz="1200" dirty="0">
                        <a:latin typeface="Calibri"/>
                        <a:cs typeface="Calibri"/>
                      </a:endParaRPr>
                    </a:p>
                  </a:txBody>
                  <a:tcPr marL="0" marR="0" marT="317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4"/>
                  </a:ext>
                </a:extLst>
              </a:tr>
              <a:tr h="569595">
                <a:tc>
                  <a:txBody>
                    <a:bodyPr/>
                    <a:lstStyle/>
                    <a:p>
                      <a:pPr>
                        <a:lnSpc>
                          <a:spcPct val="100000"/>
                        </a:lnSpc>
                        <a:spcBef>
                          <a:spcPts val="45"/>
                        </a:spcBef>
                      </a:pPr>
                      <a:endParaRPr sz="1250">
                        <a:latin typeface="Times New Roman"/>
                        <a:cs typeface="Times New Roman"/>
                      </a:endParaRPr>
                    </a:p>
                    <a:p>
                      <a:pPr algn="ctr">
                        <a:lnSpc>
                          <a:spcPct val="100000"/>
                        </a:lnSpc>
                      </a:pPr>
                      <a:r>
                        <a:rPr sz="1200" dirty="0">
                          <a:latin typeface="Calibri"/>
                          <a:cs typeface="Calibri"/>
                        </a:rPr>
                        <a:t>Useful</a:t>
                      </a:r>
                      <a:r>
                        <a:rPr sz="1200" spc="-40" dirty="0">
                          <a:latin typeface="Calibri"/>
                          <a:cs typeface="Calibri"/>
                        </a:rPr>
                        <a:t> </a:t>
                      </a:r>
                      <a:r>
                        <a:rPr sz="1200" spc="-5" dirty="0">
                          <a:latin typeface="Calibri"/>
                          <a:cs typeface="Calibri"/>
                        </a:rPr>
                        <a:t>websites</a:t>
                      </a:r>
                      <a:endParaRPr sz="1200">
                        <a:latin typeface="Calibri"/>
                        <a:cs typeface="Calibri"/>
                      </a:endParaRPr>
                    </a:p>
                  </a:txBody>
                  <a:tcPr marL="0" marR="0" marT="571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a:lnSpc>
                          <a:spcPct val="100000"/>
                        </a:lnSpc>
                        <a:spcBef>
                          <a:spcPts val="40"/>
                        </a:spcBef>
                      </a:pPr>
                      <a:endParaRPr sz="1200" dirty="0">
                        <a:latin typeface="Times New Roman"/>
                        <a:cs typeface="Times New Roman"/>
                      </a:endParaRPr>
                    </a:p>
                    <a:p>
                      <a:pPr marL="73660">
                        <a:lnSpc>
                          <a:spcPct val="100000"/>
                        </a:lnSpc>
                        <a:spcBef>
                          <a:spcPts val="5"/>
                        </a:spcBef>
                      </a:pPr>
                      <a:r>
                        <a:rPr sz="1200" spc="-10" dirty="0">
                          <a:solidFill>
                            <a:srgbClr val="0000FF"/>
                          </a:solidFill>
                          <a:latin typeface="Calibri"/>
                          <a:cs typeface="Calibri"/>
                        </a:rPr>
                        <a:t>https://</a:t>
                      </a:r>
                      <a:r>
                        <a:rPr sz="1200" spc="-10" dirty="0">
                          <a:latin typeface="Calibri"/>
                          <a:cs typeface="Calibri"/>
                          <a:hlinkClick r:id="rId4"/>
                        </a:rPr>
                        <a:t>www.dofe.org/what-is-dofe/</a:t>
                      </a:r>
                      <a:endParaRPr sz="1200" dirty="0">
                        <a:latin typeface="Calibri"/>
                        <a:cs typeface="Calibri"/>
                      </a:endParaRPr>
                    </a:p>
                  </a:txBody>
                  <a:tcPr marL="0" marR="0" marT="50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25450" y="551144"/>
            <a:ext cx="6656070" cy="9782175"/>
            <a:chOff x="437324" y="492988"/>
            <a:chExt cx="6656070" cy="9782175"/>
          </a:xfrm>
        </p:grpSpPr>
        <p:sp>
          <p:nvSpPr>
            <p:cNvPr id="3" name="object 3"/>
            <p:cNvSpPr/>
            <p:nvPr/>
          </p:nvSpPr>
          <p:spPr>
            <a:xfrm>
              <a:off x="437324" y="492988"/>
              <a:ext cx="6656070" cy="9782175"/>
            </a:xfrm>
            <a:custGeom>
              <a:avLst/>
              <a:gdLst/>
              <a:ahLst/>
              <a:cxnLst/>
              <a:rect l="l" t="t" r="r" b="b"/>
              <a:pathLst>
                <a:path w="6656070" h="9782175">
                  <a:moveTo>
                    <a:pt x="6655943" y="0"/>
                  </a:moveTo>
                  <a:lnTo>
                    <a:pt x="0" y="0"/>
                  </a:lnTo>
                  <a:lnTo>
                    <a:pt x="0" y="9781921"/>
                  </a:lnTo>
                  <a:lnTo>
                    <a:pt x="6655943" y="9781921"/>
                  </a:lnTo>
                  <a:lnTo>
                    <a:pt x="6655943" y="0"/>
                  </a:lnTo>
                  <a:close/>
                </a:path>
              </a:pathLst>
            </a:custGeom>
            <a:solidFill>
              <a:srgbClr val="1E1B5D"/>
            </a:solidFill>
          </p:spPr>
          <p:txBody>
            <a:bodyPr wrap="square" lIns="0" tIns="0" rIns="0" bIns="0" rtlCol="0"/>
            <a:lstStyle/>
            <a:p>
              <a:endParaRPr/>
            </a:p>
          </p:txBody>
        </p:sp>
        <p:sp>
          <p:nvSpPr>
            <p:cNvPr id="4" name="object 4"/>
            <p:cNvSpPr/>
            <p:nvPr/>
          </p:nvSpPr>
          <p:spPr>
            <a:xfrm>
              <a:off x="437324" y="492988"/>
              <a:ext cx="6656070" cy="9782175"/>
            </a:xfrm>
            <a:custGeom>
              <a:avLst/>
              <a:gdLst/>
              <a:ahLst/>
              <a:cxnLst/>
              <a:rect l="l" t="t" r="r" b="b"/>
              <a:pathLst>
                <a:path w="6656070" h="9782175">
                  <a:moveTo>
                    <a:pt x="0" y="9781921"/>
                  </a:moveTo>
                  <a:lnTo>
                    <a:pt x="6655943" y="9781921"/>
                  </a:lnTo>
                  <a:lnTo>
                    <a:pt x="6655943" y="0"/>
                  </a:lnTo>
                  <a:lnTo>
                    <a:pt x="0" y="0"/>
                  </a:lnTo>
                  <a:lnTo>
                    <a:pt x="0" y="9781921"/>
                  </a:lnTo>
                  <a:close/>
                </a:path>
              </a:pathLst>
            </a:custGeom>
            <a:ln w="63500">
              <a:solidFill>
                <a:srgbClr val="663300"/>
              </a:solidFill>
            </a:ln>
          </p:spPr>
          <p:txBody>
            <a:bodyPr wrap="square" lIns="0" tIns="0" rIns="0" bIns="0" rtlCol="0"/>
            <a:lstStyle/>
            <a:p>
              <a:endParaRPr/>
            </a:p>
          </p:txBody>
        </p:sp>
        <p:sp>
          <p:nvSpPr>
            <p:cNvPr id="5" name="object 5"/>
            <p:cNvSpPr/>
            <p:nvPr/>
          </p:nvSpPr>
          <p:spPr>
            <a:xfrm>
              <a:off x="591781" y="701039"/>
              <a:ext cx="6347460" cy="9366250"/>
            </a:xfrm>
            <a:custGeom>
              <a:avLst/>
              <a:gdLst/>
              <a:ahLst/>
              <a:cxnLst/>
              <a:rect l="l" t="t" r="r" b="b"/>
              <a:pathLst>
                <a:path w="6347459" h="9366250">
                  <a:moveTo>
                    <a:pt x="6346990" y="0"/>
                  </a:moveTo>
                  <a:lnTo>
                    <a:pt x="0" y="0"/>
                  </a:lnTo>
                  <a:lnTo>
                    <a:pt x="0" y="9365818"/>
                  </a:lnTo>
                  <a:lnTo>
                    <a:pt x="5553621" y="9365818"/>
                  </a:lnTo>
                  <a:lnTo>
                    <a:pt x="6346990" y="8195056"/>
                  </a:lnTo>
                  <a:lnTo>
                    <a:pt x="6346990" y="0"/>
                  </a:lnTo>
                  <a:close/>
                </a:path>
              </a:pathLst>
            </a:custGeom>
            <a:solidFill>
              <a:srgbClr val="FFFFFF"/>
            </a:solidFill>
          </p:spPr>
          <p:txBody>
            <a:bodyPr wrap="square" lIns="0" tIns="0" rIns="0" bIns="0" rtlCol="0"/>
            <a:lstStyle/>
            <a:p>
              <a:endParaRPr/>
            </a:p>
          </p:txBody>
        </p:sp>
        <p:sp>
          <p:nvSpPr>
            <p:cNvPr id="6" name="object 6"/>
            <p:cNvSpPr/>
            <p:nvPr/>
          </p:nvSpPr>
          <p:spPr>
            <a:xfrm>
              <a:off x="6145402" y="8896095"/>
              <a:ext cx="793750" cy="1170940"/>
            </a:xfrm>
            <a:custGeom>
              <a:avLst/>
              <a:gdLst/>
              <a:ahLst/>
              <a:cxnLst/>
              <a:rect l="l" t="t" r="r" b="b"/>
              <a:pathLst>
                <a:path w="793750" h="1170940">
                  <a:moveTo>
                    <a:pt x="793369" y="0"/>
                  </a:moveTo>
                  <a:lnTo>
                    <a:pt x="735067" y="40976"/>
                  </a:lnTo>
                  <a:lnTo>
                    <a:pt x="679141" y="76172"/>
                  </a:lnTo>
                  <a:lnTo>
                    <a:pt x="625671" y="105657"/>
                  </a:lnTo>
                  <a:lnTo>
                    <a:pt x="574739" y="129503"/>
                  </a:lnTo>
                  <a:lnTo>
                    <a:pt x="526429" y="147780"/>
                  </a:lnTo>
                  <a:lnTo>
                    <a:pt x="480820" y="160560"/>
                  </a:lnTo>
                  <a:lnTo>
                    <a:pt x="437997" y="167913"/>
                  </a:lnTo>
                  <a:lnTo>
                    <a:pt x="398040" y="169910"/>
                  </a:lnTo>
                  <a:lnTo>
                    <a:pt x="361031" y="166621"/>
                  </a:lnTo>
                  <a:lnTo>
                    <a:pt x="296187" y="144474"/>
                  </a:lnTo>
                  <a:lnTo>
                    <a:pt x="244120" y="102037"/>
                  </a:lnTo>
                  <a:lnTo>
                    <a:pt x="205486" y="39878"/>
                  </a:lnTo>
                  <a:lnTo>
                    <a:pt x="0" y="1170762"/>
                  </a:lnTo>
                  <a:lnTo>
                    <a:pt x="793369" y="0"/>
                  </a:lnTo>
                  <a:close/>
                </a:path>
              </a:pathLst>
            </a:custGeom>
            <a:solidFill>
              <a:srgbClr val="CDCDCD"/>
            </a:solidFill>
          </p:spPr>
          <p:txBody>
            <a:bodyPr wrap="square" lIns="0" tIns="0" rIns="0" bIns="0" rtlCol="0"/>
            <a:lstStyle/>
            <a:p>
              <a:endParaRPr/>
            </a:p>
          </p:txBody>
        </p:sp>
        <p:sp>
          <p:nvSpPr>
            <p:cNvPr id="7" name="object 7"/>
            <p:cNvSpPr/>
            <p:nvPr/>
          </p:nvSpPr>
          <p:spPr>
            <a:xfrm>
              <a:off x="591781" y="701039"/>
              <a:ext cx="6347460" cy="9366250"/>
            </a:xfrm>
            <a:custGeom>
              <a:avLst/>
              <a:gdLst/>
              <a:ahLst/>
              <a:cxnLst/>
              <a:rect l="l" t="t" r="r" b="b"/>
              <a:pathLst>
                <a:path w="6347459" h="9366250">
                  <a:moveTo>
                    <a:pt x="0" y="0"/>
                  </a:moveTo>
                  <a:lnTo>
                    <a:pt x="0" y="9365818"/>
                  </a:lnTo>
                  <a:lnTo>
                    <a:pt x="5553621" y="9365818"/>
                  </a:lnTo>
                  <a:lnTo>
                    <a:pt x="6346990" y="8195056"/>
                  </a:lnTo>
                  <a:lnTo>
                    <a:pt x="6346990" y="0"/>
                  </a:lnTo>
                  <a:lnTo>
                    <a:pt x="0" y="0"/>
                  </a:lnTo>
                  <a:close/>
                </a:path>
                <a:path w="6347459" h="9366250">
                  <a:moveTo>
                    <a:pt x="5553621" y="9365818"/>
                  </a:moveTo>
                  <a:lnTo>
                    <a:pt x="5759107" y="8234934"/>
                  </a:lnTo>
                  <a:lnTo>
                    <a:pt x="5776704" y="8268443"/>
                  </a:lnTo>
                  <a:lnTo>
                    <a:pt x="5797741" y="8297093"/>
                  </a:lnTo>
                  <a:lnTo>
                    <a:pt x="5849808" y="8339530"/>
                  </a:lnTo>
                  <a:lnTo>
                    <a:pt x="5914652" y="8361677"/>
                  </a:lnTo>
                  <a:lnTo>
                    <a:pt x="5951661" y="8364966"/>
                  </a:lnTo>
                  <a:lnTo>
                    <a:pt x="5991618" y="8362969"/>
                  </a:lnTo>
                  <a:lnTo>
                    <a:pt x="6034442" y="8355616"/>
                  </a:lnTo>
                  <a:lnTo>
                    <a:pt x="6080050" y="8342836"/>
                  </a:lnTo>
                  <a:lnTo>
                    <a:pt x="6128360" y="8324559"/>
                  </a:lnTo>
                  <a:lnTo>
                    <a:pt x="6179292" y="8300713"/>
                  </a:lnTo>
                  <a:lnTo>
                    <a:pt x="6232762" y="8271228"/>
                  </a:lnTo>
                  <a:lnTo>
                    <a:pt x="6288688" y="8236032"/>
                  </a:lnTo>
                  <a:lnTo>
                    <a:pt x="6346990" y="8195056"/>
                  </a:lnTo>
                </a:path>
              </a:pathLst>
            </a:custGeom>
            <a:ln w="63500">
              <a:solidFill>
                <a:srgbClr val="663300"/>
              </a:solidFill>
            </a:ln>
          </p:spPr>
          <p:txBody>
            <a:bodyPr wrap="square" lIns="0" tIns="0" rIns="0" bIns="0" rtlCol="0"/>
            <a:lstStyle/>
            <a:p>
              <a:endParaRPr/>
            </a:p>
          </p:txBody>
        </p:sp>
      </p:gr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21254" b="22504"/>
          <a:stretch/>
        </p:blipFill>
        <p:spPr>
          <a:xfrm>
            <a:off x="4754919" y="3655098"/>
            <a:ext cx="1943297" cy="2363139"/>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13060" b="16950"/>
          <a:stretch/>
        </p:blipFill>
        <p:spPr>
          <a:xfrm>
            <a:off x="4818499" y="891777"/>
            <a:ext cx="1711904" cy="2590628"/>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b="11263"/>
          <a:stretch/>
        </p:blipFill>
        <p:spPr>
          <a:xfrm>
            <a:off x="3452584" y="1418796"/>
            <a:ext cx="1175913" cy="2256167"/>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54054" t="27124" b="28750"/>
          <a:stretch/>
        </p:blipFill>
        <p:spPr>
          <a:xfrm>
            <a:off x="3505907" y="4201470"/>
            <a:ext cx="899797" cy="1868466"/>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t="30930" b="30325"/>
          <a:stretch/>
        </p:blipFill>
        <p:spPr>
          <a:xfrm>
            <a:off x="779009" y="3033695"/>
            <a:ext cx="2498968" cy="2093437"/>
          </a:xfrm>
          <a:prstGeom prst="rect">
            <a:avLst/>
          </a:prstGeom>
        </p:spPr>
      </p:pic>
      <p:pic>
        <p:nvPicPr>
          <p:cNvPr id="1028" name="Picture 4" descr="Design Technology Workshop - Image Galleries - City of London School"/>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253" t="55236" r="7747"/>
          <a:stretch/>
        </p:blipFill>
        <p:spPr bwMode="auto">
          <a:xfrm>
            <a:off x="2890453" y="8412226"/>
            <a:ext cx="2818223" cy="15357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sign Technology - Ipswich School"/>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2519" t="47081" r="4958"/>
          <a:stretch/>
        </p:blipFill>
        <p:spPr bwMode="auto">
          <a:xfrm>
            <a:off x="4159755" y="6390577"/>
            <a:ext cx="2500515" cy="18442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9">
            <a:extLst>
              <a:ext uri="{28A0092B-C50C-407E-A947-70E740481C1C}">
                <a14:useLocalDpi xmlns:a14="http://schemas.microsoft.com/office/drawing/2010/main" val="0"/>
              </a:ext>
            </a:extLst>
          </a:blip>
          <a:srcRect t="28754" b="27503"/>
          <a:stretch/>
        </p:blipFill>
        <p:spPr>
          <a:xfrm>
            <a:off x="1185386" y="984998"/>
            <a:ext cx="2037064" cy="1926684"/>
          </a:xfrm>
          <a:prstGeom prst="rect">
            <a:avLst/>
          </a:prstGeom>
        </p:spPr>
      </p:pic>
      <p:pic>
        <p:nvPicPr>
          <p:cNvPr id="14" name="Picture 2" descr="Design Technology - Lathom High School"/>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266" r="33294"/>
          <a:stretch/>
        </p:blipFill>
        <p:spPr bwMode="auto">
          <a:xfrm>
            <a:off x="738294" y="5297416"/>
            <a:ext cx="2538462" cy="20934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465EF76-AA7C-D275-9DF1-C2AF550E9DDA}"/>
              </a:ext>
            </a:extLst>
          </p:cNvPr>
          <p:cNvPicPr>
            <a:picLocks noChangeAspect="1"/>
          </p:cNvPicPr>
          <p:nvPr/>
        </p:nvPicPr>
        <p:blipFill>
          <a:blip r:embed="rId11"/>
          <a:srcRect l="25811" t="38535" r="19502" b="10926"/>
          <a:stretch/>
        </p:blipFill>
        <p:spPr>
          <a:xfrm>
            <a:off x="856808" y="9000158"/>
            <a:ext cx="1629907" cy="1003165"/>
          </a:xfrm>
          <a:prstGeom prst="rect">
            <a:avLst/>
          </a:prstGeom>
        </p:spPr>
      </p:pic>
      <p:pic>
        <p:nvPicPr>
          <p:cNvPr id="16" name="Picture 15">
            <a:extLst>
              <a:ext uri="{FF2B5EF4-FFF2-40B4-BE49-F238E27FC236}">
                <a16:creationId xmlns:a16="http://schemas.microsoft.com/office/drawing/2014/main" id="{672B5847-54F4-1BFC-426C-A0C5FE7A968B}"/>
              </a:ext>
            </a:extLst>
          </p:cNvPr>
          <p:cNvPicPr>
            <a:picLocks noChangeAspect="1"/>
          </p:cNvPicPr>
          <p:nvPr/>
        </p:nvPicPr>
        <p:blipFill>
          <a:blip r:embed="rId12"/>
          <a:srcRect l="19306" t="54958" r="1862" b="6160"/>
          <a:stretch/>
        </p:blipFill>
        <p:spPr>
          <a:xfrm>
            <a:off x="750804" y="7587090"/>
            <a:ext cx="1968752" cy="12954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01650" y="393700"/>
            <a:ext cx="6656070" cy="9782175"/>
            <a:chOff x="465315" y="470204"/>
            <a:chExt cx="6656070" cy="9782175"/>
          </a:xfrm>
        </p:grpSpPr>
        <p:sp>
          <p:nvSpPr>
            <p:cNvPr id="3" name="object 3"/>
            <p:cNvSpPr/>
            <p:nvPr/>
          </p:nvSpPr>
          <p:spPr>
            <a:xfrm>
              <a:off x="465315" y="470204"/>
              <a:ext cx="6656070" cy="9782175"/>
            </a:xfrm>
            <a:custGeom>
              <a:avLst/>
              <a:gdLst/>
              <a:ahLst/>
              <a:cxnLst/>
              <a:rect l="l" t="t" r="r" b="b"/>
              <a:pathLst>
                <a:path w="6656070" h="9782175">
                  <a:moveTo>
                    <a:pt x="6655943" y="0"/>
                  </a:moveTo>
                  <a:lnTo>
                    <a:pt x="0" y="0"/>
                  </a:lnTo>
                  <a:lnTo>
                    <a:pt x="0" y="9781921"/>
                  </a:lnTo>
                  <a:lnTo>
                    <a:pt x="6655943" y="9781921"/>
                  </a:lnTo>
                  <a:lnTo>
                    <a:pt x="6655943" y="0"/>
                  </a:lnTo>
                  <a:close/>
                </a:path>
              </a:pathLst>
            </a:custGeom>
            <a:solidFill>
              <a:srgbClr val="1E1B5D"/>
            </a:solidFill>
          </p:spPr>
          <p:txBody>
            <a:bodyPr wrap="square" lIns="0" tIns="0" rIns="0" bIns="0" rtlCol="0"/>
            <a:lstStyle/>
            <a:p>
              <a:endParaRPr/>
            </a:p>
          </p:txBody>
        </p:sp>
        <p:sp>
          <p:nvSpPr>
            <p:cNvPr id="4" name="object 4"/>
            <p:cNvSpPr/>
            <p:nvPr/>
          </p:nvSpPr>
          <p:spPr>
            <a:xfrm>
              <a:off x="465315" y="470204"/>
              <a:ext cx="6656070" cy="9782175"/>
            </a:xfrm>
            <a:custGeom>
              <a:avLst/>
              <a:gdLst/>
              <a:ahLst/>
              <a:cxnLst/>
              <a:rect l="l" t="t" r="r" b="b"/>
              <a:pathLst>
                <a:path w="6656070" h="9782175">
                  <a:moveTo>
                    <a:pt x="0" y="9781921"/>
                  </a:moveTo>
                  <a:lnTo>
                    <a:pt x="6655943" y="9781921"/>
                  </a:lnTo>
                  <a:lnTo>
                    <a:pt x="6655943" y="0"/>
                  </a:lnTo>
                  <a:lnTo>
                    <a:pt x="0" y="0"/>
                  </a:lnTo>
                  <a:lnTo>
                    <a:pt x="0" y="9781921"/>
                  </a:lnTo>
                  <a:close/>
                </a:path>
              </a:pathLst>
            </a:custGeom>
            <a:ln w="63500">
              <a:solidFill>
                <a:srgbClr val="663300"/>
              </a:solidFill>
            </a:ln>
          </p:spPr>
          <p:txBody>
            <a:bodyPr wrap="square" lIns="0" tIns="0" rIns="0" bIns="0" rtlCol="0"/>
            <a:lstStyle/>
            <a:p>
              <a:endParaRPr/>
            </a:p>
          </p:txBody>
        </p:sp>
        <p:sp>
          <p:nvSpPr>
            <p:cNvPr id="5" name="object 5"/>
            <p:cNvSpPr/>
            <p:nvPr/>
          </p:nvSpPr>
          <p:spPr>
            <a:xfrm>
              <a:off x="619785" y="678179"/>
              <a:ext cx="6347460" cy="9366250"/>
            </a:xfrm>
            <a:custGeom>
              <a:avLst/>
              <a:gdLst/>
              <a:ahLst/>
              <a:cxnLst/>
              <a:rect l="l" t="t" r="r" b="b"/>
              <a:pathLst>
                <a:path w="6347459" h="9366250">
                  <a:moveTo>
                    <a:pt x="6347053" y="0"/>
                  </a:moveTo>
                  <a:lnTo>
                    <a:pt x="0" y="0"/>
                  </a:lnTo>
                  <a:lnTo>
                    <a:pt x="0" y="9365881"/>
                  </a:lnTo>
                  <a:lnTo>
                    <a:pt x="5553684" y="9365881"/>
                  </a:lnTo>
                  <a:lnTo>
                    <a:pt x="6347053" y="8195183"/>
                  </a:lnTo>
                  <a:lnTo>
                    <a:pt x="6347053" y="0"/>
                  </a:lnTo>
                  <a:close/>
                </a:path>
              </a:pathLst>
            </a:custGeom>
            <a:solidFill>
              <a:srgbClr val="FFFFFF"/>
            </a:solidFill>
          </p:spPr>
          <p:txBody>
            <a:bodyPr wrap="square" lIns="0" tIns="0" rIns="0" bIns="0" rtlCol="0"/>
            <a:lstStyle/>
            <a:p>
              <a:endParaRPr/>
            </a:p>
          </p:txBody>
        </p:sp>
        <p:sp>
          <p:nvSpPr>
            <p:cNvPr id="6" name="object 6"/>
            <p:cNvSpPr/>
            <p:nvPr/>
          </p:nvSpPr>
          <p:spPr>
            <a:xfrm>
              <a:off x="6173469" y="8873362"/>
              <a:ext cx="793750" cy="1170940"/>
            </a:xfrm>
            <a:custGeom>
              <a:avLst/>
              <a:gdLst/>
              <a:ahLst/>
              <a:cxnLst/>
              <a:rect l="l" t="t" r="r" b="b"/>
              <a:pathLst>
                <a:path w="793750" h="1170940">
                  <a:moveTo>
                    <a:pt x="793369" y="0"/>
                  </a:moveTo>
                  <a:lnTo>
                    <a:pt x="735045" y="40953"/>
                  </a:lnTo>
                  <a:lnTo>
                    <a:pt x="679102" y="76128"/>
                  </a:lnTo>
                  <a:lnTo>
                    <a:pt x="625621" y="105596"/>
                  </a:lnTo>
                  <a:lnTo>
                    <a:pt x="574682" y="129429"/>
                  </a:lnTo>
                  <a:lnTo>
                    <a:pt x="526367" y="147696"/>
                  </a:lnTo>
                  <a:lnTo>
                    <a:pt x="480757" y="160469"/>
                  </a:lnTo>
                  <a:lnTo>
                    <a:pt x="437933" y="167818"/>
                  </a:lnTo>
                  <a:lnTo>
                    <a:pt x="397976" y="169815"/>
                  </a:lnTo>
                  <a:lnTo>
                    <a:pt x="360967" y="166530"/>
                  </a:lnTo>
                  <a:lnTo>
                    <a:pt x="296117" y="144399"/>
                  </a:lnTo>
                  <a:lnTo>
                    <a:pt x="244031" y="101993"/>
                  </a:lnTo>
                  <a:lnTo>
                    <a:pt x="205358" y="39878"/>
                  </a:lnTo>
                  <a:lnTo>
                    <a:pt x="0" y="1170698"/>
                  </a:lnTo>
                  <a:lnTo>
                    <a:pt x="793369" y="0"/>
                  </a:lnTo>
                  <a:close/>
                </a:path>
              </a:pathLst>
            </a:custGeom>
            <a:solidFill>
              <a:srgbClr val="CDCDCD"/>
            </a:solidFill>
          </p:spPr>
          <p:txBody>
            <a:bodyPr wrap="square" lIns="0" tIns="0" rIns="0" bIns="0" rtlCol="0"/>
            <a:lstStyle/>
            <a:p>
              <a:endParaRPr/>
            </a:p>
          </p:txBody>
        </p:sp>
        <p:sp>
          <p:nvSpPr>
            <p:cNvPr id="7" name="object 7"/>
            <p:cNvSpPr/>
            <p:nvPr/>
          </p:nvSpPr>
          <p:spPr>
            <a:xfrm>
              <a:off x="619785" y="678179"/>
              <a:ext cx="6347460" cy="9366250"/>
            </a:xfrm>
            <a:custGeom>
              <a:avLst/>
              <a:gdLst/>
              <a:ahLst/>
              <a:cxnLst/>
              <a:rect l="l" t="t" r="r" b="b"/>
              <a:pathLst>
                <a:path w="6347459" h="9366250">
                  <a:moveTo>
                    <a:pt x="0" y="0"/>
                  </a:moveTo>
                  <a:lnTo>
                    <a:pt x="0" y="9365881"/>
                  </a:lnTo>
                  <a:lnTo>
                    <a:pt x="5553684" y="9365881"/>
                  </a:lnTo>
                  <a:lnTo>
                    <a:pt x="6347053" y="8195183"/>
                  </a:lnTo>
                  <a:lnTo>
                    <a:pt x="6347053" y="0"/>
                  </a:lnTo>
                  <a:lnTo>
                    <a:pt x="0" y="0"/>
                  </a:lnTo>
                  <a:close/>
                </a:path>
                <a:path w="6347459" h="9366250">
                  <a:moveTo>
                    <a:pt x="5553684" y="9365881"/>
                  </a:moveTo>
                  <a:lnTo>
                    <a:pt x="5759043" y="8235060"/>
                  </a:lnTo>
                  <a:lnTo>
                    <a:pt x="5776662" y="8268546"/>
                  </a:lnTo>
                  <a:lnTo>
                    <a:pt x="5797716" y="8297176"/>
                  </a:lnTo>
                  <a:lnTo>
                    <a:pt x="5849801" y="8339582"/>
                  </a:lnTo>
                  <a:lnTo>
                    <a:pt x="5914652" y="8361713"/>
                  </a:lnTo>
                  <a:lnTo>
                    <a:pt x="5951661" y="8364998"/>
                  </a:lnTo>
                  <a:lnTo>
                    <a:pt x="5991618" y="8363001"/>
                  </a:lnTo>
                  <a:lnTo>
                    <a:pt x="6034442" y="8355652"/>
                  </a:lnTo>
                  <a:lnTo>
                    <a:pt x="6080052" y="8342879"/>
                  </a:lnTo>
                  <a:lnTo>
                    <a:pt x="6128367" y="8324612"/>
                  </a:lnTo>
                  <a:lnTo>
                    <a:pt x="6179305" y="8300779"/>
                  </a:lnTo>
                  <a:lnTo>
                    <a:pt x="6232787" y="8271311"/>
                  </a:lnTo>
                  <a:lnTo>
                    <a:pt x="6288730" y="8236136"/>
                  </a:lnTo>
                  <a:lnTo>
                    <a:pt x="6347053" y="8195183"/>
                  </a:lnTo>
                </a:path>
              </a:pathLst>
            </a:custGeom>
            <a:ln w="63500">
              <a:solidFill>
                <a:srgbClr val="663300"/>
              </a:solidFill>
            </a:ln>
          </p:spPr>
          <p:txBody>
            <a:bodyPr wrap="square" lIns="0" tIns="0" rIns="0" bIns="0" rtlCol="0"/>
            <a:lstStyle/>
            <a:p>
              <a:endParaRPr/>
            </a:p>
          </p:txBody>
        </p:sp>
      </p:grpSp>
      <p:pic>
        <p:nvPicPr>
          <p:cNvPr id="14" name="Google Shape;416;gd7d437d466_0_29"/>
          <p:cNvPicPr preferRelativeResize="0"/>
          <p:nvPr/>
        </p:nvPicPr>
        <p:blipFill rotWithShape="1">
          <a:blip r:embed="rId2">
            <a:alphaModFix/>
          </a:blip>
          <a:srcRect/>
          <a:stretch/>
        </p:blipFill>
        <p:spPr>
          <a:xfrm>
            <a:off x="4364538" y="7417087"/>
            <a:ext cx="1729348" cy="2235622"/>
          </a:xfrm>
          <a:prstGeom prst="rect">
            <a:avLst/>
          </a:prstGeom>
          <a:noFill/>
          <a:ln>
            <a:noFill/>
          </a:ln>
        </p:spPr>
      </p:pic>
      <p:pic>
        <p:nvPicPr>
          <p:cNvPr id="16" name="Google Shape;298;gda7dd4cc1f_0_19"/>
          <p:cNvPicPr preferRelativeResize="0"/>
          <p:nvPr/>
        </p:nvPicPr>
        <p:blipFill rotWithShape="1">
          <a:blip r:embed="rId3">
            <a:alphaModFix/>
          </a:blip>
          <a:srcRect/>
          <a:stretch/>
        </p:blipFill>
        <p:spPr>
          <a:xfrm>
            <a:off x="1192275" y="6077593"/>
            <a:ext cx="1999689" cy="1416962"/>
          </a:xfrm>
          <a:prstGeom prst="rect">
            <a:avLst/>
          </a:prstGeom>
          <a:noFill/>
          <a:ln>
            <a:noFill/>
          </a:ln>
        </p:spPr>
      </p:pic>
      <p:pic>
        <p:nvPicPr>
          <p:cNvPr id="17" name="Google Shape;547;gc2e976e739_0_0"/>
          <p:cNvPicPr preferRelativeResize="0"/>
          <p:nvPr/>
        </p:nvPicPr>
        <p:blipFill rotWithShape="1">
          <a:blip r:embed="rId4">
            <a:alphaModFix/>
          </a:blip>
          <a:srcRect l="6301" t="5037" r="4375"/>
          <a:stretch/>
        </p:blipFill>
        <p:spPr>
          <a:xfrm>
            <a:off x="3904641" y="5867080"/>
            <a:ext cx="1388859" cy="1322605"/>
          </a:xfrm>
          <a:prstGeom prst="rect">
            <a:avLst/>
          </a:prstGeom>
          <a:noFill/>
          <a:ln>
            <a:noFill/>
          </a:ln>
        </p:spPr>
      </p:pic>
      <p:pic>
        <p:nvPicPr>
          <p:cNvPr id="18" name="Picture 3"/>
          <p:cNvPicPr>
            <a:picLocks noChangeAspect="1" noChangeArrowheads="1"/>
          </p:cNvPicPr>
          <p:nvPr/>
        </p:nvPicPr>
        <p:blipFill>
          <a:blip r:embed="rId5" cstate="print"/>
          <a:srcRect/>
          <a:stretch>
            <a:fillRect/>
          </a:stretch>
        </p:blipFill>
        <p:spPr bwMode="auto">
          <a:xfrm>
            <a:off x="5447641" y="4175582"/>
            <a:ext cx="1172636" cy="2684115"/>
          </a:xfrm>
          <a:prstGeom prst="rect">
            <a:avLst/>
          </a:prstGeom>
          <a:noFill/>
          <a:ln w="9525">
            <a:noFill/>
            <a:round/>
            <a:headEnd/>
            <a:tailEnd/>
          </a:ln>
        </p:spPr>
      </p:pic>
      <p:pic>
        <p:nvPicPr>
          <p:cNvPr id="19" name="Picture 18"/>
          <p:cNvPicPr>
            <a:picLocks noChangeAspect="1" noChangeArrowheads="1"/>
          </p:cNvPicPr>
          <p:nvPr/>
        </p:nvPicPr>
        <p:blipFill>
          <a:blip r:embed="rId6" cstate="print"/>
          <a:srcRect/>
          <a:stretch>
            <a:fillRect/>
          </a:stretch>
        </p:blipFill>
        <p:spPr bwMode="auto">
          <a:xfrm>
            <a:off x="1052579" y="7702505"/>
            <a:ext cx="2532354" cy="19502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CB8E099B-8368-4DA1-C503-EF4F9F2BDCFC}"/>
              </a:ext>
            </a:extLst>
          </p:cNvPr>
          <p:cNvPicPr>
            <a:picLocks noChangeAspect="1"/>
          </p:cNvPicPr>
          <p:nvPr/>
        </p:nvPicPr>
        <p:blipFill>
          <a:blip r:embed="rId7"/>
          <a:stretch>
            <a:fillRect/>
          </a:stretch>
        </p:blipFill>
        <p:spPr>
          <a:xfrm>
            <a:off x="1062103" y="900857"/>
            <a:ext cx="2817086" cy="1583460"/>
          </a:xfrm>
          <a:prstGeom prst="rect">
            <a:avLst/>
          </a:prstGeom>
        </p:spPr>
      </p:pic>
      <p:pic>
        <p:nvPicPr>
          <p:cNvPr id="11" name="Picture 10">
            <a:extLst>
              <a:ext uri="{FF2B5EF4-FFF2-40B4-BE49-F238E27FC236}">
                <a16:creationId xmlns:a16="http://schemas.microsoft.com/office/drawing/2014/main" id="{D4DE3D43-A785-1E1A-2995-F09A262F3143}"/>
              </a:ext>
            </a:extLst>
          </p:cNvPr>
          <p:cNvPicPr>
            <a:picLocks noChangeAspect="1"/>
          </p:cNvPicPr>
          <p:nvPr/>
        </p:nvPicPr>
        <p:blipFill>
          <a:blip r:embed="rId8"/>
          <a:srcRect t="1" r="56558" b="-2509"/>
          <a:stretch/>
        </p:blipFill>
        <p:spPr>
          <a:xfrm>
            <a:off x="4882287" y="934077"/>
            <a:ext cx="1706240" cy="2684115"/>
          </a:xfrm>
          <a:prstGeom prst="rect">
            <a:avLst/>
          </a:prstGeom>
        </p:spPr>
      </p:pic>
      <p:pic>
        <p:nvPicPr>
          <p:cNvPr id="13" name="Picture 12">
            <a:extLst>
              <a:ext uri="{FF2B5EF4-FFF2-40B4-BE49-F238E27FC236}">
                <a16:creationId xmlns:a16="http://schemas.microsoft.com/office/drawing/2014/main" id="{333B68A6-4389-4F55-E626-B8B4B61ACE98}"/>
              </a:ext>
            </a:extLst>
          </p:cNvPr>
          <p:cNvPicPr>
            <a:picLocks noChangeAspect="1"/>
          </p:cNvPicPr>
          <p:nvPr/>
        </p:nvPicPr>
        <p:blipFill>
          <a:blip r:embed="rId9"/>
          <a:srcRect l="5277" t="53176"/>
          <a:stretch/>
        </p:blipFill>
        <p:spPr>
          <a:xfrm>
            <a:off x="1062103" y="2761037"/>
            <a:ext cx="3567412" cy="1322605"/>
          </a:xfrm>
          <a:prstGeom prst="rect">
            <a:avLst/>
          </a:prstGeom>
        </p:spPr>
      </p:pic>
      <p:pic>
        <p:nvPicPr>
          <p:cNvPr id="15" name="Picture 14">
            <a:extLst>
              <a:ext uri="{FF2B5EF4-FFF2-40B4-BE49-F238E27FC236}">
                <a16:creationId xmlns:a16="http://schemas.microsoft.com/office/drawing/2014/main" id="{C644D840-27B4-104B-D8EE-7BDD1AB5323B}"/>
              </a:ext>
            </a:extLst>
          </p:cNvPr>
          <p:cNvPicPr>
            <a:picLocks noChangeAspect="1"/>
          </p:cNvPicPr>
          <p:nvPr/>
        </p:nvPicPr>
        <p:blipFill>
          <a:blip r:embed="rId10"/>
          <a:srcRect l="1" t="54787" r="37664"/>
          <a:stretch/>
        </p:blipFill>
        <p:spPr>
          <a:xfrm>
            <a:off x="933416" y="4468937"/>
            <a:ext cx="2817086" cy="152566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34124" y="438454"/>
            <a:ext cx="6719570" cy="9845675"/>
            <a:chOff x="434124" y="438454"/>
            <a:chExt cx="6719570" cy="9845675"/>
          </a:xfrm>
        </p:grpSpPr>
        <p:sp>
          <p:nvSpPr>
            <p:cNvPr id="3" name="object 3"/>
            <p:cNvSpPr/>
            <p:nvPr/>
          </p:nvSpPr>
          <p:spPr>
            <a:xfrm>
              <a:off x="465874" y="470204"/>
              <a:ext cx="6656070" cy="9782175"/>
            </a:xfrm>
            <a:custGeom>
              <a:avLst/>
              <a:gdLst/>
              <a:ahLst/>
              <a:cxnLst/>
              <a:rect l="l" t="t" r="r" b="b"/>
              <a:pathLst>
                <a:path w="6656070" h="9782175">
                  <a:moveTo>
                    <a:pt x="6655943" y="0"/>
                  </a:moveTo>
                  <a:lnTo>
                    <a:pt x="0" y="0"/>
                  </a:lnTo>
                  <a:lnTo>
                    <a:pt x="0" y="9781921"/>
                  </a:lnTo>
                  <a:lnTo>
                    <a:pt x="6655943" y="9781921"/>
                  </a:lnTo>
                  <a:lnTo>
                    <a:pt x="6655943" y="0"/>
                  </a:lnTo>
                  <a:close/>
                </a:path>
              </a:pathLst>
            </a:custGeom>
            <a:solidFill>
              <a:srgbClr val="1E1B5D"/>
            </a:solidFill>
          </p:spPr>
          <p:txBody>
            <a:bodyPr wrap="square" lIns="0" tIns="0" rIns="0" bIns="0" rtlCol="0"/>
            <a:lstStyle/>
            <a:p>
              <a:endParaRPr/>
            </a:p>
          </p:txBody>
        </p:sp>
        <p:sp>
          <p:nvSpPr>
            <p:cNvPr id="4" name="object 4"/>
            <p:cNvSpPr/>
            <p:nvPr/>
          </p:nvSpPr>
          <p:spPr>
            <a:xfrm>
              <a:off x="465874" y="470204"/>
              <a:ext cx="6656070" cy="9782175"/>
            </a:xfrm>
            <a:custGeom>
              <a:avLst/>
              <a:gdLst/>
              <a:ahLst/>
              <a:cxnLst/>
              <a:rect l="l" t="t" r="r" b="b"/>
              <a:pathLst>
                <a:path w="6656070" h="9782175">
                  <a:moveTo>
                    <a:pt x="0" y="9781921"/>
                  </a:moveTo>
                  <a:lnTo>
                    <a:pt x="6655943" y="9781921"/>
                  </a:lnTo>
                  <a:lnTo>
                    <a:pt x="6655943" y="0"/>
                  </a:lnTo>
                  <a:lnTo>
                    <a:pt x="0" y="0"/>
                  </a:lnTo>
                  <a:lnTo>
                    <a:pt x="0" y="9781921"/>
                  </a:lnTo>
                  <a:close/>
                </a:path>
              </a:pathLst>
            </a:custGeom>
            <a:ln w="63500">
              <a:solidFill>
                <a:srgbClr val="663300"/>
              </a:solidFill>
            </a:ln>
          </p:spPr>
          <p:txBody>
            <a:bodyPr wrap="square" lIns="0" tIns="0" rIns="0" bIns="0" rtlCol="0"/>
            <a:lstStyle/>
            <a:p>
              <a:endParaRPr/>
            </a:p>
          </p:txBody>
        </p:sp>
        <p:sp>
          <p:nvSpPr>
            <p:cNvPr id="5" name="object 5"/>
            <p:cNvSpPr/>
            <p:nvPr/>
          </p:nvSpPr>
          <p:spPr>
            <a:xfrm>
              <a:off x="620331" y="678179"/>
              <a:ext cx="6347460" cy="9366250"/>
            </a:xfrm>
            <a:custGeom>
              <a:avLst/>
              <a:gdLst/>
              <a:ahLst/>
              <a:cxnLst/>
              <a:rect l="l" t="t" r="r" b="b"/>
              <a:pathLst>
                <a:path w="6347459" h="9366250">
                  <a:moveTo>
                    <a:pt x="6347015" y="0"/>
                  </a:moveTo>
                  <a:lnTo>
                    <a:pt x="0" y="0"/>
                  </a:lnTo>
                  <a:lnTo>
                    <a:pt x="0" y="9365881"/>
                  </a:lnTo>
                  <a:lnTo>
                    <a:pt x="5553646" y="9365881"/>
                  </a:lnTo>
                  <a:lnTo>
                    <a:pt x="6347015" y="8195183"/>
                  </a:lnTo>
                  <a:lnTo>
                    <a:pt x="6347015" y="0"/>
                  </a:lnTo>
                  <a:close/>
                </a:path>
              </a:pathLst>
            </a:custGeom>
            <a:solidFill>
              <a:srgbClr val="FFFFFF"/>
            </a:solidFill>
          </p:spPr>
          <p:txBody>
            <a:bodyPr wrap="square" lIns="0" tIns="0" rIns="0" bIns="0" rtlCol="0"/>
            <a:lstStyle/>
            <a:p>
              <a:endParaRPr/>
            </a:p>
          </p:txBody>
        </p:sp>
        <p:sp>
          <p:nvSpPr>
            <p:cNvPr id="6" name="object 6"/>
            <p:cNvSpPr/>
            <p:nvPr/>
          </p:nvSpPr>
          <p:spPr>
            <a:xfrm>
              <a:off x="6173977" y="8873362"/>
              <a:ext cx="793750" cy="1170940"/>
            </a:xfrm>
            <a:custGeom>
              <a:avLst/>
              <a:gdLst/>
              <a:ahLst/>
              <a:cxnLst/>
              <a:rect l="l" t="t" r="r" b="b"/>
              <a:pathLst>
                <a:path w="793750" h="1170940">
                  <a:moveTo>
                    <a:pt x="793369" y="0"/>
                  </a:moveTo>
                  <a:lnTo>
                    <a:pt x="735067" y="40953"/>
                  </a:lnTo>
                  <a:lnTo>
                    <a:pt x="679140" y="76128"/>
                  </a:lnTo>
                  <a:lnTo>
                    <a:pt x="625670" y="105596"/>
                  </a:lnTo>
                  <a:lnTo>
                    <a:pt x="574737" y="129429"/>
                  </a:lnTo>
                  <a:lnTo>
                    <a:pt x="526424" y="147696"/>
                  </a:lnTo>
                  <a:lnTo>
                    <a:pt x="480812" y="160469"/>
                  </a:lnTo>
                  <a:lnTo>
                    <a:pt x="437984" y="167818"/>
                  </a:lnTo>
                  <a:lnTo>
                    <a:pt x="398020" y="169815"/>
                  </a:lnTo>
                  <a:lnTo>
                    <a:pt x="361004" y="166530"/>
                  </a:lnTo>
                  <a:lnTo>
                    <a:pt x="296137" y="144399"/>
                  </a:lnTo>
                  <a:lnTo>
                    <a:pt x="244037" y="101993"/>
                  </a:lnTo>
                  <a:lnTo>
                    <a:pt x="205359" y="39878"/>
                  </a:lnTo>
                  <a:lnTo>
                    <a:pt x="0" y="1170698"/>
                  </a:lnTo>
                  <a:lnTo>
                    <a:pt x="793369" y="0"/>
                  </a:lnTo>
                  <a:close/>
                </a:path>
              </a:pathLst>
            </a:custGeom>
            <a:solidFill>
              <a:srgbClr val="CDCDCD"/>
            </a:solidFill>
          </p:spPr>
          <p:txBody>
            <a:bodyPr wrap="square" lIns="0" tIns="0" rIns="0" bIns="0" rtlCol="0"/>
            <a:lstStyle/>
            <a:p>
              <a:endParaRPr/>
            </a:p>
          </p:txBody>
        </p:sp>
        <p:sp>
          <p:nvSpPr>
            <p:cNvPr id="7" name="object 7"/>
            <p:cNvSpPr/>
            <p:nvPr/>
          </p:nvSpPr>
          <p:spPr>
            <a:xfrm>
              <a:off x="620331" y="678179"/>
              <a:ext cx="6347460" cy="9366250"/>
            </a:xfrm>
            <a:custGeom>
              <a:avLst/>
              <a:gdLst/>
              <a:ahLst/>
              <a:cxnLst/>
              <a:rect l="l" t="t" r="r" b="b"/>
              <a:pathLst>
                <a:path w="6347459" h="9366250">
                  <a:moveTo>
                    <a:pt x="0" y="0"/>
                  </a:moveTo>
                  <a:lnTo>
                    <a:pt x="0" y="9365881"/>
                  </a:lnTo>
                  <a:lnTo>
                    <a:pt x="5553646" y="9365881"/>
                  </a:lnTo>
                  <a:lnTo>
                    <a:pt x="6347015" y="8195183"/>
                  </a:lnTo>
                  <a:lnTo>
                    <a:pt x="6347015" y="0"/>
                  </a:lnTo>
                  <a:lnTo>
                    <a:pt x="0" y="0"/>
                  </a:lnTo>
                  <a:close/>
                </a:path>
                <a:path w="6347459" h="9366250">
                  <a:moveTo>
                    <a:pt x="5553646" y="9365881"/>
                  </a:moveTo>
                  <a:lnTo>
                    <a:pt x="5759005" y="8235060"/>
                  </a:lnTo>
                  <a:lnTo>
                    <a:pt x="5776626" y="8268546"/>
                  </a:lnTo>
                  <a:lnTo>
                    <a:pt x="5797684" y="8297176"/>
                  </a:lnTo>
                  <a:lnTo>
                    <a:pt x="5849783" y="8339582"/>
                  </a:lnTo>
                  <a:lnTo>
                    <a:pt x="5914650" y="8361713"/>
                  </a:lnTo>
                  <a:lnTo>
                    <a:pt x="5951667" y="8364998"/>
                  </a:lnTo>
                  <a:lnTo>
                    <a:pt x="5991630" y="8363001"/>
                  </a:lnTo>
                  <a:lnTo>
                    <a:pt x="6034459" y="8355652"/>
                  </a:lnTo>
                  <a:lnTo>
                    <a:pt x="6080070" y="8342879"/>
                  </a:lnTo>
                  <a:lnTo>
                    <a:pt x="6128383" y="8324612"/>
                  </a:lnTo>
                  <a:lnTo>
                    <a:pt x="6179316" y="8300779"/>
                  </a:lnTo>
                  <a:lnTo>
                    <a:pt x="6232787" y="8271311"/>
                  </a:lnTo>
                  <a:lnTo>
                    <a:pt x="6288714" y="8236136"/>
                  </a:lnTo>
                  <a:lnTo>
                    <a:pt x="6347015" y="8195183"/>
                  </a:lnTo>
                </a:path>
              </a:pathLst>
            </a:custGeom>
            <a:ln w="63500">
              <a:solidFill>
                <a:srgbClr val="663300"/>
              </a:solidFill>
            </a:ln>
          </p:spPr>
          <p:txBody>
            <a:bodyPr wrap="square" lIns="0" tIns="0" rIns="0" bIns="0" rtlCol="0"/>
            <a:lstStyle/>
            <a:p>
              <a:endParaRPr/>
            </a:p>
          </p:txBody>
        </p:sp>
        <p:pic>
          <p:nvPicPr>
            <p:cNvPr id="8" name="object 8"/>
            <p:cNvPicPr/>
            <p:nvPr/>
          </p:nvPicPr>
          <p:blipFill>
            <a:blip r:embed="rId2" cstate="print"/>
            <a:stretch>
              <a:fillRect/>
            </a:stretch>
          </p:blipFill>
          <p:spPr>
            <a:xfrm>
              <a:off x="1627631" y="1018031"/>
              <a:ext cx="4172712" cy="589787"/>
            </a:xfrm>
            <a:prstGeom prst="rect">
              <a:avLst/>
            </a:prstGeom>
          </p:spPr>
        </p:pic>
        <p:sp>
          <p:nvSpPr>
            <p:cNvPr id="9" name="object 9"/>
            <p:cNvSpPr/>
            <p:nvPr/>
          </p:nvSpPr>
          <p:spPr>
            <a:xfrm>
              <a:off x="1584325" y="974851"/>
              <a:ext cx="4107815" cy="525145"/>
            </a:xfrm>
            <a:custGeom>
              <a:avLst/>
              <a:gdLst/>
              <a:ahLst/>
              <a:cxnLst/>
              <a:rect l="l" t="t" r="r" b="b"/>
              <a:pathLst>
                <a:path w="4107815" h="525144">
                  <a:moveTo>
                    <a:pt x="4020439" y="0"/>
                  </a:moveTo>
                  <a:lnTo>
                    <a:pt x="87502" y="0"/>
                  </a:lnTo>
                  <a:lnTo>
                    <a:pt x="53417" y="6865"/>
                  </a:lnTo>
                  <a:lnTo>
                    <a:pt x="25606" y="25590"/>
                  </a:lnTo>
                  <a:lnTo>
                    <a:pt x="6867" y="53363"/>
                  </a:lnTo>
                  <a:lnTo>
                    <a:pt x="0" y="87375"/>
                  </a:lnTo>
                  <a:lnTo>
                    <a:pt x="0" y="437260"/>
                  </a:lnTo>
                  <a:lnTo>
                    <a:pt x="6867" y="471273"/>
                  </a:lnTo>
                  <a:lnTo>
                    <a:pt x="25606" y="499046"/>
                  </a:lnTo>
                  <a:lnTo>
                    <a:pt x="53417" y="517771"/>
                  </a:lnTo>
                  <a:lnTo>
                    <a:pt x="87502" y="524636"/>
                  </a:lnTo>
                  <a:lnTo>
                    <a:pt x="4020439" y="524636"/>
                  </a:lnTo>
                  <a:lnTo>
                    <a:pt x="4054451" y="517771"/>
                  </a:lnTo>
                  <a:lnTo>
                    <a:pt x="4082224" y="499046"/>
                  </a:lnTo>
                  <a:lnTo>
                    <a:pt x="4100949" y="471273"/>
                  </a:lnTo>
                  <a:lnTo>
                    <a:pt x="4107815" y="437260"/>
                  </a:lnTo>
                  <a:lnTo>
                    <a:pt x="4107815" y="87375"/>
                  </a:lnTo>
                  <a:lnTo>
                    <a:pt x="4100949" y="53363"/>
                  </a:lnTo>
                  <a:lnTo>
                    <a:pt x="4082224" y="25590"/>
                  </a:lnTo>
                  <a:lnTo>
                    <a:pt x="4054451" y="6865"/>
                  </a:lnTo>
                  <a:lnTo>
                    <a:pt x="4020439" y="0"/>
                  </a:lnTo>
                  <a:close/>
                </a:path>
              </a:pathLst>
            </a:custGeom>
            <a:solidFill>
              <a:srgbClr val="FFFF66"/>
            </a:solidFill>
          </p:spPr>
          <p:txBody>
            <a:bodyPr wrap="square" lIns="0" tIns="0" rIns="0" bIns="0" rtlCol="0"/>
            <a:lstStyle/>
            <a:p>
              <a:endParaRPr/>
            </a:p>
          </p:txBody>
        </p:sp>
        <p:sp>
          <p:nvSpPr>
            <p:cNvPr id="10" name="object 10"/>
            <p:cNvSpPr/>
            <p:nvPr/>
          </p:nvSpPr>
          <p:spPr>
            <a:xfrm>
              <a:off x="1584325" y="974851"/>
              <a:ext cx="4107815" cy="525145"/>
            </a:xfrm>
            <a:custGeom>
              <a:avLst/>
              <a:gdLst/>
              <a:ahLst/>
              <a:cxnLst/>
              <a:rect l="l" t="t" r="r" b="b"/>
              <a:pathLst>
                <a:path w="4107815" h="525144">
                  <a:moveTo>
                    <a:pt x="87502" y="0"/>
                  </a:moveTo>
                  <a:lnTo>
                    <a:pt x="53417" y="6865"/>
                  </a:lnTo>
                  <a:lnTo>
                    <a:pt x="25606" y="25590"/>
                  </a:lnTo>
                  <a:lnTo>
                    <a:pt x="6867" y="53363"/>
                  </a:lnTo>
                  <a:lnTo>
                    <a:pt x="0" y="87375"/>
                  </a:lnTo>
                  <a:lnTo>
                    <a:pt x="0" y="437260"/>
                  </a:lnTo>
                  <a:lnTo>
                    <a:pt x="6867" y="471273"/>
                  </a:lnTo>
                  <a:lnTo>
                    <a:pt x="25606" y="499046"/>
                  </a:lnTo>
                  <a:lnTo>
                    <a:pt x="53417" y="517771"/>
                  </a:lnTo>
                  <a:lnTo>
                    <a:pt x="87502" y="524636"/>
                  </a:lnTo>
                  <a:lnTo>
                    <a:pt x="4020439" y="524636"/>
                  </a:lnTo>
                  <a:lnTo>
                    <a:pt x="4054451" y="517771"/>
                  </a:lnTo>
                  <a:lnTo>
                    <a:pt x="4082224" y="499046"/>
                  </a:lnTo>
                  <a:lnTo>
                    <a:pt x="4100949" y="471273"/>
                  </a:lnTo>
                  <a:lnTo>
                    <a:pt x="4107815" y="437260"/>
                  </a:lnTo>
                  <a:lnTo>
                    <a:pt x="4107815" y="87375"/>
                  </a:lnTo>
                  <a:lnTo>
                    <a:pt x="4100949" y="53363"/>
                  </a:lnTo>
                  <a:lnTo>
                    <a:pt x="4082224" y="25590"/>
                  </a:lnTo>
                  <a:lnTo>
                    <a:pt x="4054451" y="6865"/>
                  </a:lnTo>
                  <a:lnTo>
                    <a:pt x="4020439" y="0"/>
                  </a:lnTo>
                  <a:lnTo>
                    <a:pt x="87502" y="0"/>
                  </a:lnTo>
                  <a:close/>
                </a:path>
              </a:pathLst>
            </a:custGeom>
            <a:ln w="63500">
              <a:solidFill>
                <a:srgbClr val="1E1B5D"/>
              </a:solidFill>
            </a:ln>
          </p:spPr>
          <p:txBody>
            <a:bodyPr wrap="square" lIns="0" tIns="0" rIns="0" bIns="0" rtlCol="0"/>
            <a:lstStyle/>
            <a:p>
              <a:endParaRPr/>
            </a:p>
          </p:txBody>
        </p:sp>
      </p:grpSp>
      <p:sp>
        <p:nvSpPr>
          <p:cNvPr id="11" name="object 11"/>
          <p:cNvSpPr txBox="1"/>
          <p:nvPr/>
        </p:nvSpPr>
        <p:spPr>
          <a:xfrm>
            <a:off x="2762567" y="1117725"/>
            <a:ext cx="1751330" cy="239395"/>
          </a:xfrm>
          <a:prstGeom prst="rect">
            <a:avLst/>
          </a:prstGeom>
        </p:spPr>
        <p:txBody>
          <a:bodyPr vert="horz" wrap="square" lIns="0" tIns="12700" rIns="0" bIns="0" rtlCol="0">
            <a:spAutoFit/>
          </a:bodyPr>
          <a:lstStyle/>
          <a:p>
            <a:pPr marL="12700">
              <a:lnSpc>
                <a:spcPct val="100000"/>
              </a:lnSpc>
              <a:spcBef>
                <a:spcPts val="100"/>
              </a:spcBef>
            </a:pPr>
            <a:r>
              <a:rPr sz="1400" b="1" dirty="0">
                <a:solidFill>
                  <a:srgbClr val="1E1B5D"/>
                </a:solidFill>
                <a:latin typeface="Calibri"/>
                <a:cs typeface="Calibri"/>
              </a:rPr>
              <a:t>HOME</a:t>
            </a:r>
            <a:r>
              <a:rPr sz="1400" b="1" spc="-45" dirty="0">
                <a:solidFill>
                  <a:srgbClr val="1E1B5D"/>
                </a:solidFill>
                <a:latin typeface="Calibri"/>
                <a:cs typeface="Calibri"/>
              </a:rPr>
              <a:t> </a:t>
            </a:r>
            <a:r>
              <a:rPr sz="1400" b="1" spc="-5" dirty="0">
                <a:solidFill>
                  <a:srgbClr val="1E1B5D"/>
                </a:solidFill>
                <a:latin typeface="Calibri"/>
                <a:cs typeface="Calibri"/>
              </a:rPr>
              <a:t>COOKING</a:t>
            </a:r>
            <a:r>
              <a:rPr sz="1400" b="1" spc="-35" dirty="0">
                <a:solidFill>
                  <a:srgbClr val="1E1B5D"/>
                </a:solidFill>
                <a:latin typeface="Calibri"/>
                <a:cs typeface="Calibri"/>
              </a:rPr>
              <a:t> </a:t>
            </a:r>
            <a:r>
              <a:rPr sz="1400" b="1" spc="-5" dirty="0">
                <a:solidFill>
                  <a:srgbClr val="1E1B5D"/>
                </a:solidFill>
                <a:latin typeface="Calibri"/>
                <a:cs typeface="Calibri"/>
              </a:rPr>
              <a:t>SKILLS</a:t>
            </a:r>
            <a:endParaRPr sz="1400" dirty="0">
              <a:latin typeface="Calibri"/>
              <a:cs typeface="Calibri"/>
            </a:endParaRPr>
          </a:p>
        </p:txBody>
      </p:sp>
      <p:graphicFrame>
        <p:nvGraphicFramePr>
          <p:cNvPr id="12" name="object 12"/>
          <p:cNvGraphicFramePr>
            <a:graphicFrameLocks noGrp="1"/>
          </p:cNvGraphicFramePr>
          <p:nvPr>
            <p:extLst>
              <p:ext uri="{D42A27DB-BD31-4B8C-83A1-F6EECF244321}">
                <p14:modId xmlns:p14="http://schemas.microsoft.com/office/powerpoint/2010/main" val="2259860664"/>
              </p:ext>
            </p:extLst>
          </p:nvPr>
        </p:nvGraphicFramePr>
        <p:xfrm>
          <a:off x="864666" y="1871217"/>
          <a:ext cx="5962650" cy="7807578"/>
        </p:xfrm>
        <a:graphic>
          <a:graphicData uri="http://schemas.openxmlformats.org/drawingml/2006/table">
            <a:tbl>
              <a:tblPr firstRow="1" bandRow="1">
                <a:tableStyleId>{2D5ABB26-0587-4C30-8999-92F81FD0307C}</a:tableStyleId>
              </a:tblPr>
              <a:tblGrid>
                <a:gridCol w="1289685">
                  <a:extLst>
                    <a:ext uri="{9D8B030D-6E8A-4147-A177-3AD203B41FA5}">
                      <a16:colId xmlns:a16="http://schemas.microsoft.com/office/drawing/2014/main" val="20000"/>
                    </a:ext>
                  </a:extLst>
                </a:gridCol>
                <a:gridCol w="4672965">
                  <a:extLst>
                    <a:ext uri="{9D8B030D-6E8A-4147-A177-3AD203B41FA5}">
                      <a16:colId xmlns:a16="http://schemas.microsoft.com/office/drawing/2014/main" val="20001"/>
                    </a:ext>
                  </a:extLst>
                </a:gridCol>
              </a:tblGrid>
              <a:tr h="427483">
                <a:tc>
                  <a:txBody>
                    <a:bodyPr/>
                    <a:lstStyle/>
                    <a:p>
                      <a:pPr>
                        <a:lnSpc>
                          <a:spcPct val="100000"/>
                        </a:lnSpc>
                        <a:spcBef>
                          <a:spcPts val="50"/>
                        </a:spcBef>
                      </a:pPr>
                      <a:endParaRPr sz="1200" dirty="0">
                        <a:latin typeface="Times New Roman"/>
                        <a:cs typeface="Times New Roman"/>
                      </a:endParaRPr>
                    </a:p>
                    <a:p>
                      <a:pPr algn="ctr">
                        <a:lnSpc>
                          <a:spcPct val="100000"/>
                        </a:lnSpc>
                      </a:pPr>
                      <a:r>
                        <a:rPr sz="1200" spc="-10" dirty="0">
                          <a:latin typeface="Calibri"/>
                          <a:cs typeface="Calibri"/>
                        </a:rPr>
                        <a:t>Exam</a:t>
                      </a:r>
                      <a:r>
                        <a:rPr sz="1200" spc="-45" dirty="0">
                          <a:latin typeface="Calibri"/>
                          <a:cs typeface="Calibri"/>
                        </a:rPr>
                        <a:t> </a:t>
                      </a:r>
                      <a:r>
                        <a:rPr sz="1200" spc="-5" dirty="0">
                          <a:latin typeface="Calibri"/>
                          <a:cs typeface="Calibri"/>
                        </a:rPr>
                        <a:t>Board</a:t>
                      </a:r>
                      <a:endParaRPr sz="1200" dirty="0">
                        <a:latin typeface="Calibri"/>
                        <a:cs typeface="Calibri"/>
                      </a:endParaRPr>
                    </a:p>
                  </a:txBody>
                  <a:tcPr marL="0" marR="0" marT="635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3025">
                        <a:lnSpc>
                          <a:spcPct val="100000"/>
                        </a:lnSpc>
                      </a:pPr>
                      <a:r>
                        <a:rPr sz="1400" spc="-15" dirty="0">
                          <a:latin typeface="Calibri"/>
                          <a:cs typeface="Calibri"/>
                        </a:rPr>
                        <a:t>Edexcel</a:t>
                      </a:r>
                      <a:endParaRPr sz="1400" dirty="0">
                        <a:latin typeface="Calibri"/>
                        <a:cs typeface="Calibri"/>
                      </a:endParaRPr>
                    </a:p>
                  </a:txBody>
                  <a:tcPr marL="0" marR="0" marT="635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0"/>
                  </a:ext>
                </a:extLst>
              </a:tr>
              <a:tr h="1318895">
                <a:tc>
                  <a:txBody>
                    <a:bodyPr/>
                    <a:lstStyle/>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gn="ctr">
                        <a:lnSpc>
                          <a:spcPct val="100000"/>
                        </a:lnSpc>
                        <a:spcBef>
                          <a:spcPts val="1070"/>
                        </a:spcBef>
                      </a:pPr>
                      <a:r>
                        <a:rPr sz="1200" spc="-10" dirty="0">
                          <a:latin typeface="Calibri"/>
                          <a:cs typeface="Calibri"/>
                        </a:rPr>
                        <a:t>Introduction</a:t>
                      </a:r>
                      <a:endParaRPr sz="12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3025" marR="87630">
                        <a:lnSpc>
                          <a:spcPct val="101800"/>
                        </a:lnSpc>
                      </a:pPr>
                      <a:r>
                        <a:rPr sz="1200" spc="-5" dirty="0">
                          <a:latin typeface="Calibri"/>
                          <a:cs typeface="Calibri"/>
                        </a:rPr>
                        <a:t>The </a:t>
                      </a:r>
                      <a:r>
                        <a:rPr sz="1200" dirty="0">
                          <a:latin typeface="Calibri"/>
                          <a:cs typeface="Calibri"/>
                        </a:rPr>
                        <a:t>aim </a:t>
                      </a:r>
                      <a:r>
                        <a:rPr sz="1200" spc="-5" dirty="0">
                          <a:latin typeface="Calibri"/>
                          <a:cs typeface="Calibri"/>
                        </a:rPr>
                        <a:t>of the qualification </a:t>
                      </a:r>
                      <a:r>
                        <a:rPr sz="1200" dirty="0">
                          <a:latin typeface="Calibri"/>
                          <a:cs typeface="Calibri"/>
                        </a:rPr>
                        <a:t>is </a:t>
                      </a:r>
                      <a:r>
                        <a:rPr sz="1200" spc="-10" dirty="0">
                          <a:latin typeface="Calibri"/>
                          <a:cs typeface="Calibri"/>
                        </a:rPr>
                        <a:t>to </a:t>
                      </a:r>
                      <a:r>
                        <a:rPr sz="1200" spc="-5" dirty="0">
                          <a:latin typeface="Calibri"/>
                          <a:cs typeface="Calibri"/>
                        </a:rPr>
                        <a:t>give every young person the </a:t>
                      </a:r>
                      <a:r>
                        <a:rPr sz="1200" dirty="0">
                          <a:latin typeface="Calibri"/>
                          <a:cs typeface="Calibri"/>
                        </a:rPr>
                        <a:t> </a:t>
                      </a:r>
                      <a:r>
                        <a:rPr sz="1200" spc="-5" dirty="0">
                          <a:latin typeface="Calibri"/>
                          <a:cs typeface="Calibri"/>
                        </a:rPr>
                        <a:t>basic</a:t>
                      </a:r>
                      <a:r>
                        <a:rPr sz="1200" spc="-10" dirty="0">
                          <a:latin typeface="Calibri"/>
                          <a:cs typeface="Calibri"/>
                        </a:rPr>
                        <a:t> </a:t>
                      </a:r>
                      <a:r>
                        <a:rPr sz="1200" spc="-5" dirty="0">
                          <a:latin typeface="Calibri"/>
                          <a:cs typeface="Calibri"/>
                        </a:rPr>
                        <a:t>skills</a:t>
                      </a:r>
                      <a:r>
                        <a:rPr sz="1200" dirty="0">
                          <a:latin typeface="Calibri"/>
                          <a:cs typeface="Calibri"/>
                        </a:rPr>
                        <a:t> </a:t>
                      </a:r>
                      <a:r>
                        <a:rPr sz="1200" spc="-5" dirty="0">
                          <a:latin typeface="Calibri"/>
                          <a:cs typeface="Calibri"/>
                        </a:rPr>
                        <a:t>and</a:t>
                      </a:r>
                      <a:r>
                        <a:rPr sz="1200" spc="-15" dirty="0">
                          <a:latin typeface="Calibri"/>
                          <a:cs typeface="Calibri"/>
                        </a:rPr>
                        <a:t> </a:t>
                      </a:r>
                      <a:r>
                        <a:rPr sz="1200" spc="-5" dirty="0">
                          <a:latin typeface="Calibri"/>
                          <a:cs typeface="Calibri"/>
                        </a:rPr>
                        <a:t>knowledge</a:t>
                      </a:r>
                      <a:r>
                        <a:rPr sz="1200" spc="-10" dirty="0">
                          <a:latin typeface="Calibri"/>
                          <a:cs typeface="Calibri"/>
                        </a:rPr>
                        <a:t> to</a:t>
                      </a:r>
                      <a:r>
                        <a:rPr sz="1200" dirty="0">
                          <a:latin typeface="Calibri"/>
                          <a:cs typeface="Calibri"/>
                        </a:rPr>
                        <a:t> </a:t>
                      </a:r>
                      <a:r>
                        <a:rPr sz="1200" spc="-5" dirty="0">
                          <a:latin typeface="Calibri"/>
                          <a:cs typeface="Calibri"/>
                        </a:rPr>
                        <a:t>be</a:t>
                      </a:r>
                      <a:r>
                        <a:rPr sz="1200" spc="-10" dirty="0">
                          <a:latin typeface="Calibri"/>
                          <a:cs typeface="Calibri"/>
                        </a:rPr>
                        <a:t> </a:t>
                      </a:r>
                      <a:r>
                        <a:rPr sz="1200" dirty="0">
                          <a:latin typeface="Calibri"/>
                          <a:cs typeface="Calibri"/>
                        </a:rPr>
                        <a:t>able</a:t>
                      </a:r>
                      <a:r>
                        <a:rPr sz="1200" spc="-5" dirty="0">
                          <a:latin typeface="Calibri"/>
                          <a:cs typeface="Calibri"/>
                        </a:rPr>
                        <a:t> </a:t>
                      </a:r>
                      <a:r>
                        <a:rPr sz="1200" spc="-10" dirty="0">
                          <a:latin typeface="Calibri"/>
                          <a:cs typeface="Calibri"/>
                        </a:rPr>
                        <a:t>to</a:t>
                      </a:r>
                      <a:r>
                        <a:rPr sz="1200" spc="-5" dirty="0">
                          <a:latin typeface="Calibri"/>
                          <a:cs typeface="Calibri"/>
                        </a:rPr>
                        <a:t> cook</a:t>
                      </a:r>
                      <a:r>
                        <a:rPr sz="1200" spc="-10" dirty="0">
                          <a:latin typeface="Calibri"/>
                          <a:cs typeface="Calibri"/>
                        </a:rPr>
                        <a:t> for</a:t>
                      </a:r>
                      <a:r>
                        <a:rPr sz="1200" spc="5" dirty="0">
                          <a:latin typeface="Calibri"/>
                          <a:cs typeface="Calibri"/>
                        </a:rPr>
                        <a:t> </a:t>
                      </a:r>
                      <a:r>
                        <a:rPr sz="1200" spc="-5" dirty="0">
                          <a:latin typeface="Calibri"/>
                          <a:cs typeface="Calibri"/>
                        </a:rPr>
                        <a:t>themselves </a:t>
                      </a:r>
                      <a:r>
                        <a:rPr sz="1200" dirty="0">
                          <a:latin typeface="Calibri"/>
                          <a:cs typeface="Calibri"/>
                        </a:rPr>
                        <a:t>in </a:t>
                      </a:r>
                      <a:r>
                        <a:rPr sz="1200" spc="-305" dirty="0">
                          <a:latin typeface="Calibri"/>
                          <a:cs typeface="Calibri"/>
                        </a:rPr>
                        <a:t> </a:t>
                      </a:r>
                      <a:r>
                        <a:rPr sz="1200" dirty="0">
                          <a:latin typeface="Calibri"/>
                          <a:cs typeface="Calibri"/>
                        </a:rPr>
                        <a:t>a</a:t>
                      </a:r>
                      <a:r>
                        <a:rPr sz="1200" spc="-5" dirty="0">
                          <a:latin typeface="Calibri"/>
                          <a:cs typeface="Calibri"/>
                        </a:rPr>
                        <a:t> </a:t>
                      </a:r>
                      <a:r>
                        <a:rPr sz="1200" spc="-10" dirty="0">
                          <a:latin typeface="Calibri"/>
                          <a:cs typeface="Calibri"/>
                        </a:rPr>
                        <a:t>healthy</a:t>
                      </a:r>
                      <a:r>
                        <a:rPr sz="1200" dirty="0">
                          <a:latin typeface="Calibri"/>
                          <a:cs typeface="Calibri"/>
                        </a:rPr>
                        <a:t> </a:t>
                      </a:r>
                      <a:r>
                        <a:rPr sz="1200" spc="-5" dirty="0">
                          <a:latin typeface="Calibri"/>
                          <a:cs typeface="Calibri"/>
                        </a:rPr>
                        <a:t>and</a:t>
                      </a:r>
                      <a:r>
                        <a:rPr sz="1200" dirty="0">
                          <a:latin typeface="Calibri"/>
                          <a:cs typeface="Calibri"/>
                        </a:rPr>
                        <a:t> </a:t>
                      </a:r>
                      <a:r>
                        <a:rPr sz="1200" spc="-15" dirty="0">
                          <a:latin typeface="Calibri"/>
                          <a:cs typeface="Calibri"/>
                        </a:rPr>
                        <a:t>cost-effective</a:t>
                      </a:r>
                      <a:r>
                        <a:rPr sz="1200" spc="-5" dirty="0">
                          <a:latin typeface="Calibri"/>
                          <a:cs typeface="Calibri"/>
                        </a:rPr>
                        <a:t> </a:t>
                      </a:r>
                      <a:r>
                        <a:rPr sz="1200" spc="-10" dirty="0">
                          <a:latin typeface="Calibri"/>
                          <a:cs typeface="Calibri"/>
                        </a:rPr>
                        <a:t>way</a:t>
                      </a:r>
                      <a:r>
                        <a:rPr sz="1200" dirty="0">
                          <a:latin typeface="Calibri"/>
                          <a:cs typeface="Calibri"/>
                        </a:rPr>
                        <a:t> </a:t>
                      </a:r>
                      <a:r>
                        <a:rPr sz="1200" spc="-15" dirty="0">
                          <a:latin typeface="Calibri"/>
                          <a:cs typeface="Calibri"/>
                        </a:rPr>
                        <a:t>for</a:t>
                      </a:r>
                      <a:r>
                        <a:rPr sz="1200" spc="5" dirty="0">
                          <a:latin typeface="Calibri"/>
                          <a:cs typeface="Calibri"/>
                        </a:rPr>
                        <a:t> </a:t>
                      </a:r>
                      <a:r>
                        <a:rPr sz="1200" spc="-5" dirty="0">
                          <a:latin typeface="Calibri"/>
                          <a:cs typeface="Calibri"/>
                        </a:rPr>
                        <a:t>the </a:t>
                      </a:r>
                      <a:r>
                        <a:rPr sz="1200" spc="-15" dirty="0">
                          <a:latin typeface="Calibri"/>
                          <a:cs typeface="Calibri"/>
                        </a:rPr>
                        <a:t>rest</a:t>
                      </a:r>
                      <a:r>
                        <a:rPr sz="1200" dirty="0">
                          <a:latin typeface="Calibri"/>
                          <a:cs typeface="Calibri"/>
                        </a:rPr>
                        <a:t> of </a:t>
                      </a:r>
                      <a:r>
                        <a:rPr sz="1200" spc="-5" dirty="0">
                          <a:latin typeface="Calibri"/>
                          <a:cs typeface="Calibri"/>
                        </a:rPr>
                        <a:t>their</a:t>
                      </a:r>
                      <a:r>
                        <a:rPr sz="1200" spc="5" dirty="0">
                          <a:latin typeface="Calibri"/>
                          <a:cs typeface="Calibri"/>
                        </a:rPr>
                        <a:t> </a:t>
                      </a:r>
                      <a:r>
                        <a:rPr sz="1200" spc="-5" dirty="0">
                          <a:latin typeface="Calibri"/>
                          <a:cs typeface="Calibri"/>
                        </a:rPr>
                        <a:t>lives</a:t>
                      </a:r>
                      <a:r>
                        <a:rPr sz="1200" spc="5" dirty="0">
                          <a:latin typeface="Calibri"/>
                          <a:cs typeface="Calibri"/>
                        </a:rPr>
                        <a:t> </a:t>
                      </a:r>
                      <a:r>
                        <a:rPr sz="1200" spc="-5" dirty="0">
                          <a:latin typeface="Calibri"/>
                          <a:cs typeface="Calibri"/>
                        </a:rPr>
                        <a:t>and</a:t>
                      </a:r>
                      <a:endParaRPr sz="1200" dirty="0">
                        <a:latin typeface="Calibri"/>
                        <a:cs typeface="Calibri"/>
                      </a:endParaRPr>
                    </a:p>
                    <a:p>
                      <a:pPr marL="73025">
                        <a:lnSpc>
                          <a:spcPct val="100000"/>
                        </a:lnSpc>
                        <a:spcBef>
                          <a:spcPts val="30"/>
                        </a:spcBef>
                      </a:pPr>
                      <a:r>
                        <a:rPr sz="1200" spc="-5" dirty="0">
                          <a:latin typeface="Calibri"/>
                          <a:cs typeface="Calibri"/>
                        </a:rPr>
                        <a:t>the </a:t>
                      </a:r>
                      <a:r>
                        <a:rPr sz="1200" spc="-10" dirty="0">
                          <a:latin typeface="Calibri"/>
                          <a:cs typeface="Calibri"/>
                        </a:rPr>
                        <a:t>confidence</a:t>
                      </a:r>
                      <a:r>
                        <a:rPr sz="1200" spc="10" dirty="0">
                          <a:latin typeface="Calibri"/>
                          <a:cs typeface="Calibri"/>
                        </a:rPr>
                        <a:t> </a:t>
                      </a:r>
                      <a:r>
                        <a:rPr sz="1200" spc="-10" dirty="0">
                          <a:latin typeface="Calibri"/>
                          <a:cs typeface="Calibri"/>
                        </a:rPr>
                        <a:t>to</a:t>
                      </a:r>
                      <a:r>
                        <a:rPr sz="1200" dirty="0">
                          <a:latin typeface="Calibri"/>
                          <a:cs typeface="Calibri"/>
                        </a:rPr>
                        <a:t> </a:t>
                      </a:r>
                      <a:r>
                        <a:rPr sz="1200" spc="-10" dirty="0">
                          <a:latin typeface="Calibri"/>
                          <a:cs typeface="Calibri"/>
                        </a:rPr>
                        <a:t>share</a:t>
                      </a:r>
                      <a:r>
                        <a:rPr sz="1200" dirty="0">
                          <a:latin typeface="Calibri"/>
                          <a:cs typeface="Calibri"/>
                        </a:rPr>
                        <a:t> </a:t>
                      </a:r>
                      <a:r>
                        <a:rPr sz="1200" spc="-5" dirty="0">
                          <a:latin typeface="Calibri"/>
                          <a:cs typeface="Calibri"/>
                        </a:rPr>
                        <a:t>these</a:t>
                      </a:r>
                      <a:r>
                        <a:rPr sz="1200" dirty="0">
                          <a:latin typeface="Calibri"/>
                          <a:cs typeface="Calibri"/>
                        </a:rPr>
                        <a:t> </a:t>
                      </a:r>
                      <a:r>
                        <a:rPr sz="1200" spc="-5" dirty="0">
                          <a:latin typeface="Calibri"/>
                          <a:cs typeface="Calibri"/>
                        </a:rPr>
                        <a:t>skills</a:t>
                      </a:r>
                      <a:r>
                        <a:rPr sz="1200" spc="5" dirty="0">
                          <a:latin typeface="Calibri"/>
                          <a:cs typeface="Calibri"/>
                        </a:rPr>
                        <a:t> </a:t>
                      </a:r>
                      <a:r>
                        <a:rPr sz="1200" dirty="0">
                          <a:latin typeface="Calibri"/>
                          <a:cs typeface="Calibri"/>
                        </a:rPr>
                        <a:t>with</a:t>
                      </a:r>
                      <a:r>
                        <a:rPr sz="1200" spc="-5" dirty="0">
                          <a:latin typeface="Calibri"/>
                          <a:cs typeface="Calibri"/>
                        </a:rPr>
                        <a:t> </a:t>
                      </a:r>
                      <a:r>
                        <a:rPr sz="1200" spc="-10" dirty="0">
                          <a:latin typeface="Calibri"/>
                          <a:cs typeface="Calibri"/>
                        </a:rPr>
                        <a:t>family</a:t>
                      </a:r>
                      <a:r>
                        <a:rPr sz="1200" spc="10" dirty="0">
                          <a:latin typeface="Calibri"/>
                          <a:cs typeface="Calibri"/>
                        </a:rPr>
                        <a:t> </a:t>
                      </a:r>
                      <a:r>
                        <a:rPr sz="1200" spc="-5" dirty="0">
                          <a:latin typeface="Calibri"/>
                          <a:cs typeface="Calibri"/>
                        </a:rPr>
                        <a:t>and</a:t>
                      </a:r>
                      <a:r>
                        <a:rPr sz="1200" spc="-10" dirty="0">
                          <a:latin typeface="Calibri"/>
                          <a:cs typeface="Calibri"/>
                        </a:rPr>
                        <a:t> </a:t>
                      </a:r>
                      <a:r>
                        <a:rPr sz="1200" spc="-5" dirty="0">
                          <a:latin typeface="Calibri"/>
                          <a:cs typeface="Calibri"/>
                        </a:rPr>
                        <a:t>friends</a:t>
                      </a:r>
                      <a:r>
                        <a:rPr sz="1200" spc="-5" dirty="0">
                          <a:latin typeface="Comic Sans MS"/>
                          <a:cs typeface="Comic Sans MS"/>
                        </a:rPr>
                        <a:t>.</a:t>
                      </a:r>
                      <a:endParaRPr sz="1200" dirty="0">
                        <a:latin typeface="Comic Sans MS"/>
                        <a:cs typeface="Comic Sans MS"/>
                      </a:endParaRPr>
                    </a:p>
                  </a:txBody>
                  <a:tcPr marL="0" marR="0" marT="127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1"/>
                  </a:ext>
                </a:extLst>
              </a:tr>
              <a:tr h="1967864">
                <a:tc>
                  <a:txBody>
                    <a:bodyPr/>
                    <a:lstStyle/>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spcBef>
                          <a:spcPts val="40"/>
                        </a:spcBef>
                      </a:pPr>
                      <a:endParaRPr sz="1200" dirty="0">
                        <a:latin typeface="Times New Roman"/>
                        <a:cs typeface="Times New Roman"/>
                      </a:endParaRPr>
                    </a:p>
                    <a:p>
                      <a:pPr marL="134620" marR="128905" indent="69850">
                        <a:lnSpc>
                          <a:spcPct val="102099"/>
                        </a:lnSpc>
                      </a:pPr>
                      <a:r>
                        <a:rPr sz="1200" spc="-5" dirty="0">
                          <a:latin typeface="Calibri"/>
                          <a:cs typeface="Calibri"/>
                        </a:rPr>
                        <a:t>Summary of </a:t>
                      </a:r>
                      <a:r>
                        <a:rPr sz="1200" dirty="0">
                          <a:latin typeface="Calibri"/>
                          <a:cs typeface="Calibri"/>
                        </a:rPr>
                        <a:t> </a:t>
                      </a:r>
                      <a:r>
                        <a:rPr sz="1200" spc="-5" dirty="0">
                          <a:latin typeface="Calibri"/>
                          <a:cs typeface="Calibri"/>
                        </a:rPr>
                        <a:t>the</a:t>
                      </a:r>
                      <a:r>
                        <a:rPr sz="1200" spc="-50" dirty="0">
                          <a:latin typeface="Calibri"/>
                          <a:cs typeface="Calibri"/>
                        </a:rPr>
                        <a:t> </a:t>
                      </a:r>
                      <a:r>
                        <a:rPr sz="1200" spc="-5" dirty="0">
                          <a:latin typeface="Calibri"/>
                          <a:cs typeface="Calibri"/>
                        </a:rPr>
                        <a:t>topics</a:t>
                      </a:r>
                      <a:r>
                        <a:rPr sz="1200" spc="-35" dirty="0">
                          <a:latin typeface="Calibri"/>
                          <a:cs typeface="Calibri"/>
                        </a:rPr>
                        <a:t> </a:t>
                      </a:r>
                      <a:r>
                        <a:rPr sz="1200" spc="-10" dirty="0">
                          <a:latin typeface="Calibri"/>
                          <a:cs typeface="Calibri"/>
                        </a:rPr>
                        <a:t>you</a:t>
                      </a:r>
                      <a:endParaRPr sz="1200" dirty="0">
                        <a:latin typeface="Calibri"/>
                        <a:cs typeface="Calibri"/>
                      </a:endParaRPr>
                    </a:p>
                    <a:p>
                      <a:pPr marL="300355">
                        <a:lnSpc>
                          <a:spcPct val="100000"/>
                        </a:lnSpc>
                        <a:spcBef>
                          <a:spcPts val="25"/>
                        </a:spcBef>
                      </a:pPr>
                      <a:r>
                        <a:rPr sz="1200" dirty="0">
                          <a:latin typeface="Calibri"/>
                          <a:cs typeface="Calibri"/>
                        </a:rPr>
                        <a:t>will</a:t>
                      </a:r>
                      <a:r>
                        <a:rPr sz="1200" spc="-35" dirty="0">
                          <a:latin typeface="Calibri"/>
                          <a:cs typeface="Calibri"/>
                        </a:rPr>
                        <a:t> </a:t>
                      </a:r>
                      <a:r>
                        <a:rPr sz="1200" spc="-10" dirty="0">
                          <a:latin typeface="Calibri"/>
                          <a:cs typeface="Calibri"/>
                        </a:rPr>
                        <a:t>cover</a:t>
                      </a:r>
                      <a:endParaRPr sz="12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3025">
                        <a:lnSpc>
                          <a:spcPct val="100000"/>
                        </a:lnSpc>
                        <a:spcBef>
                          <a:spcPts val="865"/>
                        </a:spcBef>
                      </a:pPr>
                      <a:r>
                        <a:rPr lang="en-US" sz="1200" spc="-5" dirty="0">
                          <a:latin typeface="Calibri"/>
                          <a:cs typeface="Calibri"/>
                        </a:rPr>
                        <a:t>Pupil</a:t>
                      </a:r>
                      <a:r>
                        <a:rPr sz="1200" spc="-5" dirty="0">
                          <a:latin typeface="Calibri"/>
                          <a:cs typeface="Calibri"/>
                        </a:rPr>
                        <a:t>s</a:t>
                      </a:r>
                      <a:r>
                        <a:rPr sz="1200" spc="-30" dirty="0">
                          <a:latin typeface="Calibri"/>
                          <a:cs typeface="Calibri"/>
                        </a:rPr>
                        <a:t> </a:t>
                      </a:r>
                      <a:r>
                        <a:rPr sz="1200" dirty="0">
                          <a:latin typeface="Calibri"/>
                          <a:cs typeface="Calibri"/>
                        </a:rPr>
                        <a:t>will</a:t>
                      </a:r>
                      <a:r>
                        <a:rPr sz="1200" spc="-25" dirty="0">
                          <a:latin typeface="Calibri"/>
                          <a:cs typeface="Calibri"/>
                        </a:rPr>
                        <a:t> </a:t>
                      </a:r>
                      <a:r>
                        <a:rPr sz="1200" dirty="0">
                          <a:latin typeface="Calibri"/>
                          <a:cs typeface="Calibri"/>
                        </a:rPr>
                        <a:t>learn:</a:t>
                      </a:r>
                    </a:p>
                    <a:p>
                      <a:pPr marL="587375" marR="2141855" indent="-285750">
                        <a:lnSpc>
                          <a:spcPct val="101400"/>
                        </a:lnSpc>
                        <a:spcBef>
                          <a:spcPts val="10"/>
                        </a:spcBef>
                        <a:buFont typeface="Arial" panose="020B0604020202020204" pitchFamily="34" charset="0"/>
                        <a:buChar char="•"/>
                      </a:pPr>
                      <a:r>
                        <a:rPr sz="1200" spc="-5" dirty="0">
                          <a:latin typeface="Calibri"/>
                          <a:cs typeface="Calibri"/>
                        </a:rPr>
                        <a:t>Hygiene </a:t>
                      </a:r>
                      <a:r>
                        <a:rPr sz="1200" dirty="0">
                          <a:latin typeface="Calibri"/>
                          <a:cs typeface="Calibri"/>
                        </a:rPr>
                        <a:t>and </a:t>
                      </a:r>
                      <a:r>
                        <a:rPr sz="1200" spc="-10" dirty="0">
                          <a:latin typeface="Calibri"/>
                          <a:cs typeface="Calibri"/>
                        </a:rPr>
                        <a:t>safety </a:t>
                      </a:r>
                      <a:r>
                        <a:rPr sz="1200" spc="-15" dirty="0">
                          <a:latin typeface="Calibri"/>
                          <a:cs typeface="Calibri"/>
                        </a:rPr>
                        <a:t>for </a:t>
                      </a:r>
                      <a:r>
                        <a:rPr sz="1200" dirty="0">
                          <a:latin typeface="Calibri"/>
                          <a:cs typeface="Calibri"/>
                        </a:rPr>
                        <a:t>cooking </a:t>
                      </a:r>
                      <a:r>
                        <a:rPr sz="1200" spc="-305" dirty="0">
                          <a:latin typeface="Calibri"/>
                          <a:cs typeface="Calibri"/>
                        </a:rPr>
                        <a:t> </a:t>
                      </a:r>
                      <a:r>
                        <a:rPr sz="1200" dirty="0">
                          <a:latin typeface="Calibri"/>
                          <a:cs typeface="Calibri"/>
                        </a:rPr>
                        <a:t>Cooking</a:t>
                      </a:r>
                      <a:r>
                        <a:rPr sz="1200" spc="-10" dirty="0">
                          <a:latin typeface="Calibri"/>
                          <a:cs typeface="Calibri"/>
                        </a:rPr>
                        <a:t> </a:t>
                      </a:r>
                      <a:r>
                        <a:rPr sz="1200" spc="-5" dirty="0">
                          <a:latin typeface="Calibri"/>
                          <a:cs typeface="Calibri"/>
                        </a:rPr>
                        <a:t>skills</a:t>
                      </a:r>
                      <a:endParaRPr sz="1200" dirty="0">
                        <a:latin typeface="Calibri"/>
                        <a:cs typeface="Calibri"/>
                      </a:endParaRPr>
                    </a:p>
                    <a:p>
                      <a:pPr marL="587375" indent="-285750">
                        <a:lnSpc>
                          <a:spcPct val="100000"/>
                        </a:lnSpc>
                        <a:spcBef>
                          <a:spcPts val="25"/>
                        </a:spcBef>
                        <a:buFont typeface="Arial" panose="020B0604020202020204" pitchFamily="34" charset="0"/>
                        <a:buChar char="•"/>
                      </a:pPr>
                      <a:r>
                        <a:rPr sz="1200" spc="-5" dirty="0">
                          <a:latin typeface="Calibri"/>
                          <a:cs typeface="Calibri"/>
                        </a:rPr>
                        <a:t>How</a:t>
                      </a:r>
                      <a:r>
                        <a:rPr sz="1200" spc="-10" dirty="0">
                          <a:latin typeface="Calibri"/>
                          <a:cs typeface="Calibri"/>
                        </a:rPr>
                        <a:t> to</a:t>
                      </a:r>
                      <a:r>
                        <a:rPr sz="1200" spc="-5" dirty="0">
                          <a:latin typeface="Calibri"/>
                          <a:cs typeface="Calibri"/>
                        </a:rPr>
                        <a:t> </a:t>
                      </a:r>
                      <a:r>
                        <a:rPr sz="1200" dirty="0">
                          <a:latin typeface="Calibri"/>
                          <a:cs typeface="Calibri"/>
                        </a:rPr>
                        <a:t>choose</a:t>
                      </a:r>
                      <a:r>
                        <a:rPr sz="1200" spc="-10" dirty="0">
                          <a:latin typeface="Calibri"/>
                          <a:cs typeface="Calibri"/>
                        </a:rPr>
                        <a:t> </a:t>
                      </a:r>
                      <a:r>
                        <a:rPr sz="1200" spc="-5" dirty="0">
                          <a:latin typeface="Calibri"/>
                          <a:cs typeface="Calibri"/>
                        </a:rPr>
                        <a:t>fresh</a:t>
                      </a:r>
                      <a:r>
                        <a:rPr sz="1200" spc="-25" dirty="0">
                          <a:latin typeface="Calibri"/>
                          <a:cs typeface="Calibri"/>
                        </a:rPr>
                        <a:t> </a:t>
                      </a:r>
                      <a:r>
                        <a:rPr sz="1200" spc="-5" dirty="0">
                          <a:latin typeface="Calibri"/>
                          <a:cs typeface="Calibri"/>
                        </a:rPr>
                        <a:t>ingredients</a:t>
                      </a:r>
                      <a:endParaRPr sz="1200" dirty="0">
                        <a:latin typeface="Calibri"/>
                        <a:cs typeface="Calibri"/>
                      </a:endParaRPr>
                    </a:p>
                    <a:p>
                      <a:pPr marL="587375" marR="1607185" indent="-285750">
                        <a:lnSpc>
                          <a:spcPct val="101400"/>
                        </a:lnSpc>
                        <a:spcBef>
                          <a:spcPts val="10"/>
                        </a:spcBef>
                        <a:buFont typeface="Arial" panose="020B0604020202020204" pitchFamily="34" charset="0"/>
                        <a:buChar char="•"/>
                      </a:pPr>
                      <a:r>
                        <a:rPr sz="1200" spc="-5" dirty="0">
                          <a:latin typeface="Calibri"/>
                          <a:cs typeface="Calibri"/>
                        </a:rPr>
                        <a:t>How home </a:t>
                      </a:r>
                      <a:r>
                        <a:rPr sz="1200" dirty="0">
                          <a:latin typeface="Calibri"/>
                          <a:cs typeface="Calibri"/>
                        </a:rPr>
                        <a:t>cooking is </a:t>
                      </a:r>
                      <a:r>
                        <a:rPr sz="1200" spc="-5" dirty="0">
                          <a:latin typeface="Calibri"/>
                          <a:cs typeface="Calibri"/>
                        </a:rPr>
                        <a:t>value for money </a:t>
                      </a:r>
                      <a:r>
                        <a:rPr sz="1200" spc="-310" dirty="0">
                          <a:latin typeface="Calibri"/>
                          <a:cs typeface="Calibri"/>
                        </a:rPr>
                        <a:t> </a:t>
                      </a:r>
                      <a:r>
                        <a:rPr sz="1200" spc="-5" dirty="0">
                          <a:latin typeface="Calibri"/>
                          <a:cs typeface="Calibri"/>
                        </a:rPr>
                        <a:t>How</a:t>
                      </a:r>
                      <a:r>
                        <a:rPr sz="1200" spc="-10" dirty="0">
                          <a:latin typeface="Calibri"/>
                          <a:cs typeface="Calibri"/>
                        </a:rPr>
                        <a:t> to</a:t>
                      </a:r>
                      <a:r>
                        <a:rPr sz="1200" dirty="0">
                          <a:latin typeface="Calibri"/>
                          <a:cs typeface="Calibri"/>
                        </a:rPr>
                        <a:t> </a:t>
                      </a:r>
                      <a:r>
                        <a:rPr sz="1200" spc="-5" dirty="0">
                          <a:latin typeface="Calibri"/>
                          <a:cs typeface="Calibri"/>
                        </a:rPr>
                        <a:t>read</a:t>
                      </a:r>
                      <a:r>
                        <a:rPr sz="1200" spc="-10" dirty="0">
                          <a:latin typeface="Calibri"/>
                          <a:cs typeface="Calibri"/>
                        </a:rPr>
                        <a:t> </a:t>
                      </a:r>
                      <a:r>
                        <a:rPr sz="1200" spc="-5" dirty="0">
                          <a:latin typeface="Calibri"/>
                          <a:cs typeface="Calibri"/>
                        </a:rPr>
                        <a:t>food</a:t>
                      </a:r>
                      <a:r>
                        <a:rPr sz="1200" spc="-10" dirty="0">
                          <a:latin typeface="Calibri"/>
                          <a:cs typeface="Calibri"/>
                        </a:rPr>
                        <a:t> </a:t>
                      </a:r>
                      <a:r>
                        <a:rPr sz="1200" dirty="0">
                          <a:latin typeface="Calibri"/>
                          <a:cs typeface="Calibri"/>
                        </a:rPr>
                        <a:t>labels</a:t>
                      </a:r>
                    </a:p>
                    <a:p>
                      <a:pPr marL="587375" indent="-285750">
                        <a:lnSpc>
                          <a:spcPct val="100000"/>
                        </a:lnSpc>
                        <a:spcBef>
                          <a:spcPts val="35"/>
                        </a:spcBef>
                        <a:buFont typeface="Arial" panose="020B0604020202020204" pitchFamily="34" charset="0"/>
                        <a:buChar char="•"/>
                      </a:pPr>
                      <a:r>
                        <a:rPr sz="1200" spc="-5" dirty="0">
                          <a:latin typeface="Calibri"/>
                          <a:cs typeface="Calibri"/>
                        </a:rPr>
                        <a:t>Nutritional</a:t>
                      </a:r>
                      <a:r>
                        <a:rPr sz="1200" spc="-15" dirty="0">
                          <a:latin typeface="Calibri"/>
                          <a:cs typeface="Calibri"/>
                        </a:rPr>
                        <a:t> </a:t>
                      </a:r>
                      <a:r>
                        <a:rPr sz="1200" spc="-5" dirty="0">
                          <a:latin typeface="Calibri"/>
                          <a:cs typeface="Calibri"/>
                        </a:rPr>
                        <a:t>value</a:t>
                      </a:r>
                      <a:r>
                        <a:rPr sz="1200" spc="-10" dirty="0">
                          <a:latin typeface="Calibri"/>
                          <a:cs typeface="Calibri"/>
                        </a:rPr>
                        <a:t> </a:t>
                      </a:r>
                      <a:r>
                        <a:rPr sz="1200" dirty="0">
                          <a:latin typeface="Calibri"/>
                          <a:cs typeface="Calibri"/>
                        </a:rPr>
                        <a:t>of</a:t>
                      </a:r>
                      <a:r>
                        <a:rPr sz="1200" spc="-20" dirty="0">
                          <a:latin typeface="Calibri"/>
                          <a:cs typeface="Calibri"/>
                        </a:rPr>
                        <a:t> </a:t>
                      </a:r>
                      <a:r>
                        <a:rPr sz="1200" spc="-10" dirty="0">
                          <a:latin typeface="Calibri"/>
                          <a:cs typeface="Calibri"/>
                        </a:rPr>
                        <a:t>foods</a:t>
                      </a:r>
                      <a:endParaRPr sz="1200" dirty="0">
                        <a:latin typeface="Calibri"/>
                        <a:cs typeface="Calibri"/>
                      </a:endParaRPr>
                    </a:p>
                    <a:p>
                      <a:pPr marL="587375" indent="-285750">
                        <a:lnSpc>
                          <a:spcPct val="100000"/>
                        </a:lnSpc>
                        <a:spcBef>
                          <a:spcPts val="25"/>
                        </a:spcBef>
                        <a:buFont typeface="Arial" panose="020B0604020202020204" pitchFamily="34" charset="0"/>
                        <a:buChar char="•"/>
                      </a:pPr>
                      <a:r>
                        <a:rPr sz="1200" spc="-5" dirty="0">
                          <a:latin typeface="Calibri"/>
                          <a:cs typeface="Calibri"/>
                        </a:rPr>
                        <a:t>How</a:t>
                      </a:r>
                      <a:r>
                        <a:rPr sz="1200" spc="-15" dirty="0">
                          <a:latin typeface="Calibri"/>
                          <a:cs typeface="Calibri"/>
                        </a:rPr>
                        <a:t> </a:t>
                      </a:r>
                      <a:r>
                        <a:rPr sz="1200" spc="-10" dirty="0">
                          <a:latin typeface="Calibri"/>
                          <a:cs typeface="Calibri"/>
                        </a:rPr>
                        <a:t>to </a:t>
                      </a:r>
                      <a:r>
                        <a:rPr sz="1200" spc="-5" dirty="0">
                          <a:latin typeface="Calibri"/>
                          <a:cs typeface="Calibri"/>
                        </a:rPr>
                        <a:t>present</a:t>
                      </a:r>
                      <a:r>
                        <a:rPr sz="1200" spc="-15" dirty="0">
                          <a:latin typeface="Calibri"/>
                          <a:cs typeface="Calibri"/>
                        </a:rPr>
                        <a:t> </a:t>
                      </a:r>
                      <a:r>
                        <a:rPr sz="1200" spc="-5" dirty="0">
                          <a:latin typeface="Calibri"/>
                          <a:cs typeface="Calibri"/>
                        </a:rPr>
                        <a:t>food</a:t>
                      </a:r>
                      <a:r>
                        <a:rPr sz="1200" spc="-15" dirty="0">
                          <a:latin typeface="Calibri"/>
                          <a:cs typeface="Calibri"/>
                        </a:rPr>
                        <a:t> </a:t>
                      </a:r>
                      <a:r>
                        <a:rPr sz="1200" spc="-10" dirty="0">
                          <a:latin typeface="Calibri"/>
                          <a:cs typeface="Calibri"/>
                        </a:rPr>
                        <a:t>attractively</a:t>
                      </a:r>
                      <a:endParaRPr sz="1200" dirty="0">
                        <a:latin typeface="Calibri"/>
                        <a:cs typeface="Calibri"/>
                      </a:endParaRPr>
                    </a:p>
                  </a:txBody>
                  <a:tcPr marL="0" marR="0" marT="10985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2"/>
                  </a:ext>
                </a:extLst>
              </a:tr>
              <a:tr h="1748789">
                <a:tc>
                  <a:txBody>
                    <a:bodyPr/>
                    <a:lstStyle/>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gn="ctr">
                        <a:lnSpc>
                          <a:spcPct val="100000"/>
                        </a:lnSpc>
                        <a:spcBef>
                          <a:spcPts val="1155"/>
                        </a:spcBef>
                      </a:pPr>
                      <a:r>
                        <a:rPr sz="1200" spc="-5" dirty="0">
                          <a:latin typeface="Calibri"/>
                          <a:cs typeface="Calibri"/>
                        </a:rPr>
                        <a:t>Assessment</a:t>
                      </a:r>
                      <a:endParaRPr sz="12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3025" marR="127635">
                        <a:lnSpc>
                          <a:spcPct val="101800"/>
                        </a:lnSpc>
                      </a:pPr>
                      <a:r>
                        <a:rPr sz="1200" spc="-15" dirty="0" err="1">
                          <a:latin typeface="Calibri"/>
                          <a:cs typeface="Calibri"/>
                        </a:rPr>
                        <a:t>BTEC</a:t>
                      </a:r>
                      <a:r>
                        <a:rPr sz="1200" spc="-5" dirty="0">
                          <a:latin typeface="Calibri"/>
                          <a:cs typeface="Calibri"/>
                        </a:rPr>
                        <a:t> Home Cooking</a:t>
                      </a:r>
                      <a:r>
                        <a:rPr sz="1200" spc="-15" dirty="0">
                          <a:latin typeface="Calibri"/>
                          <a:cs typeface="Calibri"/>
                        </a:rPr>
                        <a:t> </a:t>
                      </a:r>
                      <a:r>
                        <a:rPr sz="1200" spc="-5" dirty="0">
                          <a:latin typeface="Calibri"/>
                          <a:cs typeface="Calibri"/>
                        </a:rPr>
                        <a:t>Skills</a:t>
                      </a:r>
                      <a:r>
                        <a:rPr sz="1200" spc="5" dirty="0">
                          <a:latin typeface="Calibri"/>
                          <a:cs typeface="Calibri"/>
                        </a:rPr>
                        <a:t> </a:t>
                      </a:r>
                      <a:r>
                        <a:rPr sz="1200" spc="-10" dirty="0">
                          <a:latin typeface="Calibri"/>
                          <a:cs typeface="Calibri"/>
                        </a:rPr>
                        <a:t>is</a:t>
                      </a:r>
                      <a:r>
                        <a:rPr sz="1200" spc="10" dirty="0">
                          <a:latin typeface="Calibri"/>
                          <a:cs typeface="Calibri"/>
                        </a:rPr>
                        <a:t> </a:t>
                      </a:r>
                      <a:r>
                        <a:rPr sz="1200" spc="-5" dirty="0">
                          <a:latin typeface="Calibri"/>
                          <a:cs typeface="Calibri"/>
                        </a:rPr>
                        <a:t>internally</a:t>
                      </a:r>
                      <a:r>
                        <a:rPr sz="1200" spc="5" dirty="0">
                          <a:latin typeface="Calibri"/>
                          <a:cs typeface="Calibri"/>
                        </a:rPr>
                        <a:t> </a:t>
                      </a:r>
                      <a:r>
                        <a:rPr sz="1200" spc="-5" dirty="0">
                          <a:latin typeface="Calibri"/>
                          <a:cs typeface="Calibri"/>
                        </a:rPr>
                        <a:t>assessed.</a:t>
                      </a:r>
                      <a:r>
                        <a:rPr sz="1200" dirty="0">
                          <a:latin typeface="Calibri"/>
                          <a:cs typeface="Calibri"/>
                        </a:rPr>
                        <a:t> </a:t>
                      </a:r>
                      <a:r>
                        <a:rPr sz="1200" spc="-60" dirty="0">
                          <a:latin typeface="Calibri"/>
                          <a:cs typeface="Calibri"/>
                        </a:rPr>
                        <a:t>To</a:t>
                      </a:r>
                      <a:r>
                        <a:rPr sz="1200" spc="5" dirty="0">
                          <a:latin typeface="Calibri"/>
                          <a:cs typeface="Calibri"/>
                        </a:rPr>
                        <a:t> </a:t>
                      </a:r>
                      <a:r>
                        <a:rPr sz="1200" spc="-10" dirty="0">
                          <a:latin typeface="Calibri"/>
                          <a:cs typeface="Calibri"/>
                        </a:rPr>
                        <a:t>achieve</a:t>
                      </a:r>
                      <a:r>
                        <a:rPr sz="1200" spc="-5" dirty="0">
                          <a:latin typeface="Calibri"/>
                          <a:cs typeface="Calibri"/>
                        </a:rPr>
                        <a:t> </a:t>
                      </a:r>
                      <a:r>
                        <a:rPr sz="1200" dirty="0">
                          <a:latin typeface="Calibri"/>
                          <a:cs typeface="Calibri"/>
                        </a:rPr>
                        <a:t>a </a:t>
                      </a:r>
                      <a:r>
                        <a:rPr sz="1200" spc="5" dirty="0">
                          <a:latin typeface="Calibri"/>
                          <a:cs typeface="Calibri"/>
                        </a:rPr>
                        <a:t> </a:t>
                      </a:r>
                      <a:r>
                        <a:rPr sz="1200" spc="-5" dirty="0">
                          <a:latin typeface="Calibri"/>
                          <a:cs typeface="Calibri"/>
                        </a:rPr>
                        <a:t>‘pass’</a:t>
                      </a:r>
                      <a:r>
                        <a:rPr sz="1200" spc="-10" dirty="0">
                          <a:latin typeface="Calibri"/>
                          <a:cs typeface="Calibri"/>
                        </a:rPr>
                        <a:t> </a:t>
                      </a:r>
                      <a:r>
                        <a:rPr lang="en-US" sz="1200" spc="-5" dirty="0">
                          <a:latin typeface="Calibri"/>
                          <a:cs typeface="Calibri"/>
                        </a:rPr>
                        <a:t>pupils</a:t>
                      </a:r>
                      <a:r>
                        <a:rPr sz="1200" spc="-5" dirty="0">
                          <a:latin typeface="Calibri"/>
                          <a:cs typeface="Calibri"/>
                        </a:rPr>
                        <a:t> </a:t>
                      </a:r>
                      <a:r>
                        <a:rPr sz="1200" spc="-10" dirty="0">
                          <a:latin typeface="Calibri"/>
                          <a:cs typeface="Calibri"/>
                        </a:rPr>
                        <a:t>must</a:t>
                      </a:r>
                      <a:r>
                        <a:rPr sz="1200" dirty="0">
                          <a:latin typeface="Calibri"/>
                          <a:cs typeface="Calibri"/>
                        </a:rPr>
                        <a:t> </a:t>
                      </a:r>
                      <a:r>
                        <a:rPr sz="1200" spc="-15" dirty="0">
                          <a:latin typeface="Calibri"/>
                          <a:cs typeface="Calibri"/>
                        </a:rPr>
                        <a:t>have</a:t>
                      </a:r>
                      <a:r>
                        <a:rPr sz="1200" spc="-10" dirty="0">
                          <a:latin typeface="Calibri"/>
                          <a:cs typeface="Calibri"/>
                        </a:rPr>
                        <a:t> </a:t>
                      </a:r>
                      <a:r>
                        <a:rPr sz="1200" spc="-5" dirty="0">
                          <a:latin typeface="Calibri"/>
                          <a:cs typeface="Calibri"/>
                        </a:rPr>
                        <a:t>successfully</a:t>
                      </a:r>
                      <a:r>
                        <a:rPr sz="1200" dirty="0">
                          <a:latin typeface="Calibri"/>
                          <a:cs typeface="Calibri"/>
                        </a:rPr>
                        <a:t> </a:t>
                      </a:r>
                      <a:r>
                        <a:rPr sz="1200" spc="-5" dirty="0">
                          <a:latin typeface="Calibri"/>
                          <a:cs typeface="Calibri"/>
                        </a:rPr>
                        <a:t>achieved</a:t>
                      </a:r>
                      <a:r>
                        <a:rPr sz="1200" spc="-15" dirty="0">
                          <a:latin typeface="Calibri"/>
                          <a:cs typeface="Calibri"/>
                        </a:rPr>
                        <a:t> </a:t>
                      </a:r>
                      <a:r>
                        <a:rPr sz="1200" dirty="0">
                          <a:latin typeface="Calibri"/>
                          <a:cs typeface="Calibri"/>
                        </a:rPr>
                        <a:t>all </a:t>
                      </a:r>
                      <a:r>
                        <a:rPr sz="1200" spc="-5" dirty="0">
                          <a:latin typeface="Calibri"/>
                          <a:cs typeface="Calibri"/>
                        </a:rPr>
                        <a:t>the</a:t>
                      </a:r>
                      <a:r>
                        <a:rPr sz="1200" spc="-10" dirty="0">
                          <a:latin typeface="Calibri"/>
                          <a:cs typeface="Calibri"/>
                        </a:rPr>
                        <a:t> </a:t>
                      </a:r>
                      <a:r>
                        <a:rPr sz="1200" dirty="0">
                          <a:latin typeface="Calibri"/>
                          <a:cs typeface="Calibri"/>
                        </a:rPr>
                        <a:t>assess- </a:t>
                      </a:r>
                      <a:r>
                        <a:rPr sz="1200" spc="-300" dirty="0">
                          <a:latin typeface="Calibri"/>
                          <a:cs typeface="Calibri"/>
                        </a:rPr>
                        <a:t> </a:t>
                      </a:r>
                      <a:r>
                        <a:rPr sz="1200" spc="-10" dirty="0">
                          <a:latin typeface="Calibri"/>
                          <a:cs typeface="Calibri"/>
                        </a:rPr>
                        <a:t>ment</a:t>
                      </a:r>
                      <a:r>
                        <a:rPr sz="1200" spc="-15" dirty="0">
                          <a:latin typeface="Calibri"/>
                          <a:cs typeface="Calibri"/>
                        </a:rPr>
                        <a:t> </a:t>
                      </a:r>
                      <a:r>
                        <a:rPr sz="1200" spc="-5" dirty="0">
                          <a:latin typeface="Calibri"/>
                          <a:cs typeface="Calibri"/>
                        </a:rPr>
                        <a:t>criteria.</a:t>
                      </a:r>
                      <a:endParaRPr sz="1200" dirty="0">
                        <a:latin typeface="Calibri"/>
                        <a:cs typeface="Calibri"/>
                      </a:endParaRPr>
                    </a:p>
                    <a:p>
                      <a:pPr marL="73025" marR="292100">
                        <a:lnSpc>
                          <a:spcPct val="101400"/>
                        </a:lnSpc>
                      </a:pPr>
                      <a:r>
                        <a:rPr lang="en-US" sz="1200" spc="-5" dirty="0">
                          <a:latin typeface="Calibri"/>
                          <a:cs typeface="Calibri"/>
                        </a:rPr>
                        <a:t>Pupil</a:t>
                      </a:r>
                      <a:r>
                        <a:rPr sz="1200" spc="-5" dirty="0">
                          <a:latin typeface="Calibri"/>
                          <a:cs typeface="Calibri"/>
                        </a:rPr>
                        <a:t>s </a:t>
                      </a:r>
                      <a:r>
                        <a:rPr sz="1200" dirty="0">
                          <a:latin typeface="Calibri"/>
                          <a:cs typeface="Calibri"/>
                        </a:rPr>
                        <a:t>will </a:t>
                      </a:r>
                      <a:r>
                        <a:rPr sz="1200" spc="-5" dirty="0">
                          <a:latin typeface="Calibri"/>
                          <a:cs typeface="Calibri"/>
                        </a:rPr>
                        <a:t>be </a:t>
                      </a:r>
                      <a:r>
                        <a:rPr sz="1200" spc="-10" dirty="0">
                          <a:latin typeface="Calibri"/>
                          <a:cs typeface="Calibri"/>
                        </a:rPr>
                        <a:t>required</a:t>
                      </a:r>
                      <a:r>
                        <a:rPr sz="1200" spc="-15" dirty="0">
                          <a:latin typeface="Calibri"/>
                          <a:cs typeface="Calibri"/>
                        </a:rPr>
                        <a:t> </a:t>
                      </a:r>
                      <a:r>
                        <a:rPr sz="1200" spc="-10" dirty="0">
                          <a:latin typeface="Calibri"/>
                          <a:cs typeface="Calibri"/>
                        </a:rPr>
                        <a:t>to</a:t>
                      </a:r>
                      <a:r>
                        <a:rPr sz="1200" dirty="0">
                          <a:latin typeface="Calibri"/>
                          <a:cs typeface="Calibri"/>
                        </a:rPr>
                        <a:t> </a:t>
                      </a:r>
                      <a:r>
                        <a:rPr sz="1200" spc="-15" dirty="0">
                          <a:latin typeface="Calibri"/>
                          <a:cs typeface="Calibri"/>
                        </a:rPr>
                        <a:t>keep</a:t>
                      </a:r>
                      <a:r>
                        <a:rPr sz="1200" dirty="0">
                          <a:latin typeface="Calibri"/>
                          <a:cs typeface="Calibri"/>
                        </a:rPr>
                        <a:t> a</a:t>
                      </a:r>
                      <a:r>
                        <a:rPr sz="1200" spc="-5" dirty="0">
                          <a:latin typeface="Calibri"/>
                          <a:cs typeface="Calibri"/>
                        </a:rPr>
                        <a:t> cooking skills</a:t>
                      </a:r>
                      <a:r>
                        <a:rPr sz="1200" dirty="0">
                          <a:latin typeface="Calibri"/>
                          <a:cs typeface="Calibri"/>
                        </a:rPr>
                        <a:t> </a:t>
                      </a:r>
                      <a:r>
                        <a:rPr sz="1200" spc="-15" dirty="0">
                          <a:latin typeface="Calibri"/>
                          <a:cs typeface="Calibri"/>
                        </a:rPr>
                        <a:t>record. </a:t>
                      </a:r>
                      <a:r>
                        <a:rPr sz="1200" spc="-10" dirty="0">
                          <a:latin typeface="Calibri"/>
                          <a:cs typeface="Calibri"/>
                        </a:rPr>
                        <a:t> </a:t>
                      </a:r>
                      <a:r>
                        <a:rPr lang="en-US" sz="1200" spc="-5" dirty="0" err="1">
                          <a:latin typeface="Calibri"/>
                          <a:cs typeface="Calibri"/>
                        </a:rPr>
                        <a:t>Pupi</a:t>
                      </a:r>
                      <a:r>
                        <a:rPr sz="1200" spc="-5" dirty="0" err="1">
                          <a:latin typeface="Calibri"/>
                          <a:cs typeface="Calibri"/>
                        </a:rPr>
                        <a:t>s</a:t>
                      </a:r>
                      <a:r>
                        <a:rPr sz="1200" spc="-5" dirty="0">
                          <a:latin typeface="Calibri"/>
                          <a:cs typeface="Calibri"/>
                        </a:rPr>
                        <a:t> </a:t>
                      </a:r>
                      <a:r>
                        <a:rPr sz="1200" spc="-10" dirty="0">
                          <a:latin typeface="Calibri"/>
                          <a:cs typeface="Calibri"/>
                        </a:rPr>
                        <a:t>must demonstrate </a:t>
                      </a:r>
                      <a:r>
                        <a:rPr sz="1200" spc="-5" dirty="0">
                          <a:latin typeface="Calibri"/>
                          <a:cs typeface="Calibri"/>
                        </a:rPr>
                        <a:t>that</a:t>
                      </a:r>
                      <a:r>
                        <a:rPr sz="1200" spc="-10" dirty="0">
                          <a:latin typeface="Calibri"/>
                          <a:cs typeface="Calibri"/>
                        </a:rPr>
                        <a:t> </a:t>
                      </a:r>
                      <a:r>
                        <a:rPr sz="1200" spc="-5" dirty="0">
                          <a:latin typeface="Calibri"/>
                          <a:cs typeface="Calibri"/>
                        </a:rPr>
                        <a:t>they</a:t>
                      </a:r>
                      <a:r>
                        <a:rPr sz="1200" dirty="0">
                          <a:latin typeface="Calibri"/>
                          <a:cs typeface="Calibri"/>
                        </a:rPr>
                        <a:t> </a:t>
                      </a:r>
                      <a:r>
                        <a:rPr sz="1200" spc="-5" dirty="0">
                          <a:latin typeface="Calibri"/>
                          <a:cs typeface="Calibri"/>
                        </a:rPr>
                        <a:t>can</a:t>
                      </a:r>
                      <a:r>
                        <a:rPr sz="1200" spc="10" dirty="0">
                          <a:latin typeface="Calibri"/>
                          <a:cs typeface="Calibri"/>
                        </a:rPr>
                        <a:t> </a:t>
                      </a:r>
                      <a:r>
                        <a:rPr sz="1200" spc="-10" dirty="0">
                          <a:latin typeface="Calibri"/>
                          <a:cs typeface="Calibri"/>
                        </a:rPr>
                        <a:t>prepare </a:t>
                      </a:r>
                      <a:r>
                        <a:rPr sz="1200" dirty="0">
                          <a:latin typeface="Calibri"/>
                          <a:cs typeface="Calibri"/>
                        </a:rPr>
                        <a:t>and</a:t>
                      </a:r>
                      <a:r>
                        <a:rPr sz="1200" spc="-15" dirty="0">
                          <a:latin typeface="Calibri"/>
                          <a:cs typeface="Calibri"/>
                        </a:rPr>
                        <a:t> </a:t>
                      </a:r>
                      <a:r>
                        <a:rPr sz="1200" spc="-5" dirty="0">
                          <a:latin typeface="Calibri"/>
                          <a:cs typeface="Calibri"/>
                        </a:rPr>
                        <a:t>cook</a:t>
                      </a:r>
                      <a:endParaRPr sz="1200" dirty="0">
                        <a:latin typeface="Calibri"/>
                        <a:cs typeface="Calibri"/>
                      </a:endParaRPr>
                    </a:p>
                    <a:p>
                      <a:pPr marL="73025">
                        <a:lnSpc>
                          <a:spcPct val="100000"/>
                        </a:lnSpc>
                        <a:spcBef>
                          <a:spcPts val="35"/>
                        </a:spcBef>
                      </a:pPr>
                      <a:r>
                        <a:rPr sz="1200" spc="-10" dirty="0">
                          <a:latin typeface="Calibri"/>
                          <a:cs typeface="Calibri"/>
                        </a:rPr>
                        <a:t>food</a:t>
                      </a:r>
                      <a:r>
                        <a:rPr sz="1200" spc="-15" dirty="0">
                          <a:latin typeface="Calibri"/>
                          <a:cs typeface="Calibri"/>
                        </a:rPr>
                        <a:t> </a:t>
                      </a:r>
                      <a:r>
                        <a:rPr sz="1200" spc="-10" dirty="0">
                          <a:latin typeface="Calibri"/>
                          <a:cs typeface="Calibri"/>
                        </a:rPr>
                        <a:t>safely </a:t>
                      </a:r>
                      <a:r>
                        <a:rPr sz="1200" spc="-5" dirty="0">
                          <a:latin typeface="Calibri"/>
                          <a:cs typeface="Calibri"/>
                        </a:rPr>
                        <a:t>and</a:t>
                      </a:r>
                      <a:r>
                        <a:rPr sz="1200" spc="-15" dirty="0">
                          <a:latin typeface="Calibri"/>
                          <a:cs typeface="Calibri"/>
                        </a:rPr>
                        <a:t> hygienically.</a:t>
                      </a:r>
                      <a:endParaRPr sz="1200" dirty="0">
                        <a:latin typeface="Calibri"/>
                        <a:cs typeface="Calibri"/>
                      </a:endParaRPr>
                    </a:p>
                  </a:txBody>
                  <a:tcPr marL="0" marR="0" marT="190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3"/>
                  </a:ext>
                </a:extLst>
              </a:tr>
              <a:tr h="915669">
                <a:tc>
                  <a:txBody>
                    <a:bodyPr/>
                    <a:lstStyle/>
                    <a:p>
                      <a:pPr>
                        <a:lnSpc>
                          <a:spcPct val="100000"/>
                        </a:lnSpc>
                        <a:spcBef>
                          <a:spcPts val="30"/>
                        </a:spcBef>
                      </a:pPr>
                      <a:endParaRPr sz="1200" dirty="0">
                        <a:latin typeface="Times New Roman"/>
                        <a:cs typeface="Times New Roman"/>
                      </a:endParaRPr>
                    </a:p>
                    <a:p>
                      <a:pPr marL="387350" marR="149225" indent="-231775" algn="ctr">
                        <a:lnSpc>
                          <a:spcPct val="102299"/>
                        </a:lnSpc>
                      </a:pPr>
                      <a:r>
                        <a:rPr sz="1200" spc="-5" dirty="0">
                          <a:latin typeface="Calibri"/>
                          <a:cs typeface="Calibri"/>
                        </a:rPr>
                        <a:t>Further</a:t>
                      </a:r>
                      <a:r>
                        <a:rPr sz="1200" spc="-55" dirty="0">
                          <a:latin typeface="Calibri"/>
                          <a:cs typeface="Calibri"/>
                        </a:rPr>
                        <a:t> </a:t>
                      </a:r>
                      <a:endParaRPr lang="en-US" sz="1200" spc="-55" dirty="0">
                        <a:latin typeface="Calibri"/>
                        <a:cs typeface="Calibri"/>
                      </a:endParaRPr>
                    </a:p>
                    <a:p>
                      <a:pPr marL="387350" marR="149225" indent="-231775" algn="ctr">
                        <a:lnSpc>
                          <a:spcPct val="102299"/>
                        </a:lnSpc>
                      </a:pPr>
                      <a:r>
                        <a:rPr sz="1200" spc="-10" dirty="0">
                          <a:latin typeface="Calibri"/>
                          <a:cs typeface="Calibri"/>
                        </a:rPr>
                        <a:t>information</a:t>
                      </a:r>
                      <a:endParaRPr sz="1200" dirty="0">
                        <a:latin typeface="Calibri"/>
                        <a:cs typeface="Calibri"/>
                      </a:endParaRPr>
                    </a:p>
                  </a:txBody>
                  <a:tcPr marL="0" marR="0" marT="381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3025" marR="121920">
                        <a:lnSpc>
                          <a:spcPct val="101400"/>
                        </a:lnSpc>
                        <a:spcBef>
                          <a:spcPts val="120"/>
                        </a:spcBef>
                      </a:pPr>
                      <a:r>
                        <a:rPr lang="en-US" sz="1200" spc="-5" dirty="0">
                          <a:latin typeface="Calibri"/>
                          <a:cs typeface="Calibri"/>
                        </a:rPr>
                        <a:t>Pupil</a:t>
                      </a:r>
                      <a:r>
                        <a:rPr sz="1200" spc="-5" dirty="0">
                          <a:latin typeface="Calibri"/>
                          <a:cs typeface="Calibri"/>
                        </a:rPr>
                        <a:t>s can</a:t>
                      </a:r>
                      <a:r>
                        <a:rPr sz="1200" dirty="0">
                          <a:latin typeface="Calibri"/>
                          <a:cs typeface="Calibri"/>
                        </a:rPr>
                        <a:t> </a:t>
                      </a:r>
                      <a:r>
                        <a:rPr sz="1200" spc="-10" dirty="0">
                          <a:latin typeface="Calibri"/>
                          <a:cs typeface="Calibri"/>
                        </a:rPr>
                        <a:t>progress</a:t>
                      </a:r>
                      <a:r>
                        <a:rPr sz="1200" dirty="0">
                          <a:latin typeface="Calibri"/>
                          <a:cs typeface="Calibri"/>
                        </a:rPr>
                        <a:t> </a:t>
                      </a:r>
                      <a:r>
                        <a:rPr sz="1200" spc="-10" dirty="0">
                          <a:latin typeface="Calibri"/>
                          <a:cs typeface="Calibri"/>
                        </a:rPr>
                        <a:t>onto</a:t>
                      </a:r>
                      <a:r>
                        <a:rPr sz="1200" spc="-5" dirty="0">
                          <a:latin typeface="Calibri"/>
                          <a:cs typeface="Calibri"/>
                        </a:rPr>
                        <a:t> employment</a:t>
                      </a:r>
                      <a:r>
                        <a:rPr sz="1200" spc="-10" dirty="0">
                          <a:latin typeface="Calibri"/>
                          <a:cs typeface="Calibri"/>
                        </a:rPr>
                        <a:t> </a:t>
                      </a:r>
                      <a:r>
                        <a:rPr sz="1200" spc="-5" dirty="0">
                          <a:latin typeface="Calibri"/>
                          <a:cs typeface="Calibri"/>
                        </a:rPr>
                        <a:t>or </a:t>
                      </a:r>
                      <a:r>
                        <a:rPr sz="1200" spc="-10" dirty="0">
                          <a:latin typeface="Calibri"/>
                          <a:cs typeface="Calibri"/>
                        </a:rPr>
                        <a:t>food related</a:t>
                      </a:r>
                      <a:r>
                        <a:rPr sz="1200" spc="-15" dirty="0">
                          <a:latin typeface="Calibri"/>
                          <a:cs typeface="Calibri"/>
                        </a:rPr>
                        <a:t> </a:t>
                      </a:r>
                      <a:r>
                        <a:rPr sz="1200" spc="-10" dirty="0">
                          <a:latin typeface="Calibri"/>
                          <a:cs typeface="Calibri"/>
                        </a:rPr>
                        <a:t>voca- </a:t>
                      </a:r>
                      <a:r>
                        <a:rPr sz="1200" spc="-300" dirty="0">
                          <a:latin typeface="Calibri"/>
                          <a:cs typeface="Calibri"/>
                        </a:rPr>
                        <a:t> </a:t>
                      </a:r>
                      <a:r>
                        <a:rPr sz="1200" spc="-5" dirty="0">
                          <a:latin typeface="Calibri"/>
                          <a:cs typeface="Calibri"/>
                        </a:rPr>
                        <a:t>tional</a:t>
                      </a:r>
                      <a:r>
                        <a:rPr sz="1200" spc="-15" dirty="0">
                          <a:latin typeface="Calibri"/>
                          <a:cs typeface="Calibri"/>
                        </a:rPr>
                        <a:t> </a:t>
                      </a:r>
                      <a:r>
                        <a:rPr sz="1200" spc="-10" dirty="0">
                          <a:latin typeface="Calibri"/>
                          <a:cs typeface="Calibri"/>
                        </a:rPr>
                        <a:t>qualifications.</a:t>
                      </a:r>
                      <a:endParaRPr sz="1200" dirty="0">
                        <a:latin typeface="Calibri"/>
                        <a:cs typeface="Calibri"/>
                      </a:endParaRPr>
                    </a:p>
                    <a:p>
                      <a:pPr marL="73025" marR="100330">
                        <a:lnSpc>
                          <a:spcPct val="101400"/>
                        </a:lnSpc>
                        <a:spcBef>
                          <a:spcPts val="15"/>
                        </a:spcBef>
                      </a:pPr>
                      <a:r>
                        <a:rPr sz="1200" spc="-5" dirty="0">
                          <a:latin typeface="Calibri"/>
                          <a:cs typeface="Calibri"/>
                        </a:rPr>
                        <a:t>If you </a:t>
                      </a:r>
                      <a:r>
                        <a:rPr sz="1200" spc="-15" dirty="0">
                          <a:latin typeface="Calibri"/>
                          <a:cs typeface="Calibri"/>
                        </a:rPr>
                        <a:t>have </a:t>
                      </a:r>
                      <a:r>
                        <a:rPr sz="1200" spc="-10" dirty="0">
                          <a:latin typeface="Calibri"/>
                          <a:cs typeface="Calibri"/>
                        </a:rPr>
                        <a:t>any </a:t>
                      </a:r>
                      <a:r>
                        <a:rPr sz="1200" dirty="0">
                          <a:latin typeface="Calibri"/>
                          <a:cs typeface="Calibri"/>
                        </a:rPr>
                        <a:t>queries </a:t>
                      </a:r>
                      <a:r>
                        <a:rPr sz="1200" spc="-5" dirty="0">
                          <a:latin typeface="Calibri"/>
                          <a:cs typeface="Calibri"/>
                        </a:rPr>
                        <a:t>concerning this option or the qualifica- </a:t>
                      </a:r>
                      <a:r>
                        <a:rPr sz="1200" spc="-305" dirty="0">
                          <a:latin typeface="Calibri"/>
                          <a:cs typeface="Calibri"/>
                        </a:rPr>
                        <a:t> </a:t>
                      </a:r>
                      <a:r>
                        <a:rPr sz="1200" spc="-5" dirty="0">
                          <a:latin typeface="Calibri"/>
                          <a:cs typeface="Calibri"/>
                        </a:rPr>
                        <a:t>tions</a:t>
                      </a:r>
                      <a:r>
                        <a:rPr sz="1200" spc="-15" dirty="0">
                          <a:latin typeface="Calibri"/>
                          <a:cs typeface="Calibri"/>
                        </a:rPr>
                        <a:t> </a:t>
                      </a:r>
                      <a:r>
                        <a:rPr sz="1200" dirty="0">
                          <a:latin typeface="Calibri"/>
                          <a:cs typeface="Calibri"/>
                        </a:rPr>
                        <a:t>please</a:t>
                      </a:r>
                      <a:r>
                        <a:rPr sz="1200" spc="-10" dirty="0">
                          <a:latin typeface="Calibri"/>
                          <a:cs typeface="Calibri"/>
                        </a:rPr>
                        <a:t> contact </a:t>
                      </a:r>
                      <a:r>
                        <a:rPr sz="1200" dirty="0">
                          <a:latin typeface="Calibri"/>
                          <a:cs typeface="Calibri"/>
                        </a:rPr>
                        <a:t>Mr </a:t>
                      </a:r>
                      <a:r>
                        <a:rPr sz="1200" spc="-5" dirty="0">
                          <a:latin typeface="Calibri"/>
                          <a:cs typeface="Calibri"/>
                        </a:rPr>
                        <a:t>Gordon</a:t>
                      </a:r>
                      <a:r>
                        <a:rPr sz="1200" spc="-15" dirty="0">
                          <a:latin typeface="Calibri"/>
                          <a:cs typeface="Calibri"/>
                        </a:rPr>
                        <a:t> </a:t>
                      </a:r>
                      <a:r>
                        <a:rPr sz="1200" spc="-10" dirty="0">
                          <a:latin typeface="Calibri"/>
                          <a:cs typeface="Calibri"/>
                        </a:rPr>
                        <a:t>Gorst</a:t>
                      </a:r>
                      <a:r>
                        <a:rPr lang="en-US" sz="1200" spc="-10" dirty="0">
                          <a:latin typeface="Calibri"/>
                          <a:cs typeface="Calibri"/>
                        </a:rPr>
                        <a:t>.</a:t>
                      </a:r>
                    </a:p>
                    <a:p>
                      <a:pPr marL="73025" marR="100330">
                        <a:lnSpc>
                          <a:spcPct val="101400"/>
                        </a:lnSpc>
                        <a:spcBef>
                          <a:spcPts val="15"/>
                        </a:spcBef>
                      </a:pPr>
                      <a:endParaRPr sz="1200" dirty="0">
                        <a:latin typeface="Calibri"/>
                        <a:cs typeface="Calibri"/>
                      </a:endParaRPr>
                    </a:p>
                  </a:txBody>
                  <a:tcPr marL="0" marR="0" marT="1524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4"/>
                  </a:ext>
                </a:extLst>
              </a:tr>
              <a:tr h="1411605">
                <a:tc>
                  <a:txBody>
                    <a:bodyPr/>
                    <a:lstStyle/>
                    <a:p>
                      <a:pPr>
                        <a:lnSpc>
                          <a:spcPct val="100000"/>
                        </a:lnSpc>
                        <a:spcBef>
                          <a:spcPts val="50"/>
                        </a:spcBef>
                      </a:pPr>
                      <a:endParaRPr sz="1200" dirty="0">
                        <a:latin typeface="Times New Roman"/>
                        <a:cs typeface="Times New Roman"/>
                      </a:endParaRPr>
                    </a:p>
                    <a:p>
                      <a:pPr algn="ctr">
                        <a:lnSpc>
                          <a:spcPct val="100000"/>
                        </a:lnSpc>
                      </a:pPr>
                      <a:r>
                        <a:rPr sz="1200" spc="-5" dirty="0">
                          <a:latin typeface="Calibri"/>
                          <a:cs typeface="Calibri"/>
                        </a:rPr>
                        <a:t>Useful</a:t>
                      </a:r>
                      <a:r>
                        <a:rPr sz="1200" spc="-45" dirty="0">
                          <a:latin typeface="Calibri"/>
                          <a:cs typeface="Calibri"/>
                        </a:rPr>
                        <a:t> </a:t>
                      </a:r>
                      <a:r>
                        <a:rPr sz="1200" spc="-5" dirty="0">
                          <a:latin typeface="Calibri"/>
                          <a:cs typeface="Calibri"/>
                        </a:rPr>
                        <a:t>websites</a:t>
                      </a:r>
                      <a:endParaRPr sz="1200" dirty="0">
                        <a:latin typeface="Calibri"/>
                        <a:cs typeface="Calibri"/>
                      </a:endParaRPr>
                    </a:p>
                  </a:txBody>
                  <a:tcPr marL="0" marR="0" marT="635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3025" marR="1885950">
                        <a:lnSpc>
                          <a:spcPct val="185000"/>
                        </a:lnSpc>
                      </a:pPr>
                      <a:r>
                        <a:rPr sz="1400" spc="-10" dirty="0">
                          <a:latin typeface="Calibri"/>
                          <a:cs typeface="Calibri"/>
                          <a:hlinkClick r:id="rId3"/>
                        </a:rPr>
                        <a:t>www.edexcel.com/homecookingskills</a:t>
                      </a:r>
                      <a:endParaRPr sz="1400" dirty="0">
                        <a:latin typeface="Calibri"/>
                        <a:cs typeface="Calibri"/>
                      </a:endParaRPr>
                    </a:p>
                  </a:txBody>
                  <a:tcPr marL="0" marR="0" marT="317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18465" y="317500"/>
            <a:ext cx="6719570" cy="9845675"/>
            <a:chOff x="447471" y="60515"/>
            <a:chExt cx="6656070" cy="9782175"/>
          </a:xfrm>
        </p:grpSpPr>
        <p:sp>
          <p:nvSpPr>
            <p:cNvPr id="3" name="object 3"/>
            <p:cNvSpPr/>
            <p:nvPr/>
          </p:nvSpPr>
          <p:spPr>
            <a:xfrm>
              <a:off x="447471" y="60515"/>
              <a:ext cx="6656070" cy="9782175"/>
            </a:xfrm>
            <a:custGeom>
              <a:avLst/>
              <a:gdLst/>
              <a:ahLst/>
              <a:cxnLst/>
              <a:rect l="l" t="t" r="r" b="b"/>
              <a:pathLst>
                <a:path w="6656070" h="9782175">
                  <a:moveTo>
                    <a:pt x="6655943" y="0"/>
                  </a:moveTo>
                  <a:lnTo>
                    <a:pt x="0" y="0"/>
                  </a:lnTo>
                  <a:lnTo>
                    <a:pt x="0" y="9781921"/>
                  </a:lnTo>
                  <a:lnTo>
                    <a:pt x="6655943" y="9781921"/>
                  </a:lnTo>
                  <a:lnTo>
                    <a:pt x="6655943" y="0"/>
                  </a:lnTo>
                  <a:close/>
                </a:path>
              </a:pathLst>
            </a:custGeom>
            <a:solidFill>
              <a:srgbClr val="1E1B5D"/>
            </a:solidFill>
          </p:spPr>
          <p:txBody>
            <a:bodyPr wrap="square" lIns="0" tIns="0" rIns="0" bIns="0" rtlCol="0"/>
            <a:lstStyle/>
            <a:p>
              <a:endParaRPr/>
            </a:p>
          </p:txBody>
        </p:sp>
        <p:sp>
          <p:nvSpPr>
            <p:cNvPr id="4" name="object 4"/>
            <p:cNvSpPr/>
            <p:nvPr/>
          </p:nvSpPr>
          <p:spPr>
            <a:xfrm>
              <a:off x="447471" y="60515"/>
              <a:ext cx="6656070" cy="9782175"/>
            </a:xfrm>
            <a:custGeom>
              <a:avLst/>
              <a:gdLst/>
              <a:ahLst/>
              <a:cxnLst/>
              <a:rect l="l" t="t" r="r" b="b"/>
              <a:pathLst>
                <a:path w="6656070" h="9782175">
                  <a:moveTo>
                    <a:pt x="0" y="9781921"/>
                  </a:moveTo>
                  <a:lnTo>
                    <a:pt x="6655943" y="9781921"/>
                  </a:lnTo>
                  <a:lnTo>
                    <a:pt x="6655943" y="0"/>
                  </a:lnTo>
                  <a:lnTo>
                    <a:pt x="0" y="0"/>
                  </a:lnTo>
                  <a:lnTo>
                    <a:pt x="0" y="9781921"/>
                  </a:lnTo>
                  <a:close/>
                </a:path>
              </a:pathLst>
            </a:custGeom>
            <a:ln w="63500">
              <a:solidFill>
                <a:srgbClr val="663300"/>
              </a:solidFill>
            </a:ln>
          </p:spPr>
          <p:txBody>
            <a:bodyPr wrap="square" lIns="0" tIns="0" rIns="0" bIns="0" rtlCol="0"/>
            <a:lstStyle/>
            <a:p>
              <a:endParaRPr/>
            </a:p>
          </p:txBody>
        </p:sp>
        <p:sp>
          <p:nvSpPr>
            <p:cNvPr id="5" name="object 5"/>
            <p:cNvSpPr/>
            <p:nvPr/>
          </p:nvSpPr>
          <p:spPr>
            <a:xfrm>
              <a:off x="601941" y="268477"/>
              <a:ext cx="6347460" cy="9366250"/>
            </a:xfrm>
            <a:custGeom>
              <a:avLst/>
              <a:gdLst/>
              <a:ahLst/>
              <a:cxnLst/>
              <a:rect l="l" t="t" r="r" b="b"/>
              <a:pathLst>
                <a:path w="6347459" h="9366250">
                  <a:moveTo>
                    <a:pt x="6346990" y="0"/>
                  </a:moveTo>
                  <a:lnTo>
                    <a:pt x="0" y="0"/>
                  </a:lnTo>
                  <a:lnTo>
                    <a:pt x="0" y="9365907"/>
                  </a:lnTo>
                  <a:lnTo>
                    <a:pt x="5553621" y="9365907"/>
                  </a:lnTo>
                  <a:lnTo>
                    <a:pt x="6346990" y="8195183"/>
                  </a:lnTo>
                  <a:lnTo>
                    <a:pt x="6346990" y="0"/>
                  </a:lnTo>
                  <a:close/>
                </a:path>
              </a:pathLst>
            </a:custGeom>
            <a:solidFill>
              <a:srgbClr val="FFFFFF"/>
            </a:solidFill>
          </p:spPr>
          <p:txBody>
            <a:bodyPr wrap="square" lIns="0" tIns="0" rIns="0" bIns="0" rtlCol="0"/>
            <a:lstStyle/>
            <a:p>
              <a:endParaRPr/>
            </a:p>
          </p:txBody>
        </p:sp>
        <p:sp>
          <p:nvSpPr>
            <p:cNvPr id="6" name="object 6"/>
            <p:cNvSpPr/>
            <p:nvPr/>
          </p:nvSpPr>
          <p:spPr>
            <a:xfrm>
              <a:off x="6155562" y="8463660"/>
              <a:ext cx="793750" cy="1170940"/>
            </a:xfrm>
            <a:custGeom>
              <a:avLst/>
              <a:gdLst/>
              <a:ahLst/>
              <a:cxnLst/>
              <a:rect l="l" t="t" r="r" b="b"/>
              <a:pathLst>
                <a:path w="793750" h="1170940">
                  <a:moveTo>
                    <a:pt x="793368" y="0"/>
                  </a:moveTo>
                  <a:lnTo>
                    <a:pt x="735067" y="40953"/>
                  </a:lnTo>
                  <a:lnTo>
                    <a:pt x="679141" y="76128"/>
                  </a:lnTo>
                  <a:lnTo>
                    <a:pt x="625671" y="105596"/>
                  </a:lnTo>
                  <a:lnTo>
                    <a:pt x="574739" y="129429"/>
                  </a:lnTo>
                  <a:lnTo>
                    <a:pt x="526429" y="147696"/>
                  </a:lnTo>
                  <a:lnTo>
                    <a:pt x="480820" y="160469"/>
                  </a:lnTo>
                  <a:lnTo>
                    <a:pt x="437997" y="167818"/>
                  </a:lnTo>
                  <a:lnTo>
                    <a:pt x="398040" y="169815"/>
                  </a:lnTo>
                  <a:lnTo>
                    <a:pt x="361031" y="166530"/>
                  </a:lnTo>
                  <a:lnTo>
                    <a:pt x="296187" y="144399"/>
                  </a:lnTo>
                  <a:lnTo>
                    <a:pt x="244120" y="101993"/>
                  </a:lnTo>
                  <a:lnTo>
                    <a:pt x="205486" y="39878"/>
                  </a:lnTo>
                  <a:lnTo>
                    <a:pt x="0" y="1170724"/>
                  </a:lnTo>
                  <a:lnTo>
                    <a:pt x="793368" y="0"/>
                  </a:lnTo>
                  <a:close/>
                </a:path>
              </a:pathLst>
            </a:custGeom>
            <a:solidFill>
              <a:srgbClr val="CDCDCD"/>
            </a:solidFill>
          </p:spPr>
          <p:txBody>
            <a:bodyPr wrap="square" lIns="0" tIns="0" rIns="0" bIns="0" rtlCol="0"/>
            <a:lstStyle/>
            <a:p>
              <a:endParaRPr/>
            </a:p>
          </p:txBody>
        </p:sp>
        <p:sp>
          <p:nvSpPr>
            <p:cNvPr id="7" name="object 7"/>
            <p:cNvSpPr/>
            <p:nvPr/>
          </p:nvSpPr>
          <p:spPr>
            <a:xfrm>
              <a:off x="601941" y="268477"/>
              <a:ext cx="6347460" cy="9366250"/>
            </a:xfrm>
            <a:custGeom>
              <a:avLst/>
              <a:gdLst/>
              <a:ahLst/>
              <a:cxnLst/>
              <a:rect l="l" t="t" r="r" b="b"/>
              <a:pathLst>
                <a:path w="6347459" h="9366250">
                  <a:moveTo>
                    <a:pt x="0" y="0"/>
                  </a:moveTo>
                  <a:lnTo>
                    <a:pt x="0" y="9365907"/>
                  </a:lnTo>
                  <a:lnTo>
                    <a:pt x="5553621" y="9365907"/>
                  </a:lnTo>
                  <a:lnTo>
                    <a:pt x="6346990" y="8195183"/>
                  </a:lnTo>
                  <a:lnTo>
                    <a:pt x="6346990" y="0"/>
                  </a:lnTo>
                  <a:lnTo>
                    <a:pt x="0" y="0"/>
                  </a:lnTo>
                  <a:close/>
                </a:path>
                <a:path w="6347459" h="9366250">
                  <a:moveTo>
                    <a:pt x="5553621" y="9365907"/>
                  </a:moveTo>
                  <a:lnTo>
                    <a:pt x="5759107" y="8235060"/>
                  </a:lnTo>
                  <a:lnTo>
                    <a:pt x="5776704" y="8268546"/>
                  </a:lnTo>
                  <a:lnTo>
                    <a:pt x="5797741" y="8297176"/>
                  </a:lnTo>
                  <a:lnTo>
                    <a:pt x="5849808" y="8339582"/>
                  </a:lnTo>
                  <a:lnTo>
                    <a:pt x="5914652" y="8361713"/>
                  </a:lnTo>
                  <a:lnTo>
                    <a:pt x="5951661" y="8364998"/>
                  </a:lnTo>
                  <a:lnTo>
                    <a:pt x="5991618" y="8363001"/>
                  </a:lnTo>
                  <a:lnTo>
                    <a:pt x="6034442" y="8355652"/>
                  </a:lnTo>
                  <a:lnTo>
                    <a:pt x="6080050" y="8342879"/>
                  </a:lnTo>
                  <a:lnTo>
                    <a:pt x="6128360" y="8324612"/>
                  </a:lnTo>
                  <a:lnTo>
                    <a:pt x="6179292" y="8300779"/>
                  </a:lnTo>
                  <a:lnTo>
                    <a:pt x="6232762" y="8271311"/>
                  </a:lnTo>
                  <a:lnTo>
                    <a:pt x="6288688" y="8236136"/>
                  </a:lnTo>
                  <a:lnTo>
                    <a:pt x="6346990" y="8195183"/>
                  </a:lnTo>
                </a:path>
              </a:pathLst>
            </a:custGeom>
            <a:ln w="63500">
              <a:solidFill>
                <a:srgbClr val="663300"/>
              </a:solidFill>
            </a:ln>
          </p:spPr>
          <p:txBody>
            <a:bodyPr wrap="square" lIns="0" tIns="0" rIns="0" bIns="0" rtlCol="0"/>
            <a:lstStyle/>
            <a:p>
              <a:endParaRPr/>
            </a:p>
          </p:txBody>
        </p:sp>
        <p:pic>
          <p:nvPicPr>
            <p:cNvPr id="8" name="object 8"/>
            <p:cNvPicPr/>
            <p:nvPr/>
          </p:nvPicPr>
          <p:blipFill>
            <a:blip r:embed="rId2" cstate="print"/>
            <a:stretch>
              <a:fillRect/>
            </a:stretch>
          </p:blipFill>
          <p:spPr>
            <a:xfrm>
              <a:off x="1711933" y="528240"/>
              <a:ext cx="4172712" cy="589787"/>
            </a:xfrm>
            <a:prstGeom prst="rect">
              <a:avLst/>
            </a:prstGeom>
          </p:spPr>
        </p:pic>
        <p:sp>
          <p:nvSpPr>
            <p:cNvPr id="9" name="object 9"/>
            <p:cNvSpPr/>
            <p:nvPr/>
          </p:nvSpPr>
          <p:spPr>
            <a:xfrm>
              <a:off x="1730629" y="622761"/>
              <a:ext cx="4108450" cy="525145"/>
            </a:xfrm>
            <a:custGeom>
              <a:avLst/>
              <a:gdLst/>
              <a:ahLst/>
              <a:cxnLst/>
              <a:rect l="l" t="t" r="r" b="b"/>
              <a:pathLst>
                <a:path w="4108450" h="525144">
                  <a:moveTo>
                    <a:pt x="4020439" y="0"/>
                  </a:moveTo>
                  <a:lnTo>
                    <a:pt x="87503" y="0"/>
                  </a:lnTo>
                  <a:lnTo>
                    <a:pt x="53417" y="6865"/>
                  </a:lnTo>
                  <a:lnTo>
                    <a:pt x="25606" y="25590"/>
                  </a:lnTo>
                  <a:lnTo>
                    <a:pt x="6867" y="53363"/>
                  </a:lnTo>
                  <a:lnTo>
                    <a:pt x="0" y="87375"/>
                  </a:lnTo>
                  <a:lnTo>
                    <a:pt x="0" y="437260"/>
                  </a:lnTo>
                  <a:lnTo>
                    <a:pt x="6867" y="471273"/>
                  </a:lnTo>
                  <a:lnTo>
                    <a:pt x="25606" y="499046"/>
                  </a:lnTo>
                  <a:lnTo>
                    <a:pt x="53417" y="517771"/>
                  </a:lnTo>
                  <a:lnTo>
                    <a:pt x="87503" y="524636"/>
                  </a:lnTo>
                  <a:lnTo>
                    <a:pt x="4020439" y="524636"/>
                  </a:lnTo>
                  <a:lnTo>
                    <a:pt x="4054471" y="517771"/>
                  </a:lnTo>
                  <a:lnTo>
                    <a:pt x="4082288" y="499046"/>
                  </a:lnTo>
                  <a:lnTo>
                    <a:pt x="4101056" y="471273"/>
                  </a:lnTo>
                  <a:lnTo>
                    <a:pt x="4107942" y="437260"/>
                  </a:lnTo>
                  <a:lnTo>
                    <a:pt x="4107942" y="87375"/>
                  </a:lnTo>
                  <a:lnTo>
                    <a:pt x="4101056" y="53363"/>
                  </a:lnTo>
                  <a:lnTo>
                    <a:pt x="4082288" y="25590"/>
                  </a:lnTo>
                  <a:lnTo>
                    <a:pt x="4054471" y="6865"/>
                  </a:lnTo>
                  <a:lnTo>
                    <a:pt x="4020439" y="0"/>
                  </a:lnTo>
                  <a:close/>
                </a:path>
              </a:pathLst>
            </a:custGeom>
            <a:solidFill>
              <a:srgbClr val="FFFF66"/>
            </a:solidFill>
          </p:spPr>
          <p:txBody>
            <a:bodyPr wrap="square" lIns="0" tIns="0" rIns="0" bIns="0" rtlCol="0"/>
            <a:lstStyle/>
            <a:p>
              <a:endParaRPr/>
            </a:p>
          </p:txBody>
        </p:sp>
        <p:sp>
          <p:nvSpPr>
            <p:cNvPr id="10" name="object 10"/>
            <p:cNvSpPr/>
            <p:nvPr/>
          </p:nvSpPr>
          <p:spPr>
            <a:xfrm>
              <a:off x="1762761" y="592882"/>
              <a:ext cx="4108450" cy="525145"/>
            </a:xfrm>
            <a:custGeom>
              <a:avLst/>
              <a:gdLst/>
              <a:ahLst/>
              <a:cxnLst/>
              <a:rect l="l" t="t" r="r" b="b"/>
              <a:pathLst>
                <a:path w="4108450" h="525144">
                  <a:moveTo>
                    <a:pt x="87503" y="0"/>
                  </a:moveTo>
                  <a:lnTo>
                    <a:pt x="53417" y="6865"/>
                  </a:lnTo>
                  <a:lnTo>
                    <a:pt x="25606" y="25590"/>
                  </a:lnTo>
                  <a:lnTo>
                    <a:pt x="6867" y="53363"/>
                  </a:lnTo>
                  <a:lnTo>
                    <a:pt x="0" y="87375"/>
                  </a:lnTo>
                  <a:lnTo>
                    <a:pt x="0" y="437260"/>
                  </a:lnTo>
                  <a:lnTo>
                    <a:pt x="6867" y="471273"/>
                  </a:lnTo>
                  <a:lnTo>
                    <a:pt x="25606" y="499046"/>
                  </a:lnTo>
                  <a:lnTo>
                    <a:pt x="53417" y="517771"/>
                  </a:lnTo>
                  <a:lnTo>
                    <a:pt x="87503" y="524636"/>
                  </a:lnTo>
                  <a:lnTo>
                    <a:pt x="4020439" y="524636"/>
                  </a:lnTo>
                  <a:lnTo>
                    <a:pt x="4054471" y="517771"/>
                  </a:lnTo>
                  <a:lnTo>
                    <a:pt x="4082288" y="499046"/>
                  </a:lnTo>
                  <a:lnTo>
                    <a:pt x="4101056" y="471273"/>
                  </a:lnTo>
                  <a:lnTo>
                    <a:pt x="4107942" y="437260"/>
                  </a:lnTo>
                  <a:lnTo>
                    <a:pt x="4107942" y="87375"/>
                  </a:lnTo>
                  <a:lnTo>
                    <a:pt x="4101056" y="53363"/>
                  </a:lnTo>
                  <a:lnTo>
                    <a:pt x="4082288" y="25590"/>
                  </a:lnTo>
                  <a:lnTo>
                    <a:pt x="4054471" y="6865"/>
                  </a:lnTo>
                  <a:lnTo>
                    <a:pt x="4020439" y="0"/>
                  </a:lnTo>
                  <a:lnTo>
                    <a:pt x="87503" y="0"/>
                  </a:lnTo>
                  <a:close/>
                </a:path>
              </a:pathLst>
            </a:custGeom>
            <a:ln w="63500">
              <a:solidFill>
                <a:srgbClr val="1E1B5D"/>
              </a:solidFill>
            </a:ln>
          </p:spPr>
          <p:txBody>
            <a:bodyPr wrap="square" lIns="0" tIns="0" rIns="0" bIns="0" rtlCol="0"/>
            <a:lstStyle/>
            <a:p>
              <a:endParaRPr/>
            </a:p>
          </p:txBody>
        </p:sp>
      </p:grpSp>
      <p:sp>
        <p:nvSpPr>
          <p:cNvPr id="11" name="object 11"/>
          <p:cNvSpPr txBox="1"/>
          <p:nvPr/>
        </p:nvSpPr>
        <p:spPr>
          <a:xfrm>
            <a:off x="3181950" y="997902"/>
            <a:ext cx="1276350" cy="239395"/>
          </a:xfrm>
          <a:prstGeom prst="rect">
            <a:avLst/>
          </a:prstGeom>
        </p:spPr>
        <p:txBody>
          <a:bodyPr vert="horz" wrap="square" lIns="0" tIns="12700" rIns="0" bIns="0" rtlCol="0">
            <a:spAutoFit/>
          </a:bodyPr>
          <a:lstStyle/>
          <a:p>
            <a:pPr marL="12700">
              <a:lnSpc>
                <a:spcPct val="100000"/>
              </a:lnSpc>
              <a:spcBef>
                <a:spcPts val="100"/>
              </a:spcBef>
            </a:pPr>
            <a:r>
              <a:rPr sz="1400" b="1" spc="-20" dirty="0">
                <a:solidFill>
                  <a:srgbClr val="1E1B5D"/>
                </a:solidFill>
                <a:latin typeface="Calibri"/>
                <a:cs typeface="Calibri"/>
              </a:rPr>
              <a:t>CREATIVE</a:t>
            </a:r>
            <a:r>
              <a:rPr sz="1400" b="1" spc="-60" dirty="0">
                <a:solidFill>
                  <a:srgbClr val="1E1B5D"/>
                </a:solidFill>
                <a:latin typeface="Calibri"/>
                <a:cs typeface="Calibri"/>
              </a:rPr>
              <a:t> </a:t>
            </a:r>
            <a:r>
              <a:rPr sz="1400" b="1" spc="-5" dirty="0">
                <a:solidFill>
                  <a:srgbClr val="1E1B5D"/>
                </a:solidFill>
                <a:latin typeface="Calibri"/>
                <a:cs typeface="Calibri"/>
              </a:rPr>
              <a:t>MEDIA</a:t>
            </a:r>
            <a:endParaRPr sz="1400" dirty="0">
              <a:latin typeface="Calibri"/>
              <a:cs typeface="Calibri"/>
            </a:endParaRPr>
          </a:p>
        </p:txBody>
      </p:sp>
      <p:graphicFrame>
        <p:nvGraphicFramePr>
          <p:cNvPr id="12" name="object 12"/>
          <p:cNvGraphicFramePr>
            <a:graphicFrameLocks noGrp="1"/>
          </p:cNvGraphicFramePr>
          <p:nvPr>
            <p:extLst>
              <p:ext uri="{D42A27DB-BD31-4B8C-83A1-F6EECF244321}">
                <p14:modId xmlns:p14="http://schemas.microsoft.com/office/powerpoint/2010/main" val="1841905822"/>
              </p:ext>
            </p:extLst>
          </p:nvPr>
        </p:nvGraphicFramePr>
        <p:xfrm>
          <a:off x="777240" y="1591189"/>
          <a:ext cx="6002020" cy="8181722"/>
        </p:xfrm>
        <a:graphic>
          <a:graphicData uri="http://schemas.openxmlformats.org/drawingml/2006/table">
            <a:tbl>
              <a:tblPr firstRow="1" bandRow="1">
                <a:tableStyleId>{2D5ABB26-0587-4C30-8999-92F81FD0307C}</a:tableStyleId>
              </a:tblPr>
              <a:tblGrid>
                <a:gridCol w="1322705">
                  <a:extLst>
                    <a:ext uri="{9D8B030D-6E8A-4147-A177-3AD203B41FA5}">
                      <a16:colId xmlns:a16="http://schemas.microsoft.com/office/drawing/2014/main" val="20000"/>
                    </a:ext>
                  </a:extLst>
                </a:gridCol>
                <a:gridCol w="4679315">
                  <a:extLst>
                    <a:ext uri="{9D8B030D-6E8A-4147-A177-3AD203B41FA5}">
                      <a16:colId xmlns:a16="http://schemas.microsoft.com/office/drawing/2014/main" val="20001"/>
                    </a:ext>
                  </a:extLst>
                </a:gridCol>
              </a:tblGrid>
              <a:tr h="425450">
                <a:tc>
                  <a:txBody>
                    <a:bodyPr/>
                    <a:lstStyle/>
                    <a:p>
                      <a:pPr marL="1270" algn="ctr">
                        <a:lnSpc>
                          <a:spcPct val="100000"/>
                        </a:lnSpc>
                        <a:spcBef>
                          <a:spcPts val="780"/>
                        </a:spcBef>
                      </a:pPr>
                      <a:r>
                        <a:rPr sz="1200" spc="-10" dirty="0">
                          <a:latin typeface="Calibri"/>
                          <a:cs typeface="Calibri"/>
                        </a:rPr>
                        <a:t>Exam</a:t>
                      </a:r>
                      <a:r>
                        <a:rPr sz="1200" spc="-45" dirty="0">
                          <a:latin typeface="Calibri"/>
                          <a:cs typeface="Calibri"/>
                        </a:rPr>
                        <a:t> </a:t>
                      </a:r>
                      <a:r>
                        <a:rPr sz="1200" spc="-5" dirty="0">
                          <a:latin typeface="Calibri"/>
                          <a:cs typeface="Calibri"/>
                        </a:rPr>
                        <a:t>Board</a:t>
                      </a:r>
                      <a:endParaRPr sz="1200" dirty="0">
                        <a:latin typeface="Calibri"/>
                        <a:cs typeface="Calibri"/>
                      </a:endParaRPr>
                    </a:p>
                  </a:txBody>
                  <a:tcPr marL="0" marR="0" marT="9906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4295">
                        <a:lnSpc>
                          <a:spcPct val="100000"/>
                        </a:lnSpc>
                        <a:spcBef>
                          <a:spcPts val="780"/>
                        </a:spcBef>
                      </a:pPr>
                      <a:r>
                        <a:rPr sz="1400" spc="-20" dirty="0" err="1">
                          <a:latin typeface="Calibri"/>
                          <a:cs typeface="Calibri"/>
                        </a:rPr>
                        <a:t>WJEC</a:t>
                      </a:r>
                      <a:r>
                        <a:rPr lang="en-US" sz="1400" spc="-20" dirty="0">
                          <a:latin typeface="Calibri"/>
                          <a:cs typeface="Calibri"/>
                        </a:rPr>
                        <a:t> Entry Level</a:t>
                      </a:r>
                      <a:r>
                        <a:rPr lang="en-US" sz="1400" spc="-20" baseline="0" dirty="0">
                          <a:latin typeface="Calibri"/>
                          <a:cs typeface="Calibri"/>
                        </a:rPr>
                        <a:t> Pathways</a:t>
                      </a:r>
                      <a:endParaRPr sz="1400" dirty="0">
                        <a:latin typeface="Calibri"/>
                        <a:cs typeface="Calibri"/>
                      </a:endParaRPr>
                    </a:p>
                  </a:txBody>
                  <a:tcPr marL="0" marR="0" marT="9906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0"/>
                  </a:ext>
                </a:extLst>
              </a:tr>
              <a:tr h="698628">
                <a:tc>
                  <a:txBody>
                    <a:bodyPr/>
                    <a:lstStyle/>
                    <a:p>
                      <a:pPr>
                        <a:lnSpc>
                          <a:spcPct val="100000"/>
                        </a:lnSpc>
                      </a:pPr>
                      <a:endParaRPr sz="1200" dirty="0">
                        <a:latin typeface="Times New Roman"/>
                        <a:cs typeface="Times New Roman"/>
                      </a:endParaRPr>
                    </a:p>
                    <a:p>
                      <a:pPr algn="ctr">
                        <a:lnSpc>
                          <a:spcPct val="100000"/>
                        </a:lnSpc>
                      </a:pPr>
                      <a:r>
                        <a:rPr sz="1200" spc="-10" dirty="0">
                          <a:latin typeface="Calibri"/>
                          <a:cs typeface="Calibri"/>
                        </a:rPr>
                        <a:t>Introduction</a:t>
                      </a:r>
                      <a:endParaRPr sz="12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4295" marR="349885" indent="0" defTabSz="914400" eaLnBrk="1" fontAlgn="auto" latinLnBrk="0" hangingPunct="1">
                        <a:lnSpc>
                          <a:spcPct val="101699"/>
                        </a:lnSpc>
                        <a:spcBef>
                          <a:spcPts val="440"/>
                        </a:spcBef>
                        <a:spcAft>
                          <a:spcPts val="0"/>
                        </a:spcAft>
                        <a:buClrTx/>
                        <a:buSzTx/>
                        <a:buFontTx/>
                        <a:buNone/>
                        <a:tabLst/>
                        <a:defRPr/>
                      </a:pPr>
                      <a:r>
                        <a:rPr lang="en-US" sz="1200" dirty="0"/>
                        <a:t>The WJEC Pathways Creative Media offers units that allow pupils  to explore the world of creative media through a hands-on approach. </a:t>
                      </a:r>
                    </a:p>
                  </a:txBody>
                  <a:tcPr marL="0" marR="0" marT="558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1"/>
                  </a:ext>
                </a:extLst>
              </a:tr>
              <a:tr h="2209800">
                <a:tc>
                  <a:txBody>
                    <a:bodyPr/>
                    <a:lstStyle/>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marL="81915" marR="74295" algn="ctr">
                        <a:lnSpc>
                          <a:spcPct val="101800"/>
                        </a:lnSpc>
                      </a:pPr>
                      <a:r>
                        <a:rPr sz="1200" spc="-5" dirty="0">
                          <a:latin typeface="Calibri"/>
                          <a:cs typeface="Calibri"/>
                        </a:rPr>
                        <a:t>Summary</a:t>
                      </a:r>
                      <a:r>
                        <a:rPr sz="1200" spc="-30" dirty="0">
                          <a:latin typeface="Calibri"/>
                          <a:cs typeface="Calibri"/>
                        </a:rPr>
                        <a:t> </a:t>
                      </a:r>
                      <a:r>
                        <a:rPr sz="1200" spc="-5" dirty="0">
                          <a:latin typeface="Calibri"/>
                          <a:cs typeface="Calibri"/>
                        </a:rPr>
                        <a:t>of</a:t>
                      </a:r>
                      <a:r>
                        <a:rPr sz="1200" spc="-25" dirty="0">
                          <a:latin typeface="Calibri"/>
                          <a:cs typeface="Calibri"/>
                        </a:rPr>
                        <a:t> </a:t>
                      </a:r>
                      <a:r>
                        <a:rPr sz="1200" spc="-5" dirty="0">
                          <a:latin typeface="Calibri"/>
                          <a:cs typeface="Calibri"/>
                        </a:rPr>
                        <a:t>the </a:t>
                      </a:r>
                      <a:r>
                        <a:rPr sz="1200" spc="-300" dirty="0">
                          <a:latin typeface="Calibri"/>
                          <a:cs typeface="Calibri"/>
                        </a:rPr>
                        <a:t> </a:t>
                      </a:r>
                      <a:r>
                        <a:rPr sz="1200" spc="-5" dirty="0">
                          <a:latin typeface="Calibri"/>
                          <a:cs typeface="Calibri"/>
                        </a:rPr>
                        <a:t>topics you will </a:t>
                      </a:r>
                      <a:r>
                        <a:rPr sz="1200" dirty="0">
                          <a:latin typeface="Calibri"/>
                          <a:cs typeface="Calibri"/>
                        </a:rPr>
                        <a:t> </a:t>
                      </a:r>
                      <a:r>
                        <a:rPr sz="1200" spc="-10" dirty="0">
                          <a:latin typeface="Calibri"/>
                          <a:cs typeface="Calibri"/>
                        </a:rPr>
                        <a:t>cover</a:t>
                      </a:r>
                      <a:endParaRPr sz="12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dirty="0"/>
                        <a:t>Pupils choosing this option will undertake two units of study: a Ceramics unit, where they will explore the exciting possibilities of working with clay, and a Film Genre unit, where they will delve into the conventions and characteristics of different types of films.</a:t>
                      </a:r>
                      <a:endParaRPr lang="en-US" sz="1200" dirty="0">
                        <a:latin typeface="+mn-lt"/>
                      </a:endParaRPr>
                    </a:p>
                    <a:p>
                      <a:endParaRPr lang="en-US" sz="1200" dirty="0"/>
                    </a:p>
                    <a:p>
                      <a:r>
                        <a:rPr lang="en-US" sz="1200" dirty="0"/>
                        <a:t>The Ceramics unit within WJEC Pathways Creative Media (under the umbrella of Art and Design) is designed to enable pupils to acquire practical skills and knowledge in this three-dimensional art form. This unit encourages exploration of materials, techniques, and processes specific to working with clay. </a:t>
                      </a:r>
                    </a:p>
                    <a:p>
                      <a:r>
                        <a:rPr lang="en-US" sz="1200" dirty="0"/>
                        <a:t>Pupils will typically:</a:t>
                      </a:r>
                    </a:p>
                    <a:p>
                      <a:r>
                        <a:rPr lang="en-US" sz="1200" b="1" dirty="0"/>
                        <a:t>Develop practical skills:</a:t>
                      </a:r>
                      <a:r>
                        <a:rPr lang="en-US" sz="1200" dirty="0"/>
                        <a:t> Engaging with various ceramic techniques such as hand-building (pinching, coiling, slab building).</a:t>
                      </a:r>
                    </a:p>
                    <a:p>
                      <a:r>
                        <a:rPr lang="en-US" sz="1200" b="1" dirty="0"/>
                        <a:t>Explore materials and tools:</a:t>
                      </a:r>
                      <a:r>
                        <a:rPr lang="en-US" sz="1200" dirty="0"/>
                        <a:t> Understanding the properties of different clays, glazes, and the safe use of relevant tools and equipment.</a:t>
                      </a:r>
                    </a:p>
                    <a:p>
                      <a:r>
                        <a:rPr lang="en-US" sz="1200" b="1" dirty="0"/>
                        <a:t>Develop ideas and designs:</a:t>
                      </a:r>
                      <a:r>
                        <a:rPr lang="en-US" sz="1200" dirty="0"/>
                        <a:t> Learning to research, plan, and create their own ceramic outcomes, often drawing inspiration from different sources and artists.</a:t>
                      </a:r>
                    </a:p>
                    <a:p>
                      <a:r>
                        <a:rPr lang="en-US" sz="1200" b="1" dirty="0"/>
                        <a:t>Experiment with form, texture, and surface decoration:</a:t>
                      </a:r>
                      <a:r>
                        <a:rPr lang="en-US" sz="1200" dirty="0"/>
                        <a:t> Exploring a range of ways to shape, add texture to, and decorate ceramic pieces.</a:t>
                      </a:r>
                    </a:p>
                    <a:p>
                      <a:r>
                        <a:rPr lang="en-US" sz="1200" b="1" dirty="0"/>
                        <a:t>Understand the work of ceramic artists and designers:</a:t>
                      </a:r>
                      <a:r>
                        <a:rPr lang="en-US" sz="1200" dirty="0"/>
                        <a:t> Gaining awareness of historical and contemporary ceramic practices and their influences.</a:t>
                      </a:r>
                    </a:p>
                    <a:p>
                      <a:endParaRPr lang="en-US" sz="1200" dirty="0"/>
                    </a:p>
                    <a:p>
                      <a:r>
                        <a:rPr lang="en-US" sz="1200" dirty="0"/>
                        <a:t>The Film Genre unit, part of the WJEC Pathways Creative Media qualification, aims to give  pupils an understanding of how films are </a:t>
                      </a:r>
                      <a:r>
                        <a:rPr lang="en-US" sz="1200" dirty="0" err="1"/>
                        <a:t>categorised</a:t>
                      </a:r>
                      <a:r>
                        <a:rPr lang="en-US" sz="1200" dirty="0"/>
                        <a:t> into genres and the key features that define them.</a:t>
                      </a:r>
                      <a:endParaRPr lang="en-US" sz="1200" b="1" dirty="0">
                        <a:latin typeface="+mn-lt"/>
                      </a:endParaRPr>
                    </a:p>
                    <a:p>
                      <a:pPr marL="74295" marR="95885">
                        <a:lnSpc>
                          <a:spcPts val="1720"/>
                        </a:lnSpc>
                        <a:spcBef>
                          <a:spcPts val="45"/>
                        </a:spcBef>
                      </a:pPr>
                      <a:endParaRPr sz="1200" dirty="0">
                        <a:latin typeface="+mn-lt"/>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2"/>
                  </a:ext>
                </a:extLst>
              </a:tr>
              <a:tr h="780337">
                <a:tc>
                  <a:txBody>
                    <a:bodyPr/>
                    <a:lstStyle/>
                    <a:p>
                      <a:pPr>
                        <a:lnSpc>
                          <a:spcPct val="100000"/>
                        </a:lnSpc>
                      </a:pPr>
                      <a:endParaRPr sz="1200" dirty="0">
                        <a:latin typeface="Times New Roman"/>
                        <a:cs typeface="Times New Roman"/>
                      </a:endParaRPr>
                    </a:p>
                    <a:p>
                      <a:pPr algn="ctr">
                        <a:lnSpc>
                          <a:spcPct val="100000"/>
                        </a:lnSpc>
                        <a:spcBef>
                          <a:spcPts val="1050"/>
                        </a:spcBef>
                      </a:pPr>
                      <a:r>
                        <a:rPr sz="1200" spc="-5" dirty="0">
                          <a:latin typeface="Calibri"/>
                          <a:cs typeface="Calibri"/>
                        </a:rPr>
                        <a:t>Assessment</a:t>
                      </a:r>
                      <a:endParaRPr sz="12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4295" marR="619125">
                        <a:lnSpc>
                          <a:spcPts val="1720"/>
                        </a:lnSpc>
                        <a:spcBef>
                          <a:spcPts val="20"/>
                        </a:spcBef>
                      </a:pPr>
                      <a:r>
                        <a:rPr lang="en-GB" sz="1200" dirty="0">
                          <a:solidFill>
                            <a:schemeClr val="tx1"/>
                          </a:solidFill>
                          <a:effectLst/>
                          <a:latin typeface="+mn-lt"/>
                          <a:ea typeface="+mn-ea"/>
                          <a:cs typeface="+mn-cs"/>
                        </a:rPr>
                        <a:t>Pupils will be required to complete a portfolio of evidence internally</a:t>
                      </a:r>
                      <a:r>
                        <a:rPr lang="en-GB" sz="1200" baseline="0" dirty="0">
                          <a:solidFill>
                            <a:schemeClr val="tx1"/>
                          </a:solidFill>
                          <a:effectLst/>
                          <a:latin typeface="+mn-lt"/>
                          <a:ea typeface="+mn-ea"/>
                          <a:cs typeface="+mn-cs"/>
                        </a:rPr>
                        <a:t> assessed</a:t>
                      </a:r>
                      <a:r>
                        <a:rPr lang="en-GB" sz="1200" dirty="0">
                          <a:solidFill>
                            <a:schemeClr val="tx1"/>
                          </a:solidFill>
                          <a:effectLst/>
                          <a:latin typeface="+mn-lt"/>
                          <a:ea typeface="+mn-ea"/>
                          <a:cs typeface="+mn-cs"/>
                        </a:rPr>
                        <a:t> and externally moderated by WJEC.</a:t>
                      </a:r>
                      <a:r>
                        <a:rPr lang="en-GB" sz="1200" dirty="0">
                          <a:effectLst/>
                          <a:latin typeface="+mn-lt"/>
                        </a:rPr>
                        <a:t> </a:t>
                      </a:r>
                      <a:endParaRPr lang="en-GB" sz="1200" spc="-5" dirty="0">
                        <a:latin typeface="+mn-lt"/>
                        <a:cs typeface="Calibri"/>
                      </a:endParaRPr>
                    </a:p>
                    <a:p>
                      <a:pPr marL="74295" marR="619125">
                        <a:lnSpc>
                          <a:spcPts val="1720"/>
                        </a:lnSpc>
                        <a:spcBef>
                          <a:spcPts val="20"/>
                        </a:spcBef>
                      </a:pPr>
                      <a:r>
                        <a:rPr sz="1200" spc="-5" dirty="0">
                          <a:latin typeface="+mn-lt"/>
                          <a:cs typeface="Calibri"/>
                        </a:rPr>
                        <a:t>This</a:t>
                      </a:r>
                      <a:r>
                        <a:rPr sz="1200" dirty="0">
                          <a:latin typeface="+mn-lt"/>
                          <a:cs typeface="Calibri"/>
                        </a:rPr>
                        <a:t> </a:t>
                      </a:r>
                      <a:r>
                        <a:rPr sz="1200" spc="-10" dirty="0">
                          <a:latin typeface="+mn-lt"/>
                          <a:cs typeface="Calibri"/>
                        </a:rPr>
                        <a:t>qualification </a:t>
                      </a:r>
                      <a:r>
                        <a:rPr sz="1200" dirty="0">
                          <a:latin typeface="+mn-lt"/>
                          <a:cs typeface="Calibri"/>
                        </a:rPr>
                        <a:t>is</a:t>
                      </a:r>
                      <a:r>
                        <a:rPr sz="1200" spc="5" dirty="0">
                          <a:latin typeface="+mn-lt"/>
                          <a:cs typeface="Calibri"/>
                        </a:rPr>
                        <a:t> </a:t>
                      </a:r>
                      <a:r>
                        <a:rPr sz="1200" spc="-5" dirty="0">
                          <a:latin typeface="+mn-lt"/>
                          <a:cs typeface="Calibri"/>
                        </a:rPr>
                        <a:t>available</a:t>
                      </a:r>
                      <a:r>
                        <a:rPr sz="1200" spc="-15" dirty="0">
                          <a:latin typeface="+mn-lt"/>
                          <a:cs typeface="Calibri"/>
                        </a:rPr>
                        <a:t> </a:t>
                      </a:r>
                      <a:r>
                        <a:rPr sz="1200" spc="-10" dirty="0">
                          <a:latin typeface="+mn-lt"/>
                          <a:cs typeface="Calibri"/>
                        </a:rPr>
                        <a:t>at </a:t>
                      </a:r>
                      <a:r>
                        <a:rPr sz="1200" spc="-5" dirty="0">
                          <a:latin typeface="+mn-lt"/>
                          <a:cs typeface="Calibri"/>
                        </a:rPr>
                        <a:t>Entry</a:t>
                      </a:r>
                      <a:r>
                        <a:rPr lang="en-US" sz="1200" spc="-5" dirty="0">
                          <a:latin typeface="+mn-lt"/>
                          <a:cs typeface="Calibri"/>
                        </a:rPr>
                        <a:t> 1, </a:t>
                      </a:r>
                      <a:r>
                        <a:rPr sz="1200" spc="-5" dirty="0">
                          <a:latin typeface="+mn-lt"/>
                          <a:cs typeface="Calibri"/>
                        </a:rPr>
                        <a:t> </a:t>
                      </a:r>
                      <a:r>
                        <a:rPr sz="1200" dirty="0">
                          <a:latin typeface="+mn-lt"/>
                          <a:cs typeface="Calibri"/>
                        </a:rPr>
                        <a:t>2</a:t>
                      </a:r>
                      <a:r>
                        <a:rPr sz="1200" spc="-5" dirty="0">
                          <a:latin typeface="+mn-lt"/>
                          <a:cs typeface="Calibri"/>
                        </a:rPr>
                        <a:t> or Entry </a:t>
                      </a:r>
                      <a:r>
                        <a:rPr sz="1200" dirty="0">
                          <a:latin typeface="+mn-lt"/>
                          <a:cs typeface="Calibri"/>
                        </a:rPr>
                        <a:t>3</a:t>
                      </a:r>
                      <a:r>
                        <a:rPr lang="en-GB" sz="1200" dirty="0">
                          <a:latin typeface="+mn-lt"/>
                          <a:cs typeface="Calibri"/>
                        </a:rPr>
                        <a:t>,</a:t>
                      </a:r>
                      <a:r>
                        <a:rPr lang="en-GB" sz="1200" spc="-5" baseline="0" dirty="0">
                          <a:latin typeface="+mn-lt"/>
                          <a:cs typeface="Calibri"/>
                        </a:rPr>
                        <a:t> pupil</a:t>
                      </a:r>
                      <a:r>
                        <a:rPr lang="en-GB" sz="1200" spc="-5" dirty="0">
                          <a:latin typeface="+mn-lt"/>
                          <a:cs typeface="Calibri"/>
                        </a:rPr>
                        <a:t>s </a:t>
                      </a:r>
                      <a:r>
                        <a:rPr lang="en-GB" sz="1200" dirty="0">
                          <a:latin typeface="+mn-lt"/>
                          <a:cs typeface="Calibri"/>
                        </a:rPr>
                        <a:t>will </a:t>
                      </a:r>
                      <a:r>
                        <a:rPr lang="en-GB" sz="1200" spc="-5" dirty="0">
                          <a:latin typeface="+mn-lt"/>
                          <a:cs typeface="Calibri"/>
                        </a:rPr>
                        <a:t>need </a:t>
                      </a:r>
                      <a:r>
                        <a:rPr lang="en-GB" sz="1200" spc="-10" dirty="0">
                          <a:latin typeface="+mn-lt"/>
                          <a:cs typeface="Calibri"/>
                        </a:rPr>
                        <a:t>to achieve </a:t>
                      </a:r>
                      <a:r>
                        <a:rPr lang="en-GB" sz="1200" dirty="0">
                          <a:latin typeface="+mn-lt"/>
                          <a:cs typeface="Calibri"/>
                        </a:rPr>
                        <a:t>8-12 </a:t>
                      </a:r>
                      <a:r>
                        <a:rPr lang="en-GB" sz="1200" spc="-5" dirty="0">
                          <a:latin typeface="+mn-lt"/>
                          <a:cs typeface="Calibri"/>
                        </a:rPr>
                        <a:t>credits </a:t>
                      </a:r>
                      <a:r>
                        <a:rPr lang="en-GB" sz="1200" spc="-10" dirty="0">
                          <a:latin typeface="+mn-lt"/>
                          <a:cs typeface="Calibri"/>
                        </a:rPr>
                        <a:t>for </a:t>
                      </a:r>
                      <a:r>
                        <a:rPr lang="en-GB" sz="1200" dirty="0">
                          <a:latin typeface="+mn-lt"/>
                          <a:cs typeface="Calibri"/>
                        </a:rPr>
                        <a:t>an </a:t>
                      </a:r>
                      <a:r>
                        <a:rPr lang="en-GB" sz="1200" spc="-5" dirty="0">
                          <a:latin typeface="+mn-lt"/>
                          <a:cs typeface="Calibri"/>
                        </a:rPr>
                        <a:t>Award. </a:t>
                      </a:r>
                      <a:endParaRPr lang="en-GB" sz="1400" dirty="0">
                        <a:latin typeface="+mn-lt"/>
                        <a:cs typeface="Calibri"/>
                      </a:endParaRPr>
                    </a:p>
                  </a:txBody>
                  <a:tcPr marL="0" marR="0" marT="254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3"/>
                  </a:ext>
                </a:extLst>
              </a:tr>
              <a:tr h="663575">
                <a:tc>
                  <a:txBody>
                    <a:bodyPr/>
                    <a:lstStyle/>
                    <a:p>
                      <a:pPr algn="ctr">
                        <a:lnSpc>
                          <a:spcPct val="100000"/>
                        </a:lnSpc>
                        <a:spcBef>
                          <a:spcPts val="865"/>
                        </a:spcBef>
                      </a:pPr>
                      <a:r>
                        <a:rPr sz="1200" spc="-5" dirty="0">
                          <a:latin typeface="Calibri"/>
                          <a:cs typeface="Calibri"/>
                        </a:rPr>
                        <a:t>Further</a:t>
                      </a:r>
                      <a:endParaRPr lang="en-US" sz="1200" spc="-5" dirty="0">
                        <a:latin typeface="Calibri"/>
                        <a:cs typeface="Calibri"/>
                      </a:endParaRPr>
                    </a:p>
                    <a:p>
                      <a:pPr algn="ctr">
                        <a:lnSpc>
                          <a:spcPct val="100000"/>
                        </a:lnSpc>
                        <a:spcBef>
                          <a:spcPts val="865"/>
                        </a:spcBef>
                      </a:pPr>
                      <a:r>
                        <a:rPr sz="1200" spc="-30" dirty="0">
                          <a:latin typeface="Calibri"/>
                          <a:cs typeface="Calibri"/>
                        </a:rPr>
                        <a:t> </a:t>
                      </a:r>
                      <a:r>
                        <a:rPr sz="1200" spc="-10" dirty="0">
                          <a:latin typeface="Calibri"/>
                          <a:cs typeface="Calibri"/>
                        </a:rPr>
                        <a:t>information</a:t>
                      </a:r>
                      <a:endParaRPr sz="1200" dirty="0">
                        <a:latin typeface="Calibri"/>
                        <a:cs typeface="Calibri"/>
                      </a:endParaRPr>
                    </a:p>
                  </a:txBody>
                  <a:tcPr marL="0" marR="0" marT="10985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4295" marR="213360">
                        <a:lnSpc>
                          <a:spcPts val="1720"/>
                        </a:lnSpc>
                        <a:spcBef>
                          <a:spcPts val="25"/>
                        </a:spcBef>
                      </a:pPr>
                      <a:r>
                        <a:rPr sz="1200" spc="-5" dirty="0">
                          <a:latin typeface="+mn-lt"/>
                          <a:cs typeface="Calibri"/>
                        </a:rPr>
                        <a:t>If</a:t>
                      </a:r>
                      <a:r>
                        <a:rPr sz="1200" dirty="0">
                          <a:latin typeface="+mn-lt"/>
                          <a:cs typeface="Calibri"/>
                        </a:rPr>
                        <a:t> </a:t>
                      </a:r>
                      <a:r>
                        <a:rPr sz="1200" spc="-5" dirty="0">
                          <a:latin typeface="+mn-lt"/>
                          <a:cs typeface="Calibri"/>
                        </a:rPr>
                        <a:t>you </a:t>
                      </a:r>
                      <a:r>
                        <a:rPr sz="1200" spc="-15" dirty="0">
                          <a:latin typeface="+mn-lt"/>
                          <a:cs typeface="Calibri"/>
                        </a:rPr>
                        <a:t>have</a:t>
                      </a:r>
                      <a:r>
                        <a:rPr sz="1200" spc="-10" dirty="0">
                          <a:latin typeface="+mn-lt"/>
                          <a:cs typeface="Calibri"/>
                        </a:rPr>
                        <a:t> any</a:t>
                      </a:r>
                      <a:r>
                        <a:rPr sz="1200" dirty="0">
                          <a:latin typeface="+mn-lt"/>
                          <a:cs typeface="Calibri"/>
                        </a:rPr>
                        <a:t> queries </a:t>
                      </a:r>
                      <a:r>
                        <a:rPr sz="1200" spc="-5" dirty="0">
                          <a:latin typeface="+mn-lt"/>
                          <a:cs typeface="Calibri"/>
                        </a:rPr>
                        <a:t>concerning</a:t>
                      </a:r>
                      <a:r>
                        <a:rPr sz="1200" spc="-10" dirty="0">
                          <a:latin typeface="+mn-lt"/>
                          <a:cs typeface="Calibri"/>
                        </a:rPr>
                        <a:t> </a:t>
                      </a:r>
                      <a:r>
                        <a:rPr sz="1200" spc="-5" dirty="0">
                          <a:latin typeface="+mn-lt"/>
                          <a:cs typeface="Calibri"/>
                        </a:rPr>
                        <a:t>this</a:t>
                      </a:r>
                      <a:r>
                        <a:rPr sz="1200" spc="5" dirty="0">
                          <a:latin typeface="+mn-lt"/>
                          <a:cs typeface="Calibri"/>
                        </a:rPr>
                        <a:t> </a:t>
                      </a:r>
                      <a:r>
                        <a:rPr sz="1200" spc="-5" dirty="0">
                          <a:latin typeface="+mn-lt"/>
                          <a:cs typeface="Calibri"/>
                        </a:rPr>
                        <a:t>subject</a:t>
                      </a:r>
                      <a:r>
                        <a:rPr sz="1200" spc="-10" dirty="0">
                          <a:latin typeface="+mn-lt"/>
                          <a:cs typeface="Calibri"/>
                        </a:rPr>
                        <a:t> </a:t>
                      </a:r>
                      <a:r>
                        <a:rPr sz="1200" spc="-5" dirty="0">
                          <a:latin typeface="+mn-lt"/>
                          <a:cs typeface="Calibri"/>
                        </a:rPr>
                        <a:t>or</a:t>
                      </a:r>
                      <a:r>
                        <a:rPr sz="1200" dirty="0">
                          <a:latin typeface="+mn-lt"/>
                          <a:cs typeface="Calibri"/>
                        </a:rPr>
                        <a:t> </a:t>
                      </a:r>
                      <a:r>
                        <a:rPr sz="1200" spc="-5" dirty="0">
                          <a:latin typeface="+mn-lt"/>
                          <a:cs typeface="Calibri"/>
                        </a:rPr>
                        <a:t>the</a:t>
                      </a:r>
                      <a:r>
                        <a:rPr lang="en-US" sz="1200" spc="-5" baseline="0" dirty="0">
                          <a:latin typeface="+mn-lt"/>
                          <a:cs typeface="Calibri"/>
                        </a:rPr>
                        <a:t> </a:t>
                      </a:r>
                      <a:r>
                        <a:rPr sz="1200" spc="-5" dirty="0">
                          <a:latin typeface="+mn-lt"/>
                          <a:cs typeface="Calibri"/>
                        </a:rPr>
                        <a:t>qua</a:t>
                      </a:r>
                      <a:r>
                        <a:rPr lang="en-US" sz="1200" spc="-5" dirty="0">
                          <a:latin typeface="+mn-lt"/>
                          <a:cs typeface="Calibri"/>
                        </a:rPr>
                        <a:t>lific</a:t>
                      </a:r>
                      <a:r>
                        <a:rPr sz="1200" spc="-10" dirty="0">
                          <a:latin typeface="+mn-lt"/>
                          <a:cs typeface="Calibri"/>
                        </a:rPr>
                        <a:t>ation,</a:t>
                      </a:r>
                      <a:r>
                        <a:rPr sz="1200" spc="-15" dirty="0">
                          <a:latin typeface="+mn-lt"/>
                          <a:cs typeface="Calibri"/>
                        </a:rPr>
                        <a:t> </a:t>
                      </a:r>
                      <a:r>
                        <a:rPr sz="1200" dirty="0">
                          <a:latin typeface="+mn-lt"/>
                          <a:cs typeface="Calibri"/>
                        </a:rPr>
                        <a:t>please</a:t>
                      </a:r>
                      <a:r>
                        <a:rPr sz="1200" spc="-10" dirty="0">
                          <a:latin typeface="+mn-lt"/>
                          <a:cs typeface="Calibri"/>
                        </a:rPr>
                        <a:t> contact Mrs</a:t>
                      </a:r>
                      <a:r>
                        <a:rPr lang="en-US" sz="1200" spc="-10" dirty="0">
                          <a:latin typeface="+mn-lt"/>
                          <a:cs typeface="Calibri"/>
                        </a:rPr>
                        <a:t>.</a:t>
                      </a:r>
                      <a:r>
                        <a:rPr sz="1200" dirty="0">
                          <a:latin typeface="+mn-lt"/>
                          <a:cs typeface="Calibri"/>
                        </a:rPr>
                        <a:t> </a:t>
                      </a:r>
                      <a:r>
                        <a:rPr sz="1200" spc="-10" dirty="0">
                          <a:latin typeface="+mn-lt"/>
                          <a:cs typeface="Calibri"/>
                        </a:rPr>
                        <a:t>Sarah</a:t>
                      </a:r>
                      <a:r>
                        <a:rPr sz="1200" spc="-15" dirty="0">
                          <a:latin typeface="+mn-lt"/>
                          <a:cs typeface="Calibri"/>
                        </a:rPr>
                        <a:t> </a:t>
                      </a:r>
                      <a:r>
                        <a:rPr sz="1200" spc="-10" dirty="0">
                          <a:latin typeface="+mn-lt"/>
                          <a:cs typeface="Calibri"/>
                        </a:rPr>
                        <a:t>Crank</a:t>
                      </a:r>
                      <a:endParaRPr sz="1200" dirty="0">
                        <a:latin typeface="+mn-lt"/>
                        <a:cs typeface="Calibri"/>
                      </a:endParaRPr>
                    </a:p>
                  </a:txBody>
                  <a:tcPr marL="0" marR="0" marT="317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4"/>
                  </a:ext>
                </a:extLst>
              </a:tr>
              <a:tr h="584581">
                <a:tc>
                  <a:txBody>
                    <a:bodyPr/>
                    <a:lstStyle/>
                    <a:p>
                      <a:pPr>
                        <a:lnSpc>
                          <a:spcPct val="100000"/>
                        </a:lnSpc>
                      </a:pPr>
                      <a:endParaRPr sz="1200" dirty="0">
                        <a:latin typeface="Times New Roman"/>
                        <a:cs typeface="Times New Roman"/>
                      </a:endParaRPr>
                    </a:p>
                    <a:p>
                      <a:pPr algn="ctr">
                        <a:lnSpc>
                          <a:spcPct val="100000"/>
                        </a:lnSpc>
                      </a:pPr>
                      <a:r>
                        <a:rPr sz="1200" spc="-5" dirty="0">
                          <a:latin typeface="Calibri"/>
                          <a:cs typeface="Calibri"/>
                        </a:rPr>
                        <a:t>Useful</a:t>
                      </a:r>
                      <a:r>
                        <a:rPr sz="1200" spc="-45" dirty="0">
                          <a:latin typeface="Calibri"/>
                          <a:cs typeface="Calibri"/>
                        </a:rPr>
                        <a:t> </a:t>
                      </a:r>
                      <a:r>
                        <a:rPr sz="1200" spc="-5" dirty="0">
                          <a:latin typeface="Calibri"/>
                          <a:cs typeface="Calibri"/>
                        </a:rPr>
                        <a:t>websites</a:t>
                      </a:r>
                      <a:endParaRPr sz="12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a:lnSpc>
                          <a:spcPct val="100000"/>
                        </a:lnSpc>
                      </a:pPr>
                      <a:r>
                        <a:rPr lang="en-GB" sz="1200" dirty="0">
                          <a:solidFill>
                            <a:srgbClr val="0070C0"/>
                          </a:solidFill>
                          <a:latin typeface="Times New Roman"/>
                          <a:cs typeface="Times New Roman"/>
                        </a:rPr>
                        <a:t>https://www.wjec.co.uk/qualifications/creative-media-and-performance-arts-entry-pathways/#tab_keydocuments</a:t>
                      </a:r>
                      <a:endParaRPr sz="1200" dirty="0">
                        <a:solidFill>
                          <a:srgbClr val="0070C0"/>
                        </a:solidFill>
                        <a:latin typeface="Times New Roman"/>
                        <a:cs typeface="Times New Roman"/>
                      </a:endParaRPr>
                    </a:p>
                  </a:txBody>
                  <a:tcPr marL="0" marR="0" marT="254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49250" y="469900"/>
            <a:ext cx="6719570" cy="9845675"/>
            <a:chOff x="420052" y="466635"/>
            <a:chExt cx="6719570" cy="9845675"/>
          </a:xfrm>
        </p:grpSpPr>
        <p:sp>
          <p:nvSpPr>
            <p:cNvPr id="3" name="object 3"/>
            <p:cNvSpPr/>
            <p:nvPr/>
          </p:nvSpPr>
          <p:spPr>
            <a:xfrm>
              <a:off x="451802" y="498385"/>
              <a:ext cx="6656070" cy="9782175"/>
            </a:xfrm>
            <a:custGeom>
              <a:avLst/>
              <a:gdLst/>
              <a:ahLst/>
              <a:cxnLst/>
              <a:rect l="l" t="t" r="r" b="b"/>
              <a:pathLst>
                <a:path w="6656070" h="9782175">
                  <a:moveTo>
                    <a:pt x="6655943" y="0"/>
                  </a:moveTo>
                  <a:lnTo>
                    <a:pt x="0" y="0"/>
                  </a:lnTo>
                  <a:lnTo>
                    <a:pt x="0" y="9781921"/>
                  </a:lnTo>
                  <a:lnTo>
                    <a:pt x="6655943" y="9781921"/>
                  </a:lnTo>
                  <a:lnTo>
                    <a:pt x="6655943" y="0"/>
                  </a:lnTo>
                  <a:close/>
                </a:path>
              </a:pathLst>
            </a:custGeom>
            <a:solidFill>
              <a:srgbClr val="1E1B5D"/>
            </a:solidFill>
          </p:spPr>
          <p:txBody>
            <a:bodyPr wrap="square" lIns="0" tIns="0" rIns="0" bIns="0" rtlCol="0"/>
            <a:lstStyle/>
            <a:p>
              <a:endParaRPr/>
            </a:p>
          </p:txBody>
        </p:sp>
        <p:sp>
          <p:nvSpPr>
            <p:cNvPr id="4" name="object 4"/>
            <p:cNvSpPr/>
            <p:nvPr/>
          </p:nvSpPr>
          <p:spPr>
            <a:xfrm>
              <a:off x="451802" y="498385"/>
              <a:ext cx="6656070" cy="9782175"/>
            </a:xfrm>
            <a:custGeom>
              <a:avLst/>
              <a:gdLst/>
              <a:ahLst/>
              <a:cxnLst/>
              <a:rect l="l" t="t" r="r" b="b"/>
              <a:pathLst>
                <a:path w="6656070" h="9782175">
                  <a:moveTo>
                    <a:pt x="0" y="9781921"/>
                  </a:moveTo>
                  <a:lnTo>
                    <a:pt x="6655943" y="9781921"/>
                  </a:lnTo>
                  <a:lnTo>
                    <a:pt x="6655943" y="0"/>
                  </a:lnTo>
                  <a:lnTo>
                    <a:pt x="0" y="0"/>
                  </a:lnTo>
                  <a:lnTo>
                    <a:pt x="0" y="9781921"/>
                  </a:lnTo>
                  <a:close/>
                </a:path>
              </a:pathLst>
            </a:custGeom>
            <a:ln w="63500">
              <a:solidFill>
                <a:srgbClr val="663300"/>
              </a:solidFill>
            </a:ln>
          </p:spPr>
          <p:txBody>
            <a:bodyPr wrap="square" lIns="0" tIns="0" rIns="0" bIns="0" rtlCol="0"/>
            <a:lstStyle/>
            <a:p>
              <a:endParaRPr/>
            </a:p>
          </p:txBody>
        </p:sp>
        <p:sp>
          <p:nvSpPr>
            <p:cNvPr id="5" name="object 5"/>
            <p:cNvSpPr/>
            <p:nvPr/>
          </p:nvSpPr>
          <p:spPr>
            <a:xfrm>
              <a:off x="606272" y="706373"/>
              <a:ext cx="6347460" cy="9366250"/>
            </a:xfrm>
            <a:custGeom>
              <a:avLst/>
              <a:gdLst/>
              <a:ahLst/>
              <a:cxnLst/>
              <a:rect l="l" t="t" r="r" b="b"/>
              <a:pathLst>
                <a:path w="6347459" h="9366250">
                  <a:moveTo>
                    <a:pt x="6347104" y="0"/>
                  </a:moveTo>
                  <a:lnTo>
                    <a:pt x="0" y="0"/>
                  </a:lnTo>
                  <a:lnTo>
                    <a:pt x="0" y="9365881"/>
                  </a:lnTo>
                  <a:lnTo>
                    <a:pt x="5553608" y="9365881"/>
                  </a:lnTo>
                  <a:lnTo>
                    <a:pt x="6347104" y="8195183"/>
                  </a:lnTo>
                  <a:lnTo>
                    <a:pt x="6347104" y="0"/>
                  </a:lnTo>
                  <a:close/>
                </a:path>
              </a:pathLst>
            </a:custGeom>
            <a:solidFill>
              <a:srgbClr val="FFFFFF"/>
            </a:solidFill>
          </p:spPr>
          <p:txBody>
            <a:bodyPr wrap="square" lIns="0" tIns="0" rIns="0" bIns="0" rtlCol="0"/>
            <a:lstStyle/>
            <a:p>
              <a:endParaRPr/>
            </a:p>
          </p:txBody>
        </p:sp>
        <p:sp>
          <p:nvSpPr>
            <p:cNvPr id="6" name="object 6"/>
            <p:cNvSpPr/>
            <p:nvPr/>
          </p:nvSpPr>
          <p:spPr>
            <a:xfrm>
              <a:off x="6159880" y="8901556"/>
              <a:ext cx="793750" cy="1170940"/>
            </a:xfrm>
            <a:custGeom>
              <a:avLst/>
              <a:gdLst/>
              <a:ahLst/>
              <a:cxnLst/>
              <a:rect l="l" t="t" r="r" b="b"/>
              <a:pathLst>
                <a:path w="793750" h="1170940">
                  <a:moveTo>
                    <a:pt x="793496" y="0"/>
                  </a:moveTo>
                  <a:lnTo>
                    <a:pt x="735170" y="40953"/>
                  </a:lnTo>
                  <a:lnTo>
                    <a:pt x="679223" y="76128"/>
                  </a:lnTo>
                  <a:lnTo>
                    <a:pt x="625736" y="105596"/>
                  </a:lnTo>
                  <a:lnTo>
                    <a:pt x="574789" y="129429"/>
                  </a:lnTo>
                  <a:lnTo>
                    <a:pt x="526466" y="147696"/>
                  </a:lnTo>
                  <a:lnTo>
                    <a:pt x="480848" y="160469"/>
                  </a:lnTo>
                  <a:lnTo>
                    <a:pt x="438016" y="167818"/>
                  </a:lnTo>
                  <a:lnTo>
                    <a:pt x="398053" y="169815"/>
                  </a:lnTo>
                  <a:lnTo>
                    <a:pt x="361039" y="166530"/>
                  </a:lnTo>
                  <a:lnTo>
                    <a:pt x="296189" y="144399"/>
                  </a:lnTo>
                  <a:lnTo>
                    <a:pt x="244120" y="101993"/>
                  </a:lnTo>
                  <a:lnTo>
                    <a:pt x="205486" y="39877"/>
                  </a:lnTo>
                  <a:lnTo>
                    <a:pt x="0" y="1170698"/>
                  </a:lnTo>
                  <a:lnTo>
                    <a:pt x="793496" y="0"/>
                  </a:lnTo>
                  <a:close/>
                </a:path>
              </a:pathLst>
            </a:custGeom>
            <a:solidFill>
              <a:srgbClr val="CDCDCD"/>
            </a:solidFill>
          </p:spPr>
          <p:txBody>
            <a:bodyPr wrap="square" lIns="0" tIns="0" rIns="0" bIns="0" rtlCol="0"/>
            <a:lstStyle/>
            <a:p>
              <a:endParaRPr/>
            </a:p>
          </p:txBody>
        </p:sp>
        <p:sp>
          <p:nvSpPr>
            <p:cNvPr id="7" name="object 7"/>
            <p:cNvSpPr/>
            <p:nvPr/>
          </p:nvSpPr>
          <p:spPr>
            <a:xfrm>
              <a:off x="606272" y="706373"/>
              <a:ext cx="6347460" cy="9366250"/>
            </a:xfrm>
            <a:custGeom>
              <a:avLst/>
              <a:gdLst/>
              <a:ahLst/>
              <a:cxnLst/>
              <a:rect l="l" t="t" r="r" b="b"/>
              <a:pathLst>
                <a:path w="6347459" h="9366250">
                  <a:moveTo>
                    <a:pt x="0" y="0"/>
                  </a:moveTo>
                  <a:lnTo>
                    <a:pt x="0" y="9365881"/>
                  </a:lnTo>
                  <a:lnTo>
                    <a:pt x="5553608" y="9365881"/>
                  </a:lnTo>
                  <a:lnTo>
                    <a:pt x="6347104" y="8195183"/>
                  </a:lnTo>
                  <a:lnTo>
                    <a:pt x="6347104" y="0"/>
                  </a:lnTo>
                  <a:lnTo>
                    <a:pt x="0" y="0"/>
                  </a:lnTo>
                  <a:close/>
                </a:path>
                <a:path w="6347459" h="9366250">
                  <a:moveTo>
                    <a:pt x="5553608" y="9365881"/>
                  </a:moveTo>
                  <a:lnTo>
                    <a:pt x="5759094" y="8235060"/>
                  </a:lnTo>
                  <a:lnTo>
                    <a:pt x="5776691" y="8268546"/>
                  </a:lnTo>
                  <a:lnTo>
                    <a:pt x="5797728" y="8297176"/>
                  </a:lnTo>
                  <a:lnTo>
                    <a:pt x="5849798" y="8339582"/>
                  </a:lnTo>
                  <a:lnTo>
                    <a:pt x="5914648" y="8361713"/>
                  </a:lnTo>
                  <a:lnTo>
                    <a:pt x="5951661" y="8364998"/>
                  </a:lnTo>
                  <a:lnTo>
                    <a:pt x="5991625" y="8363001"/>
                  </a:lnTo>
                  <a:lnTo>
                    <a:pt x="6034456" y="8355652"/>
                  </a:lnTo>
                  <a:lnTo>
                    <a:pt x="6080075" y="8342879"/>
                  </a:lnTo>
                  <a:lnTo>
                    <a:pt x="6128398" y="8324612"/>
                  </a:lnTo>
                  <a:lnTo>
                    <a:pt x="6179344" y="8300779"/>
                  </a:lnTo>
                  <a:lnTo>
                    <a:pt x="6232832" y="8271311"/>
                  </a:lnTo>
                  <a:lnTo>
                    <a:pt x="6288779" y="8236136"/>
                  </a:lnTo>
                  <a:lnTo>
                    <a:pt x="6347104" y="8195183"/>
                  </a:lnTo>
                </a:path>
              </a:pathLst>
            </a:custGeom>
            <a:ln w="63500">
              <a:solidFill>
                <a:srgbClr val="663300"/>
              </a:solidFill>
            </a:ln>
          </p:spPr>
          <p:txBody>
            <a:bodyPr wrap="square" lIns="0" tIns="0" rIns="0" bIns="0" rtlCol="0"/>
            <a:lstStyle/>
            <a:p>
              <a:endParaRPr/>
            </a:p>
          </p:txBody>
        </p:sp>
        <p:pic>
          <p:nvPicPr>
            <p:cNvPr id="8" name="object 8"/>
            <p:cNvPicPr/>
            <p:nvPr/>
          </p:nvPicPr>
          <p:blipFill>
            <a:blip r:embed="rId2" cstate="print"/>
            <a:stretch>
              <a:fillRect/>
            </a:stretch>
          </p:blipFill>
          <p:spPr>
            <a:xfrm>
              <a:off x="1906523" y="1004315"/>
              <a:ext cx="4172712" cy="589787"/>
            </a:xfrm>
            <a:prstGeom prst="rect">
              <a:avLst/>
            </a:prstGeom>
          </p:spPr>
        </p:pic>
        <p:sp>
          <p:nvSpPr>
            <p:cNvPr id="9" name="object 9"/>
            <p:cNvSpPr/>
            <p:nvPr/>
          </p:nvSpPr>
          <p:spPr>
            <a:xfrm>
              <a:off x="1863343" y="962151"/>
              <a:ext cx="4107815" cy="525145"/>
            </a:xfrm>
            <a:custGeom>
              <a:avLst/>
              <a:gdLst/>
              <a:ahLst/>
              <a:cxnLst/>
              <a:rect l="l" t="t" r="r" b="b"/>
              <a:pathLst>
                <a:path w="4107815" h="525144">
                  <a:moveTo>
                    <a:pt x="4020439" y="0"/>
                  </a:moveTo>
                  <a:lnTo>
                    <a:pt x="87375" y="0"/>
                  </a:lnTo>
                  <a:lnTo>
                    <a:pt x="53363" y="6865"/>
                  </a:lnTo>
                  <a:lnTo>
                    <a:pt x="25590" y="25590"/>
                  </a:lnTo>
                  <a:lnTo>
                    <a:pt x="6865" y="53363"/>
                  </a:lnTo>
                  <a:lnTo>
                    <a:pt x="0" y="87375"/>
                  </a:lnTo>
                  <a:lnTo>
                    <a:pt x="0" y="437260"/>
                  </a:lnTo>
                  <a:lnTo>
                    <a:pt x="6865" y="471273"/>
                  </a:lnTo>
                  <a:lnTo>
                    <a:pt x="25590" y="499046"/>
                  </a:lnTo>
                  <a:lnTo>
                    <a:pt x="53363" y="517771"/>
                  </a:lnTo>
                  <a:lnTo>
                    <a:pt x="87375" y="524636"/>
                  </a:lnTo>
                  <a:lnTo>
                    <a:pt x="4020439" y="524636"/>
                  </a:lnTo>
                  <a:lnTo>
                    <a:pt x="4054451" y="517771"/>
                  </a:lnTo>
                  <a:lnTo>
                    <a:pt x="4082224" y="499046"/>
                  </a:lnTo>
                  <a:lnTo>
                    <a:pt x="4100949" y="471273"/>
                  </a:lnTo>
                  <a:lnTo>
                    <a:pt x="4107815" y="437260"/>
                  </a:lnTo>
                  <a:lnTo>
                    <a:pt x="4107815" y="87375"/>
                  </a:lnTo>
                  <a:lnTo>
                    <a:pt x="4100949" y="53363"/>
                  </a:lnTo>
                  <a:lnTo>
                    <a:pt x="4082224" y="25590"/>
                  </a:lnTo>
                  <a:lnTo>
                    <a:pt x="4054451" y="6865"/>
                  </a:lnTo>
                  <a:lnTo>
                    <a:pt x="4020439" y="0"/>
                  </a:lnTo>
                  <a:close/>
                </a:path>
              </a:pathLst>
            </a:custGeom>
            <a:solidFill>
              <a:srgbClr val="FFFF66"/>
            </a:solidFill>
          </p:spPr>
          <p:txBody>
            <a:bodyPr wrap="square" lIns="0" tIns="0" rIns="0" bIns="0" rtlCol="0"/>
            <a:lstStyle/>
            <a:p>
              <a:endParaRPr/>
            </a:p>
          </p:txBody>
        </p:sp>
        <p:sp>
          <p:nvSpPr>
            <p:cNvPr id="10" name="object 10"/>
            <p:cNvSpPr/>
            <p:nvPr/>
          </p:nvSpPr>
          <p:spPr>
            <a:xfrm>
              <a:off x="1863343" y="962151"/>
              <a:ext cx="4107815" cy="525145"/>
            </a:xfrm>
            <a:custGeom>
              <a:avLst/>
              <a:gdLst/>
              <a:ahLst/>
              <a:cxnLst/>
              <a:rect l="l" t="t" r="r" b="b"/>
              <a:pathLst>
                <a:path w="4107815" h="525144">
                  <a:moveTo>
                    <a:pt x="87375" y="0"/>
                  </a:moveTo>
                  <a:lnTo>
                    <a:pt x="53363" y="6865"/>
                  </a:lnTo>
                  <a:lnTo>
                    <a:pt x="25590" y="25590"/>
                  </a:lnTo>
                  <a:lnTo>
                    <a:pt x="6865" y="53363"/>
                  </a:lnTo>
                  <a:lnTo>
                    <a:pt x="0" y="87375"/>
                  </a:lnTo>
                  <a:lnTo>
                    <a:pt x="0" y="437260"/>
                  </a:lnTo>
                  <a:lnTo>
                    <a:pt x="6865" y="471273"/>
                  </a:lnTo>
                  <a:lnTo>
                    <a:pt x="25590" y="499046"/>
                  </a:lnTo>
                  <a:lnTo>
                    <a:pt x="53363" y="517771"/>
                  </a:lnTo>
                  <a:lnTo>
                    <a:pt x="87375" y="524636"/>
                  </a:lnTo>
                  <a:lnTo>
                    <a:pt x="4020439" y="524636"/>
                  </a:lnTo>
                  <a:lnTo>
                    <a:pt x="4054451" y="517771"/>
                  </a:lnTo>
                  <a:lnTo>
                    <a:pt x="4082224" y="499046"/>
                  </a:lnTo>
                  <a:lnTo>
                    <a:pt x="4100949" y="471273"/>
                  </a:lnTo>
                  <a:lnTo>
                    <a:pt x="4107815" y="437260"/>
                  </a:lnTo>
                  <a:lnTo>
                    <a:pt x="4107815" y="87375"/>
                  </a:lnTo>
                  <a:lnTo>
                    <a:pt x="4100949" y="53363"/>
                  </a:lnTo>
                  <a:lnTo>
                    <a:pt x="4082224" y="25590"/>
                  </a:lnTo>
                  <a:lnTo>
                    <a:pt x="4054451" y="6865"/>
                  </a:lnTo>
                  <a:lnTo>
                    <a:pt x="4020439" y="0"/>
                  </a:lnTo>
                  <a:lnTo>
                    <a:pt x="87375" y="0"/>
                  </a:lnTo>
                  <a:close/>
                </a:path>
              </a:pathLst>
            </a:custGeom>
            <a:ln w="63500">
              <a:solidFill>
                <a:srgbClr val="1E1B5D"/>
              </a:solidFill>
            </a:ln>
          </p:spPr>
          <p:txBody>
            <a:bodyPr wrap="square" lIns="0" tIns="0" rIns="0" bIns="0" rtlCol="0"/>
            <a:lstStyle/>
            <a:p>
              <a:endParaRPr/>
            </a:p>
          </p:txBody>
        </p:sp>
      </p:grpSp>
      <p:sp>
        <p:nvSpPr>
          <p:cNvPr id="11" name="object 11"/>
          <p:cNvSpPr txBox="1"/>
          <p:nvPr/>
        </p:nvSpPr>
        <p:spPr>
          <a:xfrm>
            <a:off x="2881312" y="1113854"/>
            <a:ext cx="2081530" cy="228268"/>
          </a:xfrm>
          <a:prstGeom prst="rect">
            <a:avLst/>
          </a:prstGeom>
        </p:spPr>
        <p:txBody>
          <a:bodyPr vert="horz" wrap="square" lIns="0" tIns="12700" rIns="0" bIns="0" rtlCol="0">
            <a:spAutoFit/>
          </a:bodyPr>
          <a:lstStyle/>
          <a:p>
            <a:pPr marL="12700">
              <a:lnSpc>
                <a:spcPct val="100000"/>
              </a:lnSpc>
              <a:spcBef>
                <a:spcPts val="100"/>
              </a:spcBef>
            </a:pPr>
            <a:r>
              <a:rPr sz="1400" b="1" spc="-15" dirty="0">
                <a:solidFill>
                  <a:srgbClr val="1E1B5D"/>
                </a:solidFill>
                <a:latin typeface="Calibri"/>
                <a:cs typeface="Calibri"/>
              </a:rPr>
              <a:t>PREPARING</a:t>
            </a:r>
            <a:r>
              <a:rPr sz="1400" b="1" spc="-20" dirty="0">
                <a:solidFill>
                  <a:srgbClr val="1E1B5D"/>
                </a:solidFill>
                <a:latin typeface="Calibri"/>
                <a:cs typeface="Calibri"/>
              </a:rPr>
              <a:t> </a:t>
            </a:r>
            <a:r>
              <a:rPr sz="1400" b="1" spc="-10" dirty="0">
                <a:solidFill>
                  <a:srgbClr val="1E1B5D"/>
                </a:solidFill>
                <a:latin typeface="Calibri"/>
                <a:cs typeface="Calibri"/>
              </a:rPr>
              <a:t>FOR WORK </a:t>
            </a:r>
            <a:endParaRPr sz="1400" dirty="0">
              <a:latin typeface="Calibri"/>
              <a:cs typeface="Calibri"/>
            </a:endParaRPr>
          </a:p>
        </p:txBody>
      </p:sp>
      <p:graphicFrame>
        <p:nvGraphicFramePr>
          <p:cNvPr id="12" name="object 12"/>
          <p:cNvGraphicFramePr>
            <a:graphicFrameLocks noGrp="1"/>
          </p:cNvGraphicFramePr>
          <p:nvPr>
            <p:extLst>
              <p:ext uri="{D42A27DB-BD31-4B8C-83A1-F6EECF244321}">
                <p14:modId xmlns:p14="http://schemas.microsoft.com/office/powerpoint/2010/main" val="1311377684"/>
              </p:ext>
            </p:extLst>
          </p:nvPr>
        </p:nvGraphicFramePr>
        <p:xfrm>
          <a:off x="805865" y="1859279"/>
          <a:ext cx="5715585" cy="7451345"/>
        </p:xfrm>
        <a:graphic>
          <a:graphicData uri="http://schemas.openxmlformats.org/drawingml/2006/table">
            <a:tbl>
              <a:tblPr firstRow="1" bandRow="1">
                <a:tableStyleId>{2D5ABB26-0587-4C30-8999-92F81FD0307C}</a:tableStyleId>
              </a:tblPr>
              <a:tblGrid>
                <a:gridCol w="1350201">
                  <a:extLst>
                    <a:ext uri="{9D8B030D-6E8A-4147-A177-3AD203B41FA5}">
                      <a16:colId xmlns:a16="http://schemas.microsoft.com/office/drawing/2014/main" val="20000"/>
                    </a:ext>
                  </a:extLst>
                </a:gridCol>
                <a:gridCol w="4365384">
                  <a:extLst>
                    <a:ext uri="{9D8B030D-6E8A-4147-A177-3AD203B41FA5}">
                      <a16:colId xmlns:a16="http://schemas.microsoft.com/office/drawing/2014/main" val="20001"/>
                    </a:ext>
                  </a:extLst>
                </a:gridCol>
              </a:tblGrid>
              <a:tr h="605155">
                <a:tc>
                  <a:txBody>
                    <a:bodyPr/>
                    <a:lstStyle/>
                    <a:p>
                      <a:pPr algn="ctr">
                        <a:lnSpc>
                          <a:spcPct val="100000"/>
                        </a:lnSpc>
                        <a:spcBef>
                          <a:spcPts val="1000"/>
                        </a:spcBef>
                      </a:pPr>
                      <a:r>
                        <a:rPr sz="1200" spc="-5" dirty="0">
                          <a:latin typeface="Calibri"/>
                          <a:cs typeface="Calibri"/>
                        </a:rPr>
                        <a:t>Exam</a:t>
                      </a:r>
                      <a:r>
                        <a:rPr sz="1200" spc="-35" dirty="0">
                          <a:latin typeface="Calibri"/>
                          <a:cs typeface="Calibri"/>
                        </a:rPr>
                        <a:t> </a:t>
                      </a:r>
                      <a:r>
                        <a:rPr sz="1200" spc="-5" dirty="0">
                          <a:latin typeface="Calibri"/>
                          <a:cs typeface="Calibri"/>
                        </a:rPr>
                        <a:t>Board</a:t>
                      </a:r>
                      <a:endParaRPr sz="1200" dirty="0">
                        <a:latin typeface="Calibri"/>
                        <a:cs typeface="Calibri"/>
                      </a:endParaRPr>
                    </a:p>
                  </a:txBody>
                  <a:tcPr marL="0" marR="0" marT="12700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a:lnSpc>
                          <a:spcPct val="100000"/>
                        </a:lnSpc>
                        <a:spcBef>
                          <a:spcPts val="50"/>
                        </a:spcBef>
                      </a:pPr>
                      <a:endParaRPr sz="1250" dirty="0">
                        <a:latin typeface="Times New Roman"/>
                        <a:cs typeface="Times New Roman"/>
                      </a:endParaRPr>
                    </a:p>
                    <a:p>
                      <a:pPr marL="74295">
                        <a:lnSpc>
                          <a:spcPct val="100000"/>
                        </a:lnSpc>
                      </a:pPr>
                      <a:r>
                        <a:rPr sz="1400" spc="-20" dirty="0">
                          <a:latin typeface="Calibri"/>
                          <a:cs typeface="Calibri"/>
                        </a:rPr>
                        <a:t>WJEC</a:t>
                      </a:r>
                      <a:r>
                        <a:rPr lang="en-US" sz="1400" spc="-20" dirty="0">
                          <a:latin typeface="Calibri"/>
                          <a:cs typeface="Calibri"/>
                        </a:rPr>
                        <a:t> </a:t>
                      </a:r>
                      <a:r>
                        <a:rPr sz="1400" spc="-5" dirty="0">
                          <a:latin typeface="Calibri"/>
                          <a:cs typeface="Calibri"/>
                        </a:rPr>
                        <a:t>Entry</a:t>
                      </a:r>
                      <a:r>
                        <a:rPr sz="1400" spc="-20" dirty="0">
                          <a:latin typeface="Calibri"/>
                          <a:cs typeface="Calibri"/>
                        </a:rPr>
                        <a:t> </a:t>
                      </a:r>
                      <a:r>
                        <a:rPr lang="en-US" sz="1400" spc="-20" dirty="0">
                          <a:latin typeface="Calibri"/>
                          <a:cs typeface="Calibri"/>
                        </a:rPr>
                        <a:t>Level </a:t>
                      </a:r>
                      <a:r>
                        <a:rPr sz="1400" spc="-15" dirty="0">
                          <a:latin typeface="Calibri"/>
                          <a:cs typeface="Calibri"/>
                        </a:rPr>
                        <a:t>Pathways</a:t>
                      </a:r>
                      <a:endParaRPr sz="1400" dirty="0">
                        <a:latin typeface="Calibri"/>
                        <a:cs typeface="Calibri"/>
                      </a:endParaRPr>
                    </a:p>
                  </a:txBody>
                  <a:tcPr marL="0" marR="0" marT="635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0"/>
                  </a:ext>
                </a:extLst>
              </a:tr>
              <a:tr h="1903730">
                <a:tc>
                  <a:txBody>
                    <a:bodyPr/>
                    <a:lstStyle/>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spcBef>
                          <a:spcPts val="45"/>
                        </a:spcBef>
                      </a:pPr>
                      <a:endParaRPr sz="1200" dirty="0">
                        <a:latin typeface="Times New Roman"/>
                        <a:cs typeface="Times New Roman"/>
                      </a:endParaRPr>
                    </a:p>
                    <a:p>
                      <a:pPr algn="ctr">
                        <a:lnSpc>
                          <a:spcPct val="100000"/>
                        </a:lnSpc>
                      </a:pPr>
                      <a:r>
                        <a:rPr sz="1200" spc="-5" dirty="0">
                          <a:latin typeface="Calibri"/>
                          <a:cs typeface="Calibri"/>
                        </a:rPr>
                        <a:t>Introduction</a:t>
                      </a:r>
                      <a:endParaRPr sz="12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4295" marR="92710" algn="just">
                        <a:lnSpc>
                          <a:spcPct val="97800"/>
                        </a:lnSpc>
                      </a:pPr>
                      <a:endParaRPr lang="en-US" sz="1200" dirty="0">
                        <a:latin typeface="Times New Roman"/>
                        <a:cs typeface="Times New Roman"/>
                      </a:endParaRPr>
                    </a:p>
                    <a:p>
                      <a:pPr marL="74295" marR="92710" algn="just">
                        <a:lnSpc>
                          <a:spcPct val="97800"/>
                        </a:lnSpc>
                      </a:pPr>
                      <a:r>
                        <a:rPr lang="en-US" sz="1200" dirty="0">
                          <a:latin typeface="Times New Roman"/>
                          <a:cs typeface="Times New Roman"/>
                        </a:rPr>
                        <a:t>T</a:t>
                      </a:r>
                      <a:r>
                        <a:rPr lang="en-US" sz="1200" dirty="0"/>
                        <a:t>he WJEC Pathways Preparing for Work offers a range of Design and Technology units within its flexible framework. These units are designed to help pupils develop practical skills, knowledge, and understanding relevant to the world of work in design and technology-related fields.</a:t>
                      </a:r>
                      <a:endParaRPr sz="1200" dirty="0">
                        <a:latin typeface="+mn-lt"/>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1"/>
                  </a:ext>
                </a:extLst>
              </a:tr>
              <a:tr h="2045336">
                <a:tc>
                  <a:txBody>
                    <a:bodyPr/>
                    <a:lstStyle/>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marL="151765" marR="146050" algn="ctr">
                        <a:lnSpc>
                          <a:spcPct val="101699"/>
                        </a:lnSpc>
                      </a:pPr>
                      <a:r>
                        <a:rPr sz="1200" dirty="0">
                          <a:latin typeface="Calibri"/>
                          <a:cs typeface="Calibri"/>
                        </a:rPr>
                        <a:t>Summary</a:t>
                      </a:r>
                      <a:r>
                        <a:rPr sz="1200" spc="-50" dirty="0">
                          <a:latin typeface="Calibri"/>
                          <a:cs typeface="Calibri"/>
                        </a:rPr>
                        <a:t> </a:t>
                      </a:r>
                      <a:r>
                        <a:rPr sz="1200" spc="-5" dirty="0">
                          <a:latin typeface="Calibri"/>
                          <a:cs typeface="Calibri"/>
                        </a:rPr>
                        <a:t>of</a:t>
                      </a:r>
                      <a:r>
                        <a:rPr sz="1200" spc="-50" dirty="0">
                          <a:latin typeface="Calibri"/>
                          <a:cs typeface="Calibri"/>
                        </a:rPr>
                        <a:t> </a:t>
                      </a:r>
                      <a:r>
                        <a:rPr sz="1200" dirty="0">
                          <a:latin typeface="Calibri"/>
                          <a:cs typeface="Calibri"/>
                        </a:rPr>
                        <a:t>the </a:t>
                      </a:r>
                      <a:r>
                        <a:rPr sz="1200" spc="-254" dirty="0">
                          <a:latin typeface="Calibri"/>
                          <a:cs typeface="Calibri"/>
                        </a:rPr>
                        <a:t> </a:t>
                      </a:r>
                      <a:r>
                        <a:rPr sz="1200" dirty="0">
                          <a:latin typeface="Calibri"/>
                          <a:cs typeface="Calibri"/>
                        </a:rPr>
                        <a:t>topics </a:t>
                      </a:r>
                      <a:r>
                        <a:rPr sz="1200" spc="-5" dirty="0">
                          <a:latin typeface="Calibri"/>
                          <a:cs typeface="Calibri"/>
                        </a:rPr>
                        <a:t>you will </a:t>
                      </a:r>
                      <a:r>
                        <a:rPr sz="1200" dirty="0">
                          <a:latin typeface="Calibri"/>
                          <a:cs typeface="Calibri"/>
                        </a:rPr>
                        <a:t> </a:t>
                      </a:r>
                      <a:r>
                        <a:rPr sz="1200" spc="-5" dirty="0">
                          <a:latin typeface="Calibri"/>
                          <a:cs typeface="Calibri"/>
                        </a:rPr>
                        <a:t>cover</a:t>
                      </a:r>
                      <a:endParaRPr sz="12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a:lnSpc>
                          <a:spcPct val="100000"/>
                        </a:lnSpc>
                      </a:pPr>
                      <a:endParaRPr sz="1200" dirty="0">
                        <a:latin typeface="Times New Roman"/>
                        <a:cs typeface="Times New Roman"/>
                      </a:endParaRPr>
                    </a:p>
                    <a:p>
                      <a:pPr marL="74295">
                        <a:lnSpc>
                          <a:spcPct val="100000"/>
                        </a:lnSpc>
                      </a:pPr>
                      <a:r>
                        <a:rPr lang="en-US" sz="1200" dirty="0"/>
                        <a:t>The specific units available can vary, pupils</a:t>
                      </a:r>
                      <a:r>
                        <a:rPr lang="en-GB" sz="1200" dirty="0">
                          <a:solidFill>
                            <a:schemeClr val="tx1"/>
                          </a:solidFill>
                          <a:effectLst/>
                          <a:latin typeface="+mn-lt"/>
                          <a:ea typeface="+mn-ea"/>
                          <a:cs typeface="+mn-cs"/>
                        </a:rPr>
                        <a:t> will study a range of units that could include:</a:t>
                      </a:r>
                    </a:p>
                    <a:p>
                      <a:pPr marL="74295">
                        <a:lnSpc>
                          <a:spcPct val="100000"/>
                        </a:lnSpc>
                      </a:pPr>
                      <a:endParaRPr lang="en-GB" sz="1200" b="1" spc="-5" dirty="0">
                        <a:latin typeface="+mn-lt"/>
                        <a:cs typeface="Calibri"/>
                      </a:endParaRPr>
                    </a:p>
                    <a:p>
                      <a:pPr marL="74295">
                        <a:lnSpc>
                          <a:spcPct val="100000"/>
                        </a:lnSpc>
                      </a:pPr>
                      <a:r>
                        <a:rPr sz="1200" b="1" spc="-5" dirty="0">
                          <a:latin typeface="+mn-lt"/>
                          <a:cs typeface="Calibri"/>
                        </a:rPr>
                        <a:t>Design</a:t>
                      </a:r>
                      <a:r>
                        <a:rPr sz="1200" b="1" spc="-10" dirty="0">
                          <a:latin typeface="+mn-lt"/>
                          <a:cs typeface="Calibri"/>
                        </a:rPr>
                        <a:t> </a:t>
                      </a:r>
                      <a:r>
                        <a:rPr sz="1200" b="1" dirty="0">
                          <a:latin typeface="+mn-lt"/>
                          <a:cs typeface="Calibri"/>
                        </a:rPr>
                        <a:t>&amp;</a:t>
                      </a:r>
                      <a:r>
                        <a:rPr sz="1200" b="1" spc="-20" dirty="0">
                          <a:latin typeface="+mn-lt"/>
                          <a:cs typeface="Calibri"/>
                        </a:rPr>
                        <a:t> </a:t>
                      </a:r>
                      <a:r>
                        <a:rPr sz="1200" b="1" spc="-5" dirty="0">
                          <a:latin typeface="+mn-lt"/>
                          <a:cs typeface="Calibri"/>
                        </a:rPr>
                        <a:t>Technolog</a:t>
                      </a:r>
                      <a:r>
                        <a:rPr lang="en-US" sz="1200" b="1" spc="-5" dirty="0">
                          <a:latin typeface="+mn-lt"/>
                          <a:cs typeface="Calibri"/>
                        </a:rPr>
                        <a:t>y</a:t>
                      </a:r>
                      <a:endParaRPr sz="1200" dirty="0">
                        <a:latin typeface="+mn-lt"/>
                        <a:cs typeface="Calibri"/>
                      </a:endParaRPr>
                    </a:p>
                    <a:p>
                      <a:pPr>
                        <a:lnSpc>
                          <a:spcPct val="100000"/>
                        </a:lnSpc>
                        <a:spcBef>
                          <a:spcPts val="5"/>
                        </a:spcBef>
                      </a:pPr>
                      <a:endParaRPr sz="1200" dirty="0">
                        <a:latin typeface="+mn-lt"/>
                        <a:cs typeface="Times New Roman"/>
                      </a:endParaRPr>
                    </a:p>
                    <a:p>
                      <a:pPr marL="360045" indent="-285750">
                        <a:lnSpc>
                          <a:spcPct val="100000"/>
                        </a:lnSpc>
                        <a:buFont typeface="Arial" panose="020B0604020202020204" pitchFamily="34" charset="0"/>
                        <a:buChar char="•"/>
                      </a:pPr>
                      <a:r>
                        <a:rPr sz="1200" dirty="0">
                          <a:latin typeface="+mn-lt"/>
                          <a:cs typeface="Calibri"/>
                        </a:rPr>
                        <a:t>Making</a:t>
                      </a:r>
                      <a:r>
                        <a:rPr sz="1200" spc="-25" dirty="0">
                          <a:latin typeface="+mn-lt"/>
                          <a:cs typeface="Calibri"/>
                        </a:rPr>
                        <a:t> </a:t>
                      </a:r>
                      <a:r>
                        <a:rPr sz="1200" dirty="0">
                          <a:latin typeface="+mn-lt"/>
                          <a:cs typeface="Calibri"/>
                        </a:rPr>
                        <a:t>a</a:t>
                      </a:r>
                      <a:r>
                        <a:rPr sz="1200" spc="-35" dirty="0">
                          <a:latin typeface="+mn-lt"/>
                          <a:cs typeface="Calibri"/>
                        </a:rPr>
                        <a:t> </a:t>
                      </a:r>
                      <a:r>
                        <a:rPr sz="1200" spc="-5" dirty="0">
                          <a:latin typeface="+mn-lt"/>
                          <a:cs typeface="Calibri"/>
                        </a:rPr>
                        <a:t>Product</a:t>
                      </a:r>
                      <a:endParaRPr sz="1200" dirty="0">
                        <a:latin typeface="+mn-lt"/>
                        <a:cs typeface="Calibri"/>
                      </a:endParaRPr>
                    </a:p>
                    <a:p>
                      <a:pPr marL="360045" indent="-285750">
                        <a:lnSpc>
                          <a:spcPct val="100000"/>
                        </a:lnSpc>
                        <a:spcBef>
                          <a:spcPts val="25"/>
                        </a:spcBef>
                        <a:buFont typeface="Arial" panose="020B0604020202020204" pitchFamily="34" charset="0"/>
                        <a:buChar char="•"/>
                      </a:pPr>
                      <a:r>
                        <a:rPr sz="1200" spc="-5" dirty="0">
                          <a:latin typeface="+mn-lt"/>
                          <a:cs typeface="Calibri"/>
                        </a:rPr>
                        <a:t>Designing</a:t>
                      </a:r>
                      <a:r>
                        <a:rPr sz="1200" spc="-10" dirty="0">
                          <a:latin typeface="+mn-lt"/>
                          <a:cs typeface="Calibri"/>
                        </a:rPr>
                        <a:t> </a:t>
                      </a:r>
                      <a:r>
                        <a:rPr sz="1200" spc="-5" dirty="0">
                          <a:latin typeface="+mn-lt"/>
                          <a:cs typeface="Calibri"/>
                        </a:rPr>
                        <a:t>and modelling</a:t>
                      </a:r>
                      <a:endParaRPr sz="1200" dirty="0">
                        <a:latin typeface="+mn-lt"/>
                        <a:cs typeface="Calibri"/>
                      </a:endParaRPr>
                    </a:p>
                    <a:p>
                      <a:pPr marL="360045" indent="-285750">
                        <a:lnSpc>
                          <a:spcPct val="100000"/>
                        </a:lnSpc>
                        <a:spcBef>
                          <a:spcPts val="25"/>
                        </a:spcBef>
                        <a:buFont typeface="Arial" panose="020B0604020202020204" pitchFamily="34" charset="0"/>
                        <a:buChar char="•"/>
                      </a:pPr>
                      <a:r>
                        <a:rPr sz="1200" dirty="0">
                          <a:latin typeface="+mn-lt"/>
                          <a:cs typeface="Calibri"/>
                        </a:rPr>
                        <a:t>Health</a:t>
                      </a:r>
                      <a:r>
                        <a:rPr sz="1200" spc="-25" dirty="0">
                          <a:latin typeface="+mn-lt"/>
                          <a:cs typeface="Calibri"/>
                        </a:rPr>
                        <a:t> </a:t>
                      </a:r>
                      <a:r>
                        <a:rPr sz="1200" dirty="0">
                          <a:latin typeface="+mn-lt"/>
                          <a:cs typeface="Calibri"/>
                        </a:rPr>
                        <a:t>&amp;</a:t>
                      </a:r>
                      <a:r>
                        <a:rPr sz="1200" spc="-35" dirty="0">
                          <a:latin typeface="+mn-lt"/>
                          <a:cs typeface="Calibri"/>
                        </a:rPr>
                        <a:t> </a:t>
                      </a:r>
                      <a:r>
                        <a:rPr sz="1200" spc="-5" dirty="0">
                          <a:latin typeface="+mn-lt"/>
                          <a:cs typeface="Calibri"/>
                        </a:rPr>
                        <a:t>Safety</a:t>
                      </a:r>
                      <a:endParaRPr sz="1200" dirty="0">
                        <a:latin typeface="+mn-lt"/>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2"/>
                  </a:ext>
                </a:extLst>
              </a:tr>
              <a:tr h="626110">
                <a:tc>
                  <a:txBody>
                    <a:bodyPr/>
                    <a:lstStyle/>
                    <a:p>
                      <a:pPr>
                        <a:lnSpc>
                          <a:spcPct val="100000"/>
                        </a:lnSpc>
                        <a:spcBef>
                          <a:spcPts val="20"/>
                        </a:spcBef>
                      </a:pPr>
                      <a:endParaRPr sz="1200" dirty="0">
                        <a:latin typeface="Times New Roman"/>
                        <a:cs typeface="Times New Roman"/>
                      </a:endParaRPr>
                    </a:p>
                    <a:p>
                      <a:pPr marL="635" algn="ctr">
                        <a:lnSpc>
                          <a:spcPct val="100000"/>
                        </a:lnSpc>
                      </a:pPr>
                      <a:r>
                        <a:rPr sz="1200" dirty="0">
                          <a:latin typeface="Calibri"/>
                          <a:cs typeface="Calibri"/>
                        </a:rPr>
                        <a:t>Assessment</a:t>
                      </a:r>
                    </a:p>
                  </a:txBody>
                  <a:tcPr marL="0" marR="0" marT="254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4295" marR="88265" indent="0" algn="just" defTabSz="914400" eaLnBrk="1" fontAlgn="auto" latinLnBrk="0" hangingPunct="1">
                        <a:lnSpc>
                          <a:spcPct val="101699"/>
                        </a:lnSpc>
                        <a:spcBef>
                          <a:spcPts val="200"/>
                        </a:spcBef>
                        <a:spcAft>
                          <a:spcPts val="0"/>
                        </a:spcAft>
                        <a:buClrTx/>
                        <a:buSzTx/>
                        <a:buFontTx/>
                        <a:buNone/>
                        <a:tabLst/>
                        <a:defRPr/>
                      </a:pPr>
                      <a:r>
                        <a:rPr lang="en-US" sz="1200" dirty="0"/>
                        <a:t>Pupils build a portfolio of evidence through practical tasks, projects, and potentially work-related experiences. Assessment is internal, with pupils demonstrating their competence against specific criteria. Successful completion of these units can contribute to a Preparing for Work Award. </a:t>
                      </a:r>
                      <a:r>
                        <a:rPr lang="en-US" sz="1200" spc="-5" dirty="0">
                          <a:latin typeface="+mn-lt"/>
                          <a:cs typeface="Calibri"/>
                        </a:rPr>
                        <a:t>This</a:t>
                      </a:r>
                      <a:r>
                        <a:rPr lang="en-US" sz="1200" dirty="0">
                          <a:latin typeface="+mn-lt"/>
                          <a:cs typeface="Calibri"/>
                        </a:rPr>
                        <a:t> </a:t>
                      </a:r>
                      <a:r>
                        <a:rPr lang="en-US" sz="1200" spc="-10" dirty="0">
                          <a:latin typeface="+mn-lt"/>
                          <a:cs typeface="Calibri"/>
                        </a:rPr>
                        <a:t>qualification </a:t>
                      </a:r>
                      <a:r>
                        <a:rPr lang="en-US" sz="1200" dirty="0">
                          <a:latin typeface="+mn-lt"/>
                          <a:cs typeface="Calibri"/>
                        </a:rPr>
                        <a:t>is</a:t>
                      </a:r>
                      <a:r>
                        <a:rPr lang="en-US" sz="1200" spc="5" dirty="0">
                          <a:latin typeface="+mn-lt"/>
                          <a:cs typeface="Calibri"/>
                        </a:rPr>
                        <a:t> </a:t>
                      </a:r>
                      <a:r>
                        <a:rPr lang="en-US" sz="1200" spc="-5" dirty="0">
                          <a:latin typeface="+mn-lt"/>
                          <a:cs typeface="Calibri"/>
                        </a:rPr>
                        <a:t>available</a:t>
                      </a:r>
                      <a:r>
                        <a:rPr lang="en-US" sz="1200" spc="-15" dirty="0">
                          <a:latin typeface="+mn-lt"/>
                          <a:cs typeface="Calibri"/>
                        </a:rPr>
                        <a:t> </a:t>
                      </a:r>
                      <a:r>
                        <a:rPr lang="en-US" sz="1200" spc="-10" dirty="0">
                          <a:latin typeface="+mn-lt"/>
                          <a:cs typeface="Calibri"/>
                        </a:rPr>
                        <a:t>at </a:t>
                      </a:r>
                      <a:r>
                        <a:rPr lang="en-US" sz="1200" spc="-5" dirty="0">
                          <a:latin typeface="+mn-lt"/>
                          <a:cs typeface="Calibri"/>
                        </a:rPr>
                        <a:t>Entry Level </a:t>
                      </a:r>
                      <a:r>
                        <a:rPr lang="en-US" sz="1200" dirty="0">
                          <a:latin typeface="+mn-lt"/>
                          <a:cs typeface="Calibri"/>
                        </a:rPr>
                        <a:t>2</a:t>
                      </a:r>
                      <a:r>
                        <a:rPr lang="en-US" sz="1200" spc="-5" dirty="0">
                          <a:latin typeface="+mn-lt"/>
                          <a:cs typeface="Calibri"/>
                        </a:rPr>
                        <a:t> or Entry Level </a:t>
                      </a:r>
                      <a:r>
                        <a:rPr lang="en-US" sz="1200" dirty="0">
                          <a:latin typeface="+mn-lt"/>
                          <a:cs typeface="Calibri"/>
                        </a:rPr>
                        <a:t>3,</a:t>
                      </a:r>
                      <a:r>
                        <a:rPr lang="en-US" sz="1200" spc="-5" baseline="0" dirty="0">
                          <a:latin typeface="+mn-lt"/>
                          <a:cs typeface="Calibri"/>
                        </a:rPr>
                        <a:t> pupil</a:t>
                      </a:r>
                      <a:r>
                        <a:rPr lang="en-US" sz="1200" spc="-5" dirty="0">
                          <a:latin typeface="+mn-lt"/>
                          <a:cs typeface="Calibri"/>
                        </a:rPr>
                        <a:t>s </a:t>
                      </a:r>
                      <a:r>
                        <a:rPr lang="en-US" sz="1200" dirty="0">
                          <a:latin typeface="+mn-lt"/>
                          <a:cs typeface="Calibri"/>
                        </a:rPr>
                        <a:t>will </a:t>
                      </a:r>
                      <a:r>
                        <a:rPr lang="en-US" sz="1200" spc="-5" dirty="0">
                          <a:latin typeface="+mn-lt"/>
                          <a:cs typeface="Calibri"/>
                        </a:rPr>
                        <a:t>need </a:t>
                      </a:r>
                      <a:r>
                        <a:rPr lang="en-US" sz="1200" spc="-10" dirty="0">
                          <a:latin typeface="+mn-lt"/>
                          <a:cs typeface="Calibri"/>
                        </a:rPr>
                        <a:t>to achieve </a:t>
                      </a:r>
                      <a:r>
                        <a:rPr lang="en-US" sz="1200" dirty="0">
                          <a:latin typeface="+mn-lt"/>
                          <a:cs typeface="Calibri"/>
                        </a:rPr>
                        <a:t>8-12 </a:t>
                      </a:r>
                      <a:r>
                        <a:rPr lang="en-US" sz="1200" spc="-5" dirty="0">
                          <a:latin typeface="+mn-lt"/>
                          <a:cs typeface="Calibri"/>
                        </a:rPr>
                        <a:t>credits </a:t>
                      </a:r>
                      <a:r>
                        <a:rPr lang="en-US" sz="1200" spc="-10" dirty="0">
                          <a:latin typeface="+mn-lt"/>
                          <a:cs typeface="Calibri"/>
                        </a:rPr>
                        <a:t>for </a:t>
                      </a:r>
                      <a:r>
                        <a:rPr lang="en-US" sz="1200" dirty="0">
                          <a:latin typeface="+mn-lt"/>
                          <a:cs typeface="Calibri"/>
                        </a:rPr>
                        <a:t>an </a:t>
                      </a:r>
                      <a:r>
                        <a:rPr lang="en-US" sz="1200" spc="-5" dirty="0">
                          <a:latin typeface="+mn-lt"/>
                          <a:cs typeface="Calibri"/>
                        </a:rPr>
                        <a:t>Award. </a:t>
                      </a:r>
                      <a:endParaRPr lang="en-US" sz="1200" dirty="0">
                        <a:latin typeface="+mn-lt"/>
                        <a:cs typeface="Calibri"/>
                      </a:endParaRPr>
                    </a:p>
                    <a:p>
                      <a:pPr marL="74295" marR="88265">
                        <a:lnSpc>
                          <a:spcPct val="101699"/>
                        </a:lnSpc>
                        <a:spcBef>
                          <a:spcPts val="200"/>
                        </a:spcBef>
                      </a:pPr>
                      <a:endParaRPr sz="1200" dirty="0">
                        <a:latin typeface="Calibri"/>
                        <a:cs typeface="Calibri"/>
                      </a:endParaRPr>
                    </a:p>
                  </a:txBody>
                  <a:tcPr marL="0" marR="0" marT="2540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3"/>
                  </a:ext>
                </a:extLst>
              </a:tr>
              <a:tr h="790575">
                <a:tc>
                  <a:txBody>
                    <a:bodyPr/>
                    <a:lstStyle/>
                    <a:p>
                      <a:pPr>
                        <a:lnSpc>
                          <a:spcPct val="100000"/>
                        </a:lnSpc>
                        <a:spcBef>
                          <a:spcPts val="55"/>
                        </a:spcBef>
                      </a:pPr>
                      <a:endParaRPr sz="1200" dirty="0">
                        <a:latin typeface="Times New Roman"/>
                        <a:cs typeface="Times New Roman"/>
                      </a:endParaRPr>
                    </a:p>
                    <a:p>
                      <a:pPr algn="ctr">
                        <a:lnSpc>
                          <a:spcPct val="100000"/>
                        </a:lnSpc>
                      </a:pPr>
                      <a:r>
                        <a:rPr sz="1200" spc="-5" dirty="0">
                          <a:latin typeface="Calibri"/>
                          <a:cs typeface="Calibri"/>
                        </a:rPr>
                        <a:t>Further</a:t>
                      </a:r>
                      <a:endParaRPr lang="en-US" sz="1200" spc="-5" dirty="0">
                        <a:latin typeface="Calibri"/>
                        <a:cs typeface="Calibri"/>
                      </a:endParaRPr>
                    </a:p>
                    <a:p>
                      <a:pPr algn="ctr">
                        <a:lnSpc>
                          <a:spcPct val="100000"/>
                        </a:lnSpc>
                      </a:pPr>
                      <a:r>
                        <a:rPr sz="1200" spc="-15" dirty="0">
                          <a:latin typeface="Calibri"/>
                          <a:cs typeface="Calibri"/>
                        </a:rPr>
                        <a:t> </a:t>
                      </a:r>
                      <a:r>
                        <a:rPr sz="1200" spc="-10" dirty="0">
                          <a:latin typeface="Calibri"/>
                          <a:cs typeface="Calibri"/>
                        </a:rPr>
                        <a:t>infor</a:t>
                      </a:r>
                      <a:r>
                        <a:rPr sz="1200" spc="-5" dirty="0">
                          <a:latin typeface="Calibri"/>
                          <a:cs typeface="Calibri"/>
                        </a:rPr>
                        <a:t>mation</a:t>
                      </a:r>
                      <a:endParaRPr sz="1200" dirty="0">
                        <a:latin typeface="Calibri"/>
                        <a:cs typeface="Calibri"/>
                      </a:endParaRPr>
                    </a:p>
                  </a:txBody>
                  <a:tcPr marL="0" marR="0" marT="698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4295" marR="130175">
                        <a:lnSpc>
                          <a:spcPct val="101899"/>
                        </a:lnSpc>
                        <a:spcBef>
                          <a:spcPts val="844"/>
                        </a:spcBef>
                      </a:pPr>
                      <a:r>
                        <a:rPr sz="1200" dirty="0">
                          <a:latin typeface="Calibri"/>
                          <a:cs typeface="Calibri"/>
                        </a:rPr>
                        <a:t>If you </a:t>
                      </a:r>
                      <a:r>
                        <a:rPr sz="1200" spc="-5" dirty="0">
                          <a:latin typeface="Calibri"/>
                          <a:cs typeface="Calibri"/>
                        </a:rPr>
                        <a:t>require </a:t>
                      </a:r>
                      <a:r>
                        <a:rPr sz="1200" dirty="0">
                          <a:latin typeface="Calibri"/>
                          <a:cs typeface="Calibri"/>
                        </a:rPr>
                        <a:t>any </a:t>
                      </a:r>
                      <a:r>
                        <a:rPr sz="1200" spc="-5" dirty="0">
                          <a:latin typeface="Calibri"/>
                          <a:cs typeface="Calibri"/>
                        </a:rPr>
                        <a:t>further information concerning </a:t>
                      </a:r>
                      <a:r>
                        <a:rPr sz="1200" dirty="0">
                          <a:latin typeface="Calibri"/>
                          <a:cs typeface="Calibri"/>
                        </a:rPr>
                        <a:t>this </a:t>
                      </a:r>
                      <a:r>
                        <a:rPr sz="1200" spc="-5" dirty="0">
                          <a:latin typeface="Calibri"/>
                          <a:cs typeface="Calibri"/>
                        </a:rPr>
                        <a:t>subject or </a:t>
                      </a:r>
                      <a:r>
                        <a:rPr sz="1200" dirty="0">
                          <a:latin typeface="Calibri"/>
                          <a:cs typeface="Calibri"/>
                        </a:rPr>
                        <a:t>the </a:t>
                      </a:r>
                      <a:r>
                        <a:rPr sz="1200" spc="-260" dirty="0">
                          <a:latin typeface="Calibri"/>
                          <a:cs typeface="Calibri"/>
                        </a:rPr>
                        <a:t> </a:t>
                      </a:r>
                      <a:r>
                        <a:rPr sz="1200" spc="-5" dirty="0">
                          <a:latin typeface="Calibri"/>
                          <a:cs typeface="Calibri"/>
                        </a:rPr>
                        <a:t>qualification,</a:t>
                      </a:r>
                      <a:r>
                        <a:rPr sz="1200" spc="-15" dirty="0">
                          <a:latin typeface="Calibri"/>
                          <a:cs typeface="Calibri"/>
                        </a:rPr>
                        <a:t> </a:t>
                      </a:r>
                      <a:r>
                        <a:rPr sz="1200" spc="-5" dirty="0">
                          <a:latin typeface="Calibri"/>
                          <a:cs typeface="Calibri"/>
                        </a:rPr>
                        <a:t>please</a:t>
                      </a:r>
                      <a:r>
                        <a:rPr sz="1200" spc="-10" dirty="0">
                          <a:latin typeface="Calibri"/>
                          <a:cs typeface="Calibri"/>
                        </a:rPr>
                        <a:t> </a:t>
                      </a:r>
                      <a:r>
                        <a:rPr sz="1200" spc="-5" dirty="0">
                          <a:latin typeface="Calibri"/>
                          <a:cs typeface="Calibri"/>
                        </a:rPr>
                        <a:t>contact</a:t>
                      </a:r>
                      <a:r>
                        <a:rPr sz="1200" spc="5" dirty="0">
                          <a:latin typeface="Calibri"/>
                          <a:cs typeface="Calibri"/>
                        </a:rPr>
                        <a:t> </a:t>
                      </a:r>
                      <a:r>
                        <a:rPr lang="en-US" sz="1200" spc="0" dirty="0">
                          <a:latin typeface="Calibri"/>
                          <a:cs typeface="Calibri"/>
                        </a:rPr>
                        <a:t>Mr.</a:t>
                      </a:r>
                      <a:r>
                        <a:rPr lang="en-US" sz="1200" spc="0" baseline="0" dirty="0">
                          <a:latin typeface="Calibri"/>
                          <a:cs typeface="Calibri"/>
                        </a:rPr>
                        <a:t> Rob </a:t>
                      </a:r>
                      <a:r>
                        <a:rPr lang="en-US" sz="1200" spc="0" baseline="0" dirty="0" err="1">
                          <a:latin typeface="Calibri"/>
                          <a:cs typeface="Calibri"/>
                        </a:rPr>
                        <a:t>Stringfellow</a:t>
                      </a:r>
                      <a:endParaRPr sz="1200" dirty="0">
                        <a:latin typeface="Calibri"/>
                        <a:cs typeface="Calibri"/>
                      </a:endParaRPr>
                    </a:p>
                  </a:txBody>
                  <a:tcPr marL="0" marR="0" marT="107314"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4"/>
                  </a:ext>
                </a:extLst>
              </a:tr>
              <a:tr h="569595">
                <a:tc>
                  <a:txBody>
                    <a:bodyPr/>
                    <a:lstStyle/>
                    <a:p>
                      <a:pPr>
                        <a:lnSpc>
                          <a:spcPct val="100000"/>
                        </a:lnSpc>
                        <a:spcBef>
                          <a:spcPts val="40"/>
                        </a:spcBef>
                      </a:pPr>
                      <a:endParaRPr sz="1200" dirty="0">
                        <a:latin typeface="Times New Roman"/>
                        <a:cs typeface="Times New Roman"/>
                      </a:endParaRPr>
                    </a:p>
                    <a:p>
                      <a:pPr algn="ctr">
                        <a:lnSpc>
                          <a:spcPct val="100000"/>
                        </a:lnSpc>
                      </a:pPr>
                      <a:r>
                        <a:rPr sz="1200" dirty="0">
                          <a:latin typeface="Calibri"/>
                          <a:cs typeface="Calibri"/>
                        </a:rPr>
                        <a:t>Useful</a:t>
                      </a:r>
                      <a:r>
                        <a:rPr sz="1200" spc="-40" dirty="0">
                          <a:latin typeface="Calibri"/>
                          <a:cs typeface="Calibri"/>
                        </a:rPr>
                        <a:t> </a:t>
                      </a:r>
                      <a:r>
                        <a:rPr sz="1200" spc="-5" dirty="0">
                          <a:latin typeface="Calibri"/>
                          <a:cs typeface="Calibri"/>
                        </a:rPr>
                        <a:t>websites</a:t>
                      </a:r>
                      <a:endParaRPr sz="1200" dirty="0">
                        <a:latin typeface="Calibri"/>
                        <a:cs typeface="Calibri"/>
                      </a:endParaRPr>
                    </a:p>
                  </a:txBody>
                  <a:tcPr marL="0" marR="0" marT="50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a:lnSpc>
                          <a:spcPct val="100000"/>
                        </a:lnSpc>
                        <a:spcBef>
                          <a:spcPts val="40"/>
                        </a:spcBef>
                      </a:pPr>
                      <a:endParaRPr sz="1250" dirty="0">
                        <a:latin typeface="Times New Roman"/>
                        <a:cs typeface="Times New Roman"/>
                      </a:endParaRPr>
                    </a:p>
                    <a:p>
                      <a:pPr marL="74295">
                        <a:lnSpc>
                          <a:spcPct val="100000"/>
                        </a:lnSpc>
                      </a:pPr>
                      <a:r>
                        <a:rPr sz="1200" spc="-5" dirty="0">
                          <a:latin typeface="Calibri"/>
                          <a:cs typeface="Calibri"/>
                          <a:hlinkClick r:id="rId3"/>
                        </a:rPr>
                        <a:t>http://www.wjec.co.uk/qualifications/preparing-for-work/</a:t>
                      </a:r>
                      <a:endParaRPr sz="1200" dirty="0">
                        <a:latin typeface="Calibri"/>
                        <a:cs typeface="Calibri"/>
                      </a:endParaRPr>
                    </a:p>
                  </a:txBody>
                  <a:tcPr marL="0" marR="0" marT="50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20052" y="466635"/>
            <a:ext cx="6719570" cy="9845675"/>
            <a:chOff x="420052" y="466635"/>
            <a:chExt cx="6719570" cy="9845675"/>
          </a:xfrm>
        </p:grpSpPr>
        <p:sp>
          <p:nvSpPr>
            <p:cNvPr id="3" name="object 3"/>
            <p:cNvSpPr/>
            <p:nvPr/>
          </p:nvSpPr>
          <p:spPr>
            <a:xfrm>
              <a:off x="451802" y="498385"/>
              <a:ext cx="6656070" cy="9782175"/>
            </a:xfrm>
            <a:custGeom>
              <a:avLst/>
              <a:gdLst/>
              <a:ahLst/>
              <a:cxnLst/>
              <a:rect l="l" t="t" r="r" b="b"/>
              <a:pathLst>
                <a:path w="6656070" h="9782175">
                  <a:moveTo>
                    <a:pt x="6655943" y="0"/>
                  </a:moveTo>
                  <a:lnTo>
                    <a:pt x="0" y="0"/>
                  </a:lnTo>
                  <a:lnTo>
                    <a:pt x="0" y="9781921"/>
                  </a:lnTo>
                  <a:lnTo>
                    <a:pt x="6655943" y="9781921"/>
                  </a:lnTo>
                  <a:lnTo>
                    <a:pt x="6655943" y="0"/>
                  </a:lnTo>
                  <a:close/>
                </a:path>
              </a:pathLst>
            </a:custGeom>
            <a:solidFill>
              <a:srgbClr val="1E1B5D"/>
            </a:solidFill>
          </p:spPr>
          <p:txBody>
            <a:bodyPr wrap="square" lIns="0" tIns="0" rIns="0" bIns="0" rtlCol="0"/>
            <a:lstStyle/>
            <a:p>
              <a:endParaRPr/>
            </a:p>
          </p:txBody>
        </p:sp>
        <p:sp>
          <p:nvSpPr>
            <p:cNvPr id="4" name="object 4"/>
            <p:cNvSpPr/>
            <p:nvPr/>
          </p:nvSpPr>
          <p:spPr>
            <a:xfrm>
              <a:off x="451802" y="498385"/>
              <a:ext cx="6656070" cy="9782175"/>
            </a:xfrm>
            <a:custGeom>
              <a:avLst/>
              <a:gdLst/>
              <a:ahLst/>
              <a:cxnLst/>
              <a:rect l="l" t="t" r="r" b="b"/>
              <a:pathLst>
                <a:path w="6656070" h="9782175">
                  <a:moveTo>
                    <a:pt x="0" y="9781921"/>
                  </a:moveTo>
                  <a:lnTo>
                    <a:pt x="6655943" y="9781921"/>
                  </a:lnTo>
                  <a:lnTo>
                    <a:pt x="6655943" y="0"/>
                  </a:lnTo>
                  <a:lnTo>
                    <a:pt x="0" y="0"/>
                  </a:lnTo>
                  <a:lnTo>
                    <a:pt x="0" y="9781921"/>
                  </a:lnTo>
                  <a:close/>
                </a:path>
              </a:pathLst>
            </a:custGeom>
            <a:ln w="63500">
              <a:solidFill>
                <a:srgbClr val="663300"/>
              </a:solidFill>
            </a:ln>
          </p:spPr>
          <p:txBody>
            <a:bodyPr wrap="square" lIns="0" tIns="0" rIns="0" bIns="0" rtlCol="0"/>
            <a:lstStyle/>
            <a:p>
              <a:endParaRPr/>
            </a:p>
          </p:txBody>
        </p:sp>
        <p:sp>
          <p:nvSpPr>
            <p:cNvPr id="5" name="object 5"/>
            <p:cNvSpPr/>
            <p:nvPr/>
          </p:nvSpPr>
          <p:spPr>
            <a:xfrm>
              <a:off x="606272" y="706373"/>
              <a:ext cx="6347460" cy="9366250"/>
            </a:xfrm>
            <a:custGeom>
              <a:avLst/>
              <a:gdLst/>
              <a:ahLst/>
              <a:cxnLst/>
              <a:rect l="l" t="t" r="r" b="b"/>
              <a:pathLst>
                <a:path w="6347459" h="9366250">
                  <a:moveTo>
                    <a:pt x="6347104" y="0"/>
                  </a:moveTo>
                  <a:lnTo>
                    <a:pt x="0" y="0"/>
                  </a:lnTo>
                  <a:lnTo>
                    <a:pt x="0" y="9365881"/>
                  </a:lnTo>
                  <a:lnTo>
                    <a:pt x="5553608" y="9365881"/>
                  </a:lnTo>
                  <a:lnTo>
                    <a:pt x="6347104" y="8195183"/>
                  </a:lnTo>
                  <a:lnTo>
                    <a:pt x="6347104" y="0"/>
                  </a:lnTo>
                  <a:close/>
                </a:path>
              </a:pathLst>
            </a:custGeom>
            <a:solidFill>
              <a:srgbClr val="FFFFFF"/>
            </a:solidFill>
          </p:spPr>
          <p:txBody>
            <a:bodyPr wrap="square" lIns="0" tIns="0" rIns="0" bIns="0" rtlCol="0"/>
            <a:lstStyle/>
            <a:p>
              <a:endParaRPr/>
            </a:p>
          </p:txBody>
        </p:sp>
        <p:sp>
          <p:nvSpPr>
            <p:cNvPr id="6" name="object 6"/>
            <p:cNvSpPr/>
            <p:nvPr/>
          </p:nvSpPr>
          <p:spPr>
            <a:xfrm>
              <a:off x="6159880" y="8901556"/>
              <a:ext cx="793750" cy="1170940"/>
            </a:xfrm>
            <a:custGeom>
              <a:avLst/>
              <a:gdLst/>
              <a:ahLst/>
              <a:cxnLst/>
              <a:rect l="l" t="t" r="r" b="b"/>
              <a:pathLst>
                <a:path w="793750" h="1170940">
                  <a:moveTo>
                    <a:pt x="793496" y="0"/>
                  </a:moveTo>
                  <a:lnTo>
                    <a:pt x="735170" y="40953"/>
                  </a:lnTo>
                  <a:lnTo>
                    <a:pt x="679223" y="76128"/>
                  </a:lnTo>
                  <a:lnTo>
                    <a:pt x="625736" y="105596"/>
                  </a:lnTo>
                  <a:lnTo>
                    <a:pt x="574789" y="129429"/>
                  </a:lnTo>
                  <a:lnTo>
                    <a:pt x="526466" y="147696"/>
                  </a:lnTo>
                  <a:lnTo>
                    <a:pt x="480848" y="160469"/>
                  </a:lnTo>
                  <a:lnTo>
                    <a:pt x="438016" y="167818"/>
                  </a:lnTo>
                  <a:lnTo>
                    <a:pt x="398053" y="169815"/>
                  </a:lnTo>
                  <a:lnTo>
                    <a:pt x="361039" y="166530"/>
                  </a:lnTo>
                  <a:lnTo>
                    <a:pt x="296189" y="144399"/>
                  </a:lnTo>
                  <a:lnTo>
                    <a:pt x="244120" y="101993"/>
                  </a:lnTo>
                  <a:lnTo>
                    <a:pt x="205486" y="39877"/>
                  </a:lnTo>
                  <a:lnTo>
                    <a:pt x="0" y="1170698"/>
                  </a:lnTo>
                  <a:lnTo>
                    <a:pt x="793496" y="0"/>
                  </a:lnTo>
                  <a:close/>
                </a:path>
              </a:pathLst>
            </a:custGeom>
            <a:solidFill>
              <a:srgbClr val="CDCDCD"/>
            </a:solidFill>
          </p:spPr>
          <p:txBody>
            <a:bodyPr wrap="square" lIns="0" tIns="0" rIns="0" bIns="0" rtlCol="0"/>
            <a:lstStyle/>
            <a:p>
              <a:endParaRPr/>
            </a:p>
          </p:txBody>
        </p:sp>
        <p:sp>
          <p:nvSpPr>
            <p:cNvPr id="7" name="object 7"/>
            <p:cNvSpPr/>
            <p:nvPr/>
          </p:nvSpPr>
          <p:spPr>
            <a:xfrm>
              <a:off x="606272" y="706373"/>
              <a:ext cx="6347460" cy="9366250"/>
            </a:xfrm>
            <a:custGeom>
              <a:avLst/>
              <a:gdLst/>
              <a:ahLst/>
              <a:cxnLst/>
              <a:rect l="l" t="t" r="r" b="b"/>
              <a:pathLst>
                <a:path w="6347459" h="9366250">
                  <a:moveTo>
                    <a:pt x="0" y="0"/>
                  </a:moveTo>
                  <a:lnTo>
                    <a:pt x="0" y="9365881"/>
                  </a:lnTo>
                  <a:lnTo>
                    <a:pt x="5553608" y="9365881"/>
                  </a:lnTo>
                  <a:lnTo>
                    <a:pt x="6347104" y="8195183"/>
                  </a:lnTo>
                  <a:lnTo>
                    <a:pt x="6347104" y="0"/>
                  </a:lnTo>
                  <a:lnTo>
                    <a:pt x="0" y="0"/>
                  </a:lnTo>
                  <a:close/>
                </a:path>
                <a:path w="6347459" h="9366250">
                  <a:moveTo>
                    <a:pt x="5553608" y="9365881"/>
                  </a:moveTo>
                  <a:lnTo>
                    <a:pt x="5759094" y="8235060"/>
                  </a:lnTo>
                  <a:lnTo>
                    <a:pt x="5776691" y="8268546"/>
                  </a:lnTo>
                  <a:lnTo>
                    <a:pt x="5797728" y="8297176"/>
                  </a:lnTo>
                  <a:lnTo>
                    <a:pt x="5849798" y="8339582"/>
                  </a:lnTo>
                  <a:lnTo>
                    <a:pt x="5914648" y="8361713"/>
                  </a:lnTo>
                  <a:lnTo>
                    <a:pt x="5951661" y="8364998"/>
                  </a:lnTo>
                  <a:lnTo>
                    <a:pt x="5991625" y="8363001"/>
                  </a:lnTo>
                  <a:lnTo>
                    <a:pt x="6034456" y="8355652"/>
                  </a:lnTo>
                  <a:lnTo>
                    <a:pt x="6080075" y="8342879"/>
                  </a:lnTo>
                  <a:lnTo>
                    <a:pt x="6128398" y="8324612"/>
                  </a:lnTo>
                  <a:lnTo>
                    <a:pt x="6179344" y="8300779"/>
                  </a:lnTo>
                  <a:lnTo>
                    <a:pt x="6232832" y="8271311"/>
                  </a:lnTo>
                  <a:lnTo>
                    <a:pt x="6288779" y="8236136"/>
                  </a:lnTo>
                  <a:lnTo>
                    <a:pt x="6347104" y="8195183"/>
                  </a:lnTo>
                </a:path>
              </a:pathLst>
            </a:custGeom>
            <a:ln w="63500">
              <a:solidFill>
                <a:srgbClr val="663300"/>
              </a:solidFill>
            </a:ln>
          </p:spPr>
          <p:txBody>
            <a:bodyPr wrap="square" lIns="0" tIns="0" rIns="0" bIns="0" rtlCol="0"/>
            <a:lstStyle/>
            <a:p>
              <a:endParaRPr/>
            </a:p>
          </p:txBody>
        </p:sp>
        <p:pic>
          <p:nvPicPr>
            <p:cNvPr id="8" name="object 8"/>
            <p:cNvPicPr/>
            <p:nvPr/>
          </p:nvPicPr>
          <p:blipFill>
            <a:blip r:embed="rId2" cstate="print"/>
            <a:stretch>
              <a:fillRect/>
            </a:stretch>
          </p:blipFill>
          <p:spPr>
            <a:xfrm>
              <a:off x="1906523" y="1004315"/>
              <a:ext cx="4172712" cy="589787"/>
            </a:xfrm>
            <a:prstGeom prst="rect">
              <a:avLst/>
            </a:prstGeom>
          </p:spPr>
        </p:pic>
        <p:sp>
          <p:nvSpPr>
            <p:cNvPr id="9" name="object 9"/>
            <p:cNvSpPr/>
            <p:nvPr/>
          </p:nvSpPr>
          <p:spPr>
            <a:xfrm>
              <a:off x="1863343" y="962151"/>
              <a:ext cx="4107815" cy="525145"/>
            </a:xfrm>
            <a:custGeom>
              <a:avLst/>
              <a:gdLst/>
              <a:ahLst/>
              <a:cxnLst/>
              <a:rect l="l" t="t" r="r" b="b"/>
              <a:pathLst>
                <a:path w="4107815" h="525144">
                  <a:moveTo>
                    <a:pt x="4020439" y="0"/>
                  </a:moveTo>
                  <a:lnTo>
                    <a:pt x="87375" y="0"/>
                  </a:lnTo>
                  <a:lnTo>
                    <a:pt x="53363" y="6865"/>
                  </a:lnTo>
                  <a:lnTo>
                    <a:pt x="25590" y="25590"/>
                  </a:lnTo>
                  <a:lnTo>
                    <a:pt x="6865" y="53363"/>
                  </a:lnTo>
                  <a:lnTo>
                    <a:pt x="0" y="87375"/>
                  </a:lnTo>
                  <a:lnTo>
                    <a:pt x="0" y="437260"/>
                  </a:lnTo>
                  <a:lnTo>
                    <a:pt x="6865" y="471273"/>
                  </a:lnTo>
                  <a:lnTo>
                    <a:pt x="25590" y="499046"/>
                  </a:lnTo>
                  <a:lnTo>
                    <a:pt x="53363" y="517771"/>
                  </a:lnTo>
                  <a:lnTo>
                    <a:pt x="87375" y="524636"/>
                  </a:lnTo>
                  <a:lnTo>
                    <a:pt x="4020439" y="524636"/>
                  </a:lnTo>
                  <a:lnTo>
                    <a:pt x="4054451" y="517771"/>
                  </a:lnTo>
                  <a:lnTo>
                    <a:pt x="4082224" y="499046"/>
                  </a:lnTo>
                  <a:lnTo>
                    <a:pt x="4100949" y="471273"/>
                  </a:lnTo>
                  <a:lnTo>
                    <a:pt x="4107815" y="437260"/>
                  </a:lnTo>
                  <a:lnTo>
                    <a:pt x="4107815" y="87375"/>
                  </a:lnTo>
                  <a:lnTo>
                    <a:pt x="4100949" y="53363"/>
                  </a:lnTo>
                  <a:lnTo>
                    <a:pt x="4082224" y="25590"/>
                  </a:lnTo>
                  <a:lnTo>
                    <a:pt x="4054451" y="6865"/>
                  </a:lnTo>
                  <a:lnTo>
                    <a:pt x="4020439" y="0"/>
                  </a:lnTo>
                  <a:close/>
                </a:path>
              </a:pathLst>
            </a:custGeom>
            <a:solidFill>
              <a:srgbClr val="FFFF66"/>
            </a:solidFill>
          </p:spPr>
          <p:txBody>
            <a:bodyPr wrap="square" lIns="0" tIns="0" rIns="0" bIns="0" rtlCol="0"/>
            <a:lstStyle/>
            <a:p>
              <a:pPr algn="ctr"/>
              <a:endParaRPr dirty="0"/>
            </a:p>
          </p:txBody>
        </p:sp>
        <p:sp>
          <p:nvSpPr>
            <p:cNvPr id="10" name="object 10"/>
            <p:cNvSpPr/>
            <p:nvPr/>
          </p:nvSpPr>
          <p:spPr>
            <a:xfrm>
              <a:off x="1863343" y="962151"/>
              <a:ext cx="4107815" cy="525145"/>
            </a:xfrm>
            <a:custGeom>
              <a:avLst/>
              <a:gdLst/>
              <a:ahLst/>
              <a:cxnLst/>
              <a:rect l="l" t="t" r="r" b="b"/>
              <a:pathLst>
                <a:path w="4107815" h="525144">
                  <a:moveTo>
                    <a:pt x="87375" y="0"/>
                  </a:moveTo>
                  <a:lnTo>
                    <a:pt x="53363" y="6865"/>
                  </a:lnTo>
                  <a:lnTo>
                    <a:pt x="25590" y="25590"/>
                  </a:lnTo>
                  <a:lnTo>
                    <a:pt x="6865" y="53363"/>
                  </a:lnTo>
                  <a:lnTo>
                    <a:pt x="0" y="87375"/>
                  </a:lnTo>
                  <a:lnTo>
                    <a:pt x="0" y="437260"/>
                  </a:lnTo>
                  <a:lnTo>
                    <a:pt x="6865" y="471273"/>
                  </a:lnTo>
                  <a:lnTo>
                    <a:pt x="25590" y="499046"/>
                  </a:lnTo>
                  <a:lnTo>
                    <a:pt x="53363" y="517771"/>
                  </a:lnTo>
                  <a:lnTo>
                    <a:pt x="87375" y="524636"/>
                  </a:lnTo>
                  <a:lnTo>
                    <a:pt x="4020439" y="524636"/>
                  </a:lnTo>
                  <a:lnTo>
                    <a:pt x="4054451" y="517771"/>
                  </a:lnTo>
                  <a:lnTo>
                    <a:pt x="4082224" y="499046"/>
                  </a:lnTo>
                  <a:lnTo>
                    <a:pt x="4100949" y="471273"/>
                  </a:lnTo>
                  <a:lnTo>
                    <a:pt x="4107815" y="437260"/>
                  </a:lnTo>
                  <a:lnTo>
                    <a:pt x="4107815" y="87375"/>
                  </a:lnTo>
                  <a:lnTo>
                    <a:pt x="4100949" y="53363"/>
                  </a:lnTo>
                  <a:lnTo>
                    <a:pt x="4082224" y="25590"/>
                  </a:lnTo>
                  <a:lnTo>
                    <a:pt x="4054451" y="6865"/>
                  </a:lnTo>
                  <a:lnTo>
                    <a:pt x="4020439" y="0"/>
                  </a:lnTo>
                  <a:lnTo>
                    <a:pt x="87375" y="0"/>
                  </a:lnTo>
                  <a:close/>
                </a:path>
              </a:pathLst>
            </a:custGeom>
            <a:ln w="63500">
              <a:solidFill>
                <a:srgbClr val="1E1B5D"/>
              </a:solidFill>
            </a:ln>
          </p:spPr>
          <p:txBody>
            <a:bodyPr wrap="square" lIns="0" tIns="0" rIns="0" bIns="0" rtlCol="0"/>
            <a:lstStyle/>
            <a:p>
              <a:endParaRPr/>
            </a:p>
          </p:txBody>
        </p:sp>
      </p:grpSp>
      <p:sp>
        <p:nvSpPr>
          <p:cNvPr id="11" name="object 11"/>
          <p:cNvSpPr txBox="1"/>
          <p:nvPr/>
        </p:nvSpPr>
        <p:spPr>
          <a:xfrm>
            <a:off x="3245167" y="1105025"/>
            <a:ext cx="1066165" cy="239395"/>
          </a:xfrm>
          <a:prstGeom prst="rect">
            <a:avLst/>
          </a:prstGeom>
        </p:spPr>
        <p:txBody>
          <a:bodyPr vert="horz" wrap="square" lIns="0" tIns="12700" rIns="0" bIns="0" rtlCol="0">
            <a:spAutoFit/>
          </a:bodyPr>
          <a:lstStyle/>
          <a:p>
            <a:pPr marL="12700">
              <a:lnSpc>
                <a:spcPct val="100000"/>
              </a:lnSpc>
              <a:spcBef>
                <a:spcPts val="100"/>
              </a:spcBef>
            </a:pPr>
            <a:r>
              <a:rPr sz="1400" b="1" dirty="0">
                <a:solidFill>
                  <a:srgbClr val="1E1B5D"/>
                </a:solidFill>
                <a:latin typeface="Calibri"/>
                <a:cs typeface="Calibri"/>
              </a:rPr>
              <a:t>ANIMAL</a:t>
            </a:r>
            <a:r>
              <a:rPr sz="1400" b="1" spc="-75" dirty="0">
                <a:solidFill>
                  <a:srgbClr val="1E1B5D"/>
                </a:solidFill>
                <a:latin typeface="Calibri"/>
                <a:cs typeface="Calibri"/>
              </a:rPr>
              <a:t> </a:t>
            </a:r>
            <a:r>
              <a:rPr sz="1400" b="1" spc="-5" dirty="0">
                <a:solidFill>
                  <a:srgbClr val="1E1B5D"/>
                </a:solidFill>
                <a:latin typeface="Calibri"/>
                <a:cs typeface="Calibri"/>
              </a:rPr>
              <a:t>CARE</a:t>
            </a:r>
            <a:endParaRPr sz="1400" dirty="0">
              <a:latin typeface="Calibri"/>
              <a:cs typeface="Calibri"/>
            </a:endParaRPr>
          </a:p>
        </p:txBody>
      </p:sp>
      <p:graphicFrame>
        <p:nvGraphicFramePr>
          <p:cNvPr id="12" name="object 12"/>
          <p:cNvGraphicFramePr>
            <a:graphicFrameLocks noGrp="1"/>
          </p:cNvGraphicFramePr>
          <p:nvPr>
            <p:extLst>
              <p:ext uri="{D42A27DB-BD31-4B8C-83A1-F6EECF244321}">
                <p14:modId xmlns:p14="http://schemas.microsoft.com/office/powerpoint/2010/main" val="592248325"/>
              </p:ext>
            </p:extLst>
          </p:nvPr>
        </p:nvGraphicFramePr>
        <p:xfrm>
          <a:off x="793381" y="1849500"/>
          <a:ext cx="5859780" cy="7567486"/>
        </p:xfrm>
        <a:graphic>
          <a:graphicData uri="http://schemas.openxmlformats.org/drawingml/2006/table">
            <a:tbl>
              <a:tblPr firstRow="1" bandRow="1">
                <a:tableStyleId>{2D5ABB26-0587-4C30-8999-92F81FD0307C}</a:tableStyleId>
              </a:tblPr>
              <a:tblGrid>
                <a:gridCol w="1348740">
                  <a:extLst>
                    <a:ext uri="{9D8B030D-6E8A-4147-A177-3AD203B41FA5}">
                      <a16:colId xmlns:a16="http://schemas.microsoft.com/office/drawing/2014/main" val="20000"/>
                    </a:ext>
                  </a:extLst>
                </a:gridCol>
                <a:gridCol w="4511040">
                  <a:extLst>
                    <a:ext uri="{9D8B030D-6E8A-4147-A177-3AD203B41FA5}">
                      <a16:colId xmlns:a16="http://schemas.microsoft.com/office/drawing/2014/main" val="20001"/>
                    </a:ext>
                  </a:extLst>
                </a:gridCol>
              </a:tblGrid>
              <a:tr h="647700">
                <a:tc>
                  <a:txBody>
                    <a:bodyPr/>
                    <a:lstStyle/>
                    <a:p>
                      <a:pPr>
                        <a:lnSpc>
                          <a:spcPct val="100000"/>
                        </a:lnSpc>
                        <a:spcBef>
                          <a:spcPts val="40"/>
                        </a:spcBef>
                      </a:pPr>
                      <a:endParaRPr sz="1500" dirty="0">
                        <a:latin typeface="Times New Roman"/>
                        <a:cs typeface="Times New Roman"/>
                      </a:endParaRPr>
                    </a:p>
                    <a:p>
                      <a:pPr algn="ctr">
                        <a:lnSpc>
                          <a:spcPct val="100000"/>
                        </a:lnSpc>
                      </a:pPr>
                      <a:r>
                        <a:rPr sz="1200" spc="-5" dirty="0">
                          <a:latin typeface="Calibri"/>
                          <a:cs typeface="Calibri"/>
                        </a:rPr>
                        <a:t>Exam</a:t>
                      </a:r>
                      <a:r>
                        <a:rPr sz="1200" spc="-35" dirty="0">
                          <a:latin typeface="Calibri"/>
                          <a:cs typeface="Calibri"/>
                        </a:rPr>
                        <a:t> </a:t>
                      </a:r>
                      <a:r>
                        <a:rPr sz="1200" spc="-5" dirty="0">
                          <a:latin typeface="Calibri"/>
                          <a:cs typeface="Calibri"/>
                        </a:rPr>
                        <a:t>Board</a:t>
                      </a:r>
                      <a:endParaRPr sz="1200" dirty="0">
                        <a:latin typeface="Calibri"/>
                        <a:cs typeface="Calibri"/>
                      </a:endParaRPr>
                    </a:p>
                  </a:txBody>
                  <a:tcPr marL="0" marR="0" marT="50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a:lnSpc>
                          <a:spcPct val="100000"/>
                        </a:lnSpc>
                        <a:spcBef>
                          <a:spcPts val="35"/>
                        </a:spcBef>
                      </a:pPr>
                      <a:endParaRPr sz="1400" dirty="0">
                        <a:latin typeface="Times New Roman"/>
                        <a:cs typeface="Times New Roman"/>
                      </a:endParaRPr>
                    </a:p>
                    <a:p>
                      <a:pPr marL="73025">
                        <a:lnSpc>
                          <a:spcPct val="100000"/>
                        </a:lnSpc>
                        <a:spcBef>
                          <a:spcPts val="5"/>
                        </a:spcBef>
                      </a:pPr>
                      <a:r>
                        <a:rPr sz="1400" spc="-5" dirty="0">
                          <a:latin typeface="Calibri"/>
                          <a:cs typeface="Calibri"/>
                        </a:rPr>
                        <a:t>ASDAN</a:t>
                      </a:r>
                      <a:r>
                        <a:rPr lang="en-US" sz="1400" spc="-5" dirty="0">
                          <a:latin typeface="Calibri"/>
                          <a:cs typeface="Calibri"/>
                        </a:rPr>
                        <a:t> Short Course</a:t>
                      </a:r>
                      <a:endParaRPr sz="1400" dirty="0">
                        <a:latin typeface="Calibri"/>
                        <a:cs typeface="Calibri"/>
                      </a:endParaRPr>
                    </a:p>
                  </a:txBody>
                  <a:tcPr marL="0" marR="0" marT="444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0"/>
                  </a:ext>
                </a:extLst>
              </a:tr>
              <a:tr h="1514475">
                <a:tc>
                  <a:txBody>
                    <a:bodyPr/>
                    <a:lstStyle/>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gn="ctr">
                        <a:lnSpc>
                          <a:spcPct val="100000"/>
                        </a:lnSpc>
                        <a:spcBef>
                          <a:spcPts val="1050"/>
                        </a:spcBef>
                      </a:pPr>
                      <a:r>
                        <a:rPr sz="1200" spc="-5" dirty="0">
                          <a:latin typeface="Calibri"/>
                          <a:cs typeface="Calibri"/>
                        </a:rPr>
                        <a:t>Introduction</a:t>
                      </a:r>
                      <a:endParaRPr sz="120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a:lnSpc>
                          <a:spcPct val="100000"/>
                        </a:lnSpc>
                      </a:pPr>
                      <a:endParaRPr sz="1200" dirty="0">
                        <a:latin typeface="Times New Roman"/>
                        <a:cs typeface="Times New Roman"/>
                      </a:endParaRPr>
                    </a:p>
                    <a:p>
                      <a:pPr marL="73025" marR="67945" algn="just">
                        <a:lnSpc>
                          <a:spcPct val="102000"/>
                        </a:lnSpc>
                        <a:spcBef>
                          <a:spcPts val="850"/>
                        </a:spcBef>
                      </a:pPr>
                      <a:r>
                        <a:rPr sz="1200" spc="-5" dirty="0">
                          <a:latin typeface="Calibri"/>
                          <a:cs typeface="Calibri"/>
                        </a:rPr>
                        <a:t>This Short </a:t>
                      </a:r>
                      <a:r>
                        <a:rPr sz="1200" spc="-10" dirty="0">
                          <a:latin typeface="Calibri"/>
                          <a:cs typeface="Calibri"/>
                        </a:rPr>
                        <a:t>Course </a:t>
                      </a:r>
                      <a:r>
                        <a:rPr sz="1200" spc="-5" dirty="0">
                          <a:latin typeface="Calibri"/>
                          <a:cs typeface="Calibri"/>
                        </a:rPr>
                        <a:t>accredits up </a:t>
                      </a:r>
                      <a:r>
                        <a:rPr sz="1200" spc="-10" dirty="0">
                          <a:latin typeface="Calibri"/>
                          <a:cs typeface="Calibri"/>
                        </a:rPr>
                        <a:t>to </a:t>
                      </a:r>
                      <a:r>
                        <a:rPr sz="1200" dirty="0">
                          <a:latin typeface="Calibri"/>
                          <a:cs typeface="Calibri"/>
                        </a:rPr>
                        <a:t>60 </a:t>
                      </a:r>
                      <a:r>
                        <a:rPr sz="1200" spc="-10" dirty="0">
                          <a:latin typeface="Calibri"/>
                          <a:cs typeface="Calibri"/>
                        </a:rPr>
                        <a:t>hours </a:t>
                      </a:r>
                      <a:r>
                        <a:rPr sz="1200" spc="-5" dirty="0">
                          <a:latin typeface="Calibri"/>
                          <a:cs typeface="Calibri"/>
                        </a:rPr>
                        <a:t>of </a:t>
                      </a:r>
                      <a:r>
                        <a:rPr sz="1200" dirty="0">
                          <a:latin typeface="Calibri"/>
                          <a:cs typeface="Calibri"/>
                        </a:rPr>
                        <a:t>Animal </a:t>
                      </a:r>
                      <a:r>
                        <a:rPr sz="1200" spc="-10" dirty="0">
                          <a:latin typeface="Calibri"/>
                          <a:cs typeface="Calibri"/>
                        </a:rPr>
                        <a:t>Care </a:t>
                      </a:r>
                      <a:r>
                        <a:rPr sz="1200" spc="-5" dirty="0">
                          <a:latin typeface="Calibri"/>
                          <a:cs typeface="Calibri"/>
                        </a:rPr>
                        <a:t> activities. It </a:t>
                      </a:r>
                      <a:r>
                        <a:rPr sz="1200" spc="-10" dirty="0">
                          <a:latin typeface="Calibri"/>
                          <a:cs typeface="Calibri"/>
                        </a:rPr>
                        <a:t>provides </a:t>
                      </a:r>
                      <a:r>
                        <a:rPr sz="1200" spc="-5" dirty="0">
                          <a:latin typeface="Calibri"/>
                          <a:cs typeface="Calibri"/>
                        </a:rPr>
                        <a:t>opportunities </a:t>
                      </a:r>
                      <a:r>
                        <a:rPr sz="1200" spc="-10" dirty="0">
                          <a:latin typeface="Calibri"/>
                          <a:cs typeface="Calibri"/>
                        </a:rPr>
                        <a:t>for </a:t>
                      </a:r>
                      <a:r>
                        <a:rPr lang="en-US" sz="1200" spc="-10" dirty="0">
                          <a:latin typeface="Calibri"/>
                          <a:cs typeface="Calibri"/>
                        </a:rPr>
                        <a:t>pupil</a:t>
                      </a:r>
                      <a:r>
                        <a:rPr sz="1200" spc="-10" dirty="0">
                          <a:latin typeface="Calibri"/>
                          <a:cs typeface="Calibri"/>
                        </a:rPr>
                        <a:t>s to </a:t>
                      </a:r>
                      <a:r>
                        <a:rPr sz="1200" spc="-5" dirty="0">
                          <a:latin typeface="Calibri"/>
                          <a:cs typeface="Calibri"/>
                        </a:rPr>
                        <a:t>develop </a:t>
                      </a:r>
                      <a:r>
                        <a:rPr sz="1200" dirty="0">
                          <a:latin typeface="Calibri"/>
                          <a:cs typeface="Calibri"/>
                        </a:rPr>
                        <a:t> Animal</a:t>
                      </a:r>
                      <a:r>
                        <a:rPr sz="1200" spc="5" dirty="0">
                          <a:latin typeface="Calibri"/>
                          <a:cs typeface="Calibri"/>
                        </a:rPr>
                        <a:t> </a:t>
                      </a:r>
                      <a:r>
                        <a:rPr sz="1200" spc="-10" dirty="0">
                          <a:latin typeface="Calibri"/>
                          <a:cs typeface="Calibri"/>
                        </a:rPr>
                        <a:t>Care</a:t>
                      </a:r>
                      <a:r>
                        <a:rPr sz="1200" spc="-5" dirty="0">
                          <a:latin typeface="Calibri"/>
                          <a:cs typeface="Calibri"/>
                        </a:rPr>
                        <a:t> knowledge</a:t>
                      </a:r>
                      <a:r>
                        <a:rPr sz="1200" dirty="0">
                          <a:latin typeface="Calibri"/>
                          <a:cs typeface="Calibri"/>
                        </a:rPr>
                        <a:t> and </a:t>
                      </a:r>
                      <a:r>
                        <a:rPr sz="1200" spc="-5" dirty="0">
                          <a:latin typeface="Calibri"/>
                          <a:cs typeface="Calibri"/>
                        </a:rPr>
                        <a:t>skills,</a:t>
                      </a:r>
                      <a:r>
                        <a:rPr sz="1200" dirty="0">
                          <a:latin typeface="Calibri"/>
                          <a:cs typeface="Calibri"/>
                        </a:rPr>
                        <a:t> and</a:t>
                      </a:r>
                      <a:r>
                        <a:rPr sz="1200" spc="5" dirty="0">
                          <a:latin typeface="Calibri"/>
                          <a:cs typeface="Calibri"/>
                        </a:rPr>
                        <a:t> </a:t>
                      </a:r>
                      <a:r>
                        <a:rPr sz="1200" spc="-5" dirty="0">
                          <a:latin typeface="Calibri"/>
                          <a:cs typeface="Calibri"/>
                        </a:rPr>
                        <a:t>how</a:t>
                      </a:r>
                      <a:r>
                        <a:rPr sz="1200" dirty="0">
                          <a:latin typeface="Calibri"/>
                          <a:cs typeface="Calibri"/>
                        </a:rPr>
                        <a:t> </a:t>
                      </a:r>
                      <a:r>
                        <a:rPr sz="1200" spc="-10" dirty="0">
                          <a:latin typeface="Calibri"/>
                          <a:cs typeface="Calibri"/>
                        </a:rPr>
                        <a:t>to</a:t>
                      </a:r>
                      <a:r>
                        <a:rPr sz="1200" spc="-5" dirty="0">
                          <a:latin typeface="Calibri"/>
                          <a:cs typeface="Calibri"/>
                        </a:rPr>
                        <a:t> use</a:t>
                      </a:r>
                      <a:r>
                        <a:rPr sz="1200" dirty="0">
                          <a:latin typeface="Calibri"/>
                          <a:cs typeface="Calibri"/>
                        </a:rPr>
                        <a:t> </a:t>
                      </a:r>
                      <a:r>
                        <a:rPr sz="1200" spc="-5" dirty="0">
                          <a:latin typeface="Calibri"/>
                          <a:cs typeface="Calibri"/>
                        </a:rPr>
                        <a:t>them </a:t>
                      </a:r>
                      <a:r>
                        <a:rPr sz="1200" dirty="0">
                          <a:latin typeface="Calibri"/>
                          <a:cs typeface="Calibri"/>
                        </a:rPr>
                        <a:t> </a:t>
                      </a:r>
                      <a:r>
                        <a:rPr sz="1200" spc="-20" dirty="0">
                          <a:latin typeface="Calibri"/>
                          <a:cs typeface="Calibri"/>
                        </a:rPr>
                        <a:t>effectively.</a:t>
                      </a:r>
                      <a:endParaRPr sz="12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1"/>
                  </a:ext>
                </a:extLst>
              </a:tr>
              <a:tr h="2984500">
                <a:tc>
                  <a:txBody>
                    <a:bodyPr/>
                    <a:lstStyle/>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marL="176530" marR="171450" algn="ctr">
                        <a:lnSpc>
                          <a:spcPct val="101699"/>
                        </a:lnSpc>
                      </a:pPr>
                      <a:r>
                        <a:rPr sz="1200" dirty="0">
                          <a:latin typeface="Calibri"/>
                          <a:cs typeface="Calibri"/>
                        </a:rPr>
                        <a:t>Summary</a:t>
                      </a:r>
                      <a:r>
                        <a:rPr sz="1200" spc="-50" dirty="0">
                          <a:latin typeface="Calibri"/>
                          <a:cs typeface="Calibri"/>
                        </a:rPr>
                        <a:t> </a:t>
                      </a:r>
                      <a:r>
                        <a:rPr sz="1200" spc="-5" dirty="0">
                          <a:latin typeface="Calibri"/>
                          <a:cs typeface="Calibri"/>
                        </a:rPr>
                        <a:t>of</a:t>
                      </a:r>
                      <a:r>
                        <a:rPr sz="1200" spc="-50" dirty="0">
                          <a:latin typeface="Calibri"/>
                          <a:cs typeface="Calibri"/>
                        </a:rPr>
                        <a:t> </a:t>
                      </a:r>
                      <a:r>
                        <a:rPr sz="1200" dirty="0">
                          <a:latin typeface="Calibri"/>
                          <a:cs typeface="Calibri"/>
                        </a:rPr>
                        <a:t>the </a:t>
                      </a:r>
                      <a:r>
                        <a:rPr sz="1200" spc="-254" dirty="0">
                          <a:latin typeface="Calibri"/>
                          <a:cs typeface="Calibri"/>
                        </a:rPr>
                        <a:t> </a:t>
                      </a:r>
                      <a:r>
                        <a:rPr sz="1200" spc="-5" dirty="0">
                          <a:latin typeface="Calibri"/>
                          <a:cs typeface="Calibri"/>
                        </a:rPr>
                        <a:t>topics you will </a:t>
                      </a:r>
                      <a:r>
                        <a:rPr sz="1200" dirty="0">
                          <a:latin typeface="Calibri"/>
                          <a:cs typeface="Calibri"/>
                        </a:rPr>
                        <a:t> </a:t>
                      </a:r>
                      <a:r>
                        <a:rPr sz="1200" spc="-5" dirty="0">
                          <a:latin typeface="Calibri"/>
                          <a:cs typeface="Calibri"/>
                        </a:rPr>
                        <a:t>cover</a:t>
                      </a:r>
                      <a:endParaRPr sz="12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a:lnSpc>
                          <a:spcPct val="100000"/>
                        </a:lnSpc>
                      </a:pPr>
                      <a:endParaRPr lang="en-US" sz="1200" dirty="0">
                        <a:latin typeface="Times New Roman"/>
                        <a:cs typeface="Times New Roman"/>
                      </a:endParaRPr>
                    </a:p>
                    <a:p>
                      <a:pPr marL="0" marR="0" lvl="0" indent="0" defTabSz="914400" eaLnBrk="1" fontAlgn="auto" latinLnBrk="0" hangingPunct="1">
                        <a:lnSpc>
                          <a:spcPct val="100000"/>
                        </a:lnSpc>
                        <a:spcBef>
                          <a:spcPts val="0"/>
                        </a:spcBef>
                        <a:spcAft>
                          <a:spcPts val="0"/>
                        </a:spcAft>
                        <a:buClrTx/>
                        <a:buSzTx/>
                        <a:buFontTx/>
                        <a:buNone/>
                        <a:tabLst/>
                        <a:defRPr/>
                      </a:pPr>
                      <a:r>
                        <a:rPr lang="en-US" sz="1200" dirty="0"/>
                        <a:t>The specific units available can vary, pupils</a:t>
                      </a:r>
                      <a:r>
                        <a:rPr lang="en-GB" sz="1200" dirty="0">
                          <a:solidFill>
                            <a:schemeClr val="tx1"/>
                          </a:solidFill>
                          <a:effectLst/>
                          <a:latin typeface="+mn-lt"/>
                          <a:ea typeface="+mn-ea"/>
                          <a:cs typeface="+mn-cs"/>
                        </a:rPr>
                        <a:t> will study a range of units that could include:</a:t>
                      </a:r>
                    </a:p>
                    <a:p>
                      <a:pPr>
                        <a:lnSpc>
                          <a:spcPct val="100000"/>
                        </a:lnSpc>
                      </a:pPr>
                      <a:endParaRPr sz="1200" dirty="0">
                        <a:latin typeface="Times New Roman"/>
                        <a:cs typeface="Times New Roman"/>
                      </a:endParaRPr>
                    </a:p>
                    <a:p>
                      <a:pPr marL="433070" indent="-360680">
                        <a:lnSpc>
                          <a:spcPct val="100000"/>
                        </a:lnSpc>
                        <a:spcBef>
                          <a:spcPts val="25"/>
                        </a:spcBef>
                        <a:buSzPct val="71428"/>
                        <a:buFont typeface="Symbol"/>
                        <a:buChar char=""/>
                        <a:tabLst>
                          <a:tab pos="433070" algn="l"/>
                          <a:tab pos="433705" algn="l"/>
                        </a:tabLst>
                      </a:pPr>
                      <a:r>
                        <a:rPr sz="1200" dirty="0">
                          <a:latin typeface="Calibri"/>
                          <a:cs typeface="Calibri"/>
                        </a:rPr>
                        <a:t>Animal</a:t>
                      </a:r>
                      <a:r>
                        <a:rPr sz="1200" spc="-25" dirty="0">
                          <a:latin typeface="Calibri"/>
                          <a:cs typeface="Calibri"/>
                        </a:rPr>
                        <a:t> </a:t>
                      </a:r>
                      <a:r>
                        <a:rPr sz="1200" spc="-15" dirty="0">
                          <a:latin typeface="Calibri"/>
                          <a:cs typeface="Calibri"/>
                        </a:rPr>
                        <a:t>Investigation</a:t>
                      </a:r>
                      <a:endParaRPr sz="1200" dirty="0">
                        <a:latin typeface="Calibri"/>
                        <a:cs typeface="Calibri"/>
                      </a:endParaRPr>
                    </a:p>
                    <a:p>
                      <a:pPr marL="433070" indent="-360680">
                        <a:lnSpc>
                          <a:spcPct val="100000"/>
                        </a:lnSpc>
                        <a:spcBef>
                          <a:spcPts val="35"/>
                        </a:spcBef>
                        <a:buSzPct val="71428"/>
                        <a:buFont typeface="Symbol"/>
                        <a:buChar char=""/>
                        <a:tabLst>
                          <a:tab pos="433070" algn="l"/>
                          <a:tab pos="433705" algn="l"/>
                        </a:tabLst>
                      </a:pPr>
                      <a:r>
                        <a:rPr sz="1200" spc="-10" dirty="0">
                          <a:latin typeface="Calibri"/>
                          <a:cs typeface="Calibri"/>
                        </a:rPr>
                        <a:t>Safety</a:t>
                      </a:r>
                      <a:r>
                        <a:rPr sz="1200" spc="-40" dirty="0">
                          <a:latin typeface="Calibri"/>
                          <a:cs typeface="Calibri"/>
                        </a:rPr>
                        <a:t> </a:t>
                      </a:r>
                      <a:r>
                        <a:rPr sz="1200" spc="-5" dirty="0">
                          <a:latin typeface="Calibri"/>
                          <a:cs typeface="Calibri"/>
                        </a:rPr>
                        <a:t>Around</a:t>
                      </a:r>
                      <a:r>
                        <a:rPr sz="1200" spc="-40" dirty="0">
                          <a:latin typeface="Calibri"/>
                          <a:cs typeface="Calibri"/>
                        </a:rPr>
                        <a:t> </a:t>
                      </a:r>
                      <a:r>
                        <a:rPr sz="1200" dirty="0">
                          <a:latin typeface="Calibri"/>
                          <a:cs typeface="Calibri"/>
                        </a:rPr>
                        <a:t>Animals</a:t>
                      </a:r>
                    </a:p>
                    <a:p>
                      <a:pPr marL="433070" indent="-360680">
                        <a:lnSpc>
                          <a:spcPct val="100000"/>
                        </a:lnSpc>
                        <a:spcBef>
                          <a:spcPts val="25"/>
                        </a:spcBef>
                        <a:buSzPct val="71428"/>
                        <a:buFont typeface="Symbol"/>
                        <a:buChar char=""/>
                        <a:tabLst>
                          <a:tab pos="433070" algn="l"/>
                          <a:tab pos="433705" algn="l"/>
                        </a:tabLst>
                      </a:pPr>
                      <a:r>
                        <a:rPr sz="1200" spc="-5" dirty="0">
                          <a:latin typeface="Calibri"/>
                          <a:cs typeface="Calibri"/>
                        </a:rPr>
                        <a:t>Looking</a:t>
                      </a:r>
                      <a:r>
                        <a:rPr sz="1200" spc="-20" dirty="0">
                          <a:latin typeface="Calibri"/>
                          <a:cs typeface="Calibri"/>
                        </a:rPr>
                        <a:t> </a:t>
                      </a:r>
                      <a:r>
                        <a:rPr sz="1200" spc="-15" dirty="0">
                          <a:latin typeface="Calibri"/>
                          <a:cs typeface="Calibri"/>
                        </a:rPr>
                        <a:t>After</a:t>
                      </a:r>
                      <a:r>
                        <a:rPr sz="1200" spc="-5" dirty="0">
                          <a:latin typeface="Calibri"/>
                          <a:cs typeface="Calibri"/>
                        </a:rPr>
                        <a:t> Animals</a:t>
                      </a:r>
                      <a:endParaRPr sz="1200" dirty="0">
                        <a:latin typeface="Calibri"/>
                        <a:cs typeface="Calibri"/>
                      </a:endParaRPr>
                    </a:p>
                    <a:p>
                      <a:pPr marL="433070" indent="-360680">
                        <a:lnSpc>
                          <a:spcPct val="100000"/>
                        </a:lnSpc>
                        <a:spcBef>
                          <a:spcPts val="35"/>
                        </a:spcBef>
                        <a:buSzPct val="71428"/>
                        <a:buFont typeface="Symbol"/>
                        <a:buChar char=""/>
                        <a:tabLst>
                          <a:tab pos="433070" algn="l"/>
                          <a:tab pos="433705" algn="l"/>
                        </a:tabLst>
                      </a:pPr>
                      <a:r>
                        <a:rPr sz="1200" dirty="0">
                          <a:latin typeface="Calibri"/>
                          <a:cs typeface="Calibri"/>
                        </a:rPr>
                        <a:t>Animals</a:t>
                      </a:r>
                      <a:r>
                        <a:rPr sz="1200" spc="-25" dirty="0">
                          <a:latin typeface="Calibri"/>
                          <a:cs typeface="Calibri"/>
                        </a:rPr>
                        <a:t> </a:t>
                      </a:r>
                      <a:r>
                        <a:rPr sz="1200" dirty="0">
                          <a:latin typeface="Calibri"/>
                          <a:cs typeface="Calibri"/>
                        </a:rPr>
                        <a:t>in</a:t>
                      </a:r>
                      <a:r>
                        <a:rPr sz="1200" spc="-30" dirty="0">
                          <a:latin typeface="Calibri"/>
                          <a:cs typeface="Calibri"/>
                        </a:rPr>
                        <a:t> </a:t>
                      </a:r>
                      <a:r>
                        <a:rPr sz="1200" spc="-20" dirty="0">
                          <a:latin typeface="Calibri"/>
                          <a:cs typeface="Calibri"/>
                        </a:rPr>
                        <a:t>Trouble</a:t>
                      </a:r>
                      <a:endParaRPr sz="1200" dirty="0">
                        <a:latin typeface="Calibri"/>
                        <a:cs typeface="Calibri"/>
                      </a:endParaRPr>
                    </a:p>
                    <a:p>
                      <a:pPr marL="433070" indent="-360680">
                        <a:lnSpc>
                          <a:spcPct val="100000"/>
                        </a:lnSpc>
                        <a:spcBef>
                          <a:spcPts val="25"/>
                        </a:spcBef>
                        <a:buSzPct val="71428"/>
                        <a:buFont typeface="Symbol"/>
                        <a:buChar char=""/>
                        <a:tabLst>
                          <a:tab pos="433070" algn="l"/>
                          <a:tab pos="433705" algn="l"/>
                        </a:tabLst>
                      </a:pPr>
                      <a:r>
                        <a:rPr sz="1200" dirty="0">
                          <a:latin typeface="Calibri"/>
                          <a:cs typeface="Calibri"/>
                        </a:rPr>
                        <a:t>Animals</a:t>
                      </a:r>
                      <a:r>
                        <a:rPr sz="1200" spc="-20" dirty="0">
                          <a:latin typeface="Calibri"/>
                          <a:cs typeface="Calibri"/>
                        </a:rPr>
                        <a:t> </a:t>
                      </a:r>
                      <a:r>
                        <a:rPr sz="1200" spc="-5" dirty="0">
                          <a:latin typeface="Calibri"/>
                          <a:cs typeface="Calibri"/>
                        </a:rPr>
                        <a:t>In</a:t>
                      </a:r>
                      <a:r>
                        <a:rPr sz="1200" spc="-35" dirty="0">
                          <a:latin typeface="Calibri"/>
                          <a:cs typeface="Calibri"/>
                        </a:rPr>
                        <a:t> </a:t>
                      </a:r>
                      <a:r>
                        <a:rPr sz="1200" spc="-5" dirty="0">
                          <a:latin typeface="Calibri"/>
                          <a:cs typeface="Calibri"/>
                        </a:rPr>
                        <a:t>the</a:t>
                      </a:r>
                      <a:r>
                        <a:rPr sz="1200" spc="-30" dirty="0">
                          <a:latin typeface="Calibri"/>
                          <a:cs typeface="Calibri"/>
                        </a:rPr>
                        <a:t> </a:t>
                      </a:r>
                      <a:r>
                        <a:rPr sz="1200" dirty="0">
                          <a:latin typeface="Calibri"/>
                          <a:cs typeface="Calibri"/>
                        </a:rPr>
                        <a:t>Media</a:t>
                      </a:r>
                    </a:p>
                    <a:p>
                      <a:pPr marL="433070" indent="-360680">
                        <a:lnSpc>
                          <a:spcPct val="100000"/>
                        </a:lnSpc>
                        <a:spcBef>
                          <a:spcPts val="25"/>
                        </a:spcBef>
                        <a:buSzPct val="71428"/>
                        <a:buFont typeface="Symbol"/>
                        <a:buChar char=""/>
                        <a:tabLst>
                          <a:tab pos="433070" algn="l"/>
                          <a:tab pos="433705" algn="l"/>
                        </a:tabLst>
                      </a:pPr>
                      <a:r>
                        <a:rPr sz="1200" dirty="0">
                          <a:latin typeface="Calibri"/>
                          <a:cs typeface="Calibri"/>
                        </a:rPr>
                        <a:t>Animals</a:t>
                      </a:r>
                      <a:r>
                        <a:rPr sz="1200" spc="-20" dirty="0">
                          <a:latin typeface="Calibri"/>
                          <a:cs typeface="Calibri"/>
                        </a:rPr>
                        <a:t> </a:t>
                      </a:r>
                      <a:r>
                        <a:rPr sz="1200" spc="-5" dirty="0">
                          <a:latin typeface="Calibri"/>
                          <a:cs typeface="Calibri"/>
                        </a:rPr>
                        <a:t>and</a:t>
                      </a:r>
                      <a:r>
                        <a:rPr sz="1200" spc="-30" dirty="0">
                          <a:latin typeface="Calibri"/>
                          <a:cs typeface="Calibri"/>
                        </a:rPr>
                        <a:t> </a:t>
                      </a:r>
                      <a:r>
                        <a:rPr sz="1200" spc="-5" dirty="0">
                          <a:latin typeface="Calibri"/>
                          <a:cs typeface="Calibri"/>
                        </a:rPr>
                        <a:t>the</a:t>
                      </a:r>
                      <a:r>
                        <a:rPr sz="1200" spc="-25" dirty="0">
                          <a:latin typeface="Calibri"/>
                          <a:cs typeface="Calibri"/>
                        </a:rPr>
                        <a:t> </a:t>
                      </a:r>
                      <a:r>
                        <a:rPr sz="1200" spc="-5" dirty="0">
                          <a:latin typeface="Calibri"/>
                          <a:cs typeface="Calibri"/>
                        </a:rPr>
                        <a:t>Law</a:t>
                      </a:r>
                      <a:endParaRPr sz="1200" dirty="0">
                        <a:latin typeface="Calibri"/>
                        <a:cs typeface="Calibri"/>
                      </a:endParaRPr>
                    </a:p>
                    <a:p>
                      <a:pPr marL="433070" indent="-360680">
                        <a:lnSpc>
                          <a:spcPct val="100000"/>
                        </a:lnSpc>
                        <a:spcBef>
                          <a:spcPts val="35"/>
                        </a:spcBef>
                        <a:buSzPct val="71428"/>
                        <a:buFont typeface="Symbol"/>
                        <a:buChar char=""/>
                        <a:tabLst>
                          <a:tab pos="433070" algn="l"/>
                          <a:tab pos="433705" algn="l"/>
                        </a:tabLst>
                      </a:pPr>
                      <a:r>
                        <a:rPr sz="1200" spc="-10" dirty="0">
                          <a:latin typeface="Calibri"/>
                          <a:cs typeface="Calibri"/>
                        </a:rPr>
                        <a:t>C</a:t>
                      </a:r>
                      <a:r>
                        <a:rPr lang="en-US" sz="1200" spc="-10" dirty="0">
                          <a:latin typeface="Calibri"/>
                          <a:cs typeface="Calibri"/>
                        </a:rPr>
                        <a:t>a</a:t>
                      </a:r>
                      <a:r>
                        <a:rPr sz="1200" spc="-10" dirty="0">
                          <a:latin typeface="Calibri"/>
                          <a:cs typeface="Calibri"/>
                        </a:rPr>
                        <a:t>reers</a:t>
                      </a:r>
                      <a:r>
                        <a:rPr sz="1200" spc="-15" dirty="0">
                          <a:latin typeface="Calibri"/>
                          <a:cs typeface="Calibri"/>
                        </a:rPr>
                        <a:t> </a:t>
                      </a:r>
                      <a:r>
                        <a:rPr sz="1200" dirty="0">
                          <a:latin typeface="Calibri"/>
                          <a:cs typeface="Calibri"/>
                        </a:rPr>
                        <a:t>in</a:t>
                      </a:r>
                      <a:r>
                        <a:rPr sz="1200" spc="-20" dirty="0">
                          <a:latin typeface="Calibri"/>
                          <a:cs typeface="Calibri"/>
                        </a:rPr>
                        <a:t> </a:t>
                      </a:r>
                      <a:r>
                        <a:rPr sz="1200" spc="-10" dirty="0">
                          <a:latin typeface="Calibri"/>
                          <a:cs typeface="Calibri"/>
                        </a:rPr>
                        <a:t>Working</a:t>
                      </a:r>
                      <a:r>
                        <a:rPr sz="1200" spc="-20" dirty="0">
                          <a:latin typeface="Calibri"/>
                          <a:cs typeface="Calibri"/>
                        </a:rPr>
                        <a:t> </a:t>
                      </a:r>
                      <a:r>
                        <a:rPr sz="1200" spc="-5" dirty="0">
                          <a:latin typeface="Calibri"/>
                          <a:cs typeface="Calibri"/>
                        </a:rPr>
                        <a:t>with</a:t>
                      </a:r>
                      <a:r>
                        <a:rPr sz="1200" spc="-25" dirty="0">
                          <a:latin typeface="Calibri"/>
                          <a:cs typeface="Calibri"/>
                        </a:rPr>
                        <a:t> </a:t>
                      </a:r>
                      <a:r>
                        <a:rPr sz="1200" dirty="0">
                          <a:latin typeface="Calibri"/>
                          <a:cs typeface="Calibri"/>
                        </a:rPr>
                        <a:t>Animals</a:t>
                      </a: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2"/>
                  </a:ext>
                </a:extLst>
              </a:tr>
              <a:tr h="669925">
                <a:tc>
                  <a:txBody>
                    <a:bodyPr/>
                    <a:lstStyle/>
                    <a:p>
                      <a:pPr>
                        <a:lnSpc>
                          <a:spcPct val="100000"/>
                        </a:lnSpc>
                        <a:spcBef>
                          <a:spcPts val="25"/>
                        </a:spcBef>
                      </a:pPr>
                      <a:endParaRPr sz="1600">
                        <a:latin typeface="Times New Roman"/>
                        <a:cs typeface="Times New Roman"/>
                      </a:endParaRPr>
                    </a:p>
                    <a:p>
                      <a:pPr algn="ctr">
                        <a:lnSpc>
                          <a:spcPct val="100000"/>
                        </a:lnSpc>
                      </a:pPr>
                      <a:r>
                        <a:rPr sz="1200" dirty="0">
                          <a:latin typeface="Calibri"/>
                          <a:cs typeface="Calibri"/>
                        </a:rPr>
                        <a:t>Assessment</a:t>
                      </a:r>
                      <a:endParaRPr sz="1200">
                        <a:latin typeface="Calibri"/>
                        <a:cs typeface="Calibri"/>
                      </a:endParaRPr>
                    </a:p>
                  </a:txBody>
                  <a:tcPr marL="0" marR="0" marT="317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3025" marR="67310">
                        <a:lnSpc>
                          <a:spcPct val="101400"/>
                        </a:lnSpc>
                        <a:spcBef>
                          <a:spcPts val="10"/>
                        </a:spcBef>
                      </a:pPr>
                      <a:r>
                        <a:rPr lang="en-US" sz="1200" dirty="0"/>
                        <a:t>Pupils build a portfolio by engaging in practical tasks, investigations, and recording their progress within these modules. The course is internally assessed, leading to an ASDAN certificate upon successful completion. </a:t>
                      </a:r>
                      <a:endParaRPr sz="1200" dirty="0">
                        <a:latin typeface="Calibri"/>
                        <a:cs typeface="Calibri"/>
                      </a:endParaRPr>
                    </a:p>
                  </a:txBody>
                  <a:tcPr marL="0" marR="0" marT="127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3"/>
                  </a:ext>
                </a:extLst>
              </a:tr>
              <a:tr h="846455">
                <a:tc>
                  <a:txBody>
                    <a:bodyPr/>
                    <a:lstStyle/>
                    <a:p>
                      <a:pPr>
                        <a:lnSpc>
                          <a:spcPct val="100000"/>
                        </a:lnSpc>
                        <a:spcBef>
                          <a:spcPts val="45"/>
                        </a:spcBef>
                      </a:pPr>
                      <a:endParaRPr sz="1550" dirty="0">
                        <a:latin typeface="Times New Roman"/>
                        <a:cs typeface="Times New Roman"/>
                      </a:endParaRPr>
                    </a:p>
                    <a:p>
                      <a:pPr algn="ctr">
                        <a:lnSpc>
                          <a:spcPct val="100000"/>
                        </a:lnSpc>
                      </a:pPr>
                      <a:r>
                        <a:rPr sz="1200" spc="-5" dirty="0">
                          <a:latin typeface="Calibri"/>
                          <a:cs typeface="Calibri"/>
                        </a:rPr>
                        <a:t>Further</a:t>
                      </a:r>
                      <a:r>
                        <a:rPr sz="1200" spc="-15" dirty="0">
                          <a:latin typeface="Calibri"/>
                          <a:cs typeface="Calibri"/>
                        </a:rPr>
                        <a:t> </a:t>
                      </a:r>
                      <a:endParaRPr lang="en-US" sz="1200" spc="-15" dirty="0">
                        <a:latin typeface="Calibri"/>
                        <a:cs typeface="Calibri"/>
                      </a:endParaRPr>
                    </a:p>
                    <a:p>
                      <a:pPr algn="ctr">
                        <a:lnSpc>
                          <a:spcPct val="100000"/>
                        </a:lnSpc>
                      </a:pPr>
                      <a:r>
                        <a:rPr sz="1200" spc="-10" dirty="0">
                          <a:latin typeface="Calibri"/>
                          <a:cs typeface="Calibri"/>
                        </a:rPr>
                        <a:t>infor</a:t>
                      </a:r>
                      <a:r>
                        <a:rPr sz="1200" spc="-5" dirty="0">
                          <a:latin typeface="Calibri"/>
                          <a:cs typeface="Calibri"/>
                        </a:rPr>
                        <a:t>mation</a:t>
                      </a:r>
                      <a:endParaRPr sz="1200" dirty="0">
                        <a:latin typeface="Calibri"/>
                        <a:cs typeface="Calibri"/>
                      </a:endParaRPr>
                    </a:p>
                  </a:txBody>
                  <a:tcPr marL="0" marR="0" marT="571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a:lnSpc>
                          <a:spcPct val="100000"/>
                        </a:lnSpc>
                      </a:pPr>
                      <a:endParaRPr sz="1200" dirty="0">
                        <a:latin typeface="Times New Roman"/>
                        <a:cs typeface="Times New Roman"/>
                      </a:endParaRPr>
                    </a:p>
                    <a:p>
                      <a:pPr marL="73025" marR="70485">
                        <a:lnSpc>
                          <a:spcPct val="101600"/>
                        </a:lnSpc>
                      </a:pPr>
                      <a:r>
                        <a:rPr sz="1200" spc="-5" dirty="0">
                          <a:latin typeface="Calibri"/>
                          <a:cs typeface="Calibri"/>
                        </a:rPr>
                        <a:t>If</a:t>
                      </a:r>
                      <a:r>
                        <a:rPr sz="1200" spc="55" dirty="0">
                          <a:latin typeface="Calibri"/>
                          <a:cs typeface="Calibri"/>
                        </a:rPr>
                        <a:t> </a:t>
                      </a:r>
                      <a:r>
                        <a:rPr sz="1200" spc="-5" dirty="0">
                          <a:latin typeface="Calibri"/>
                          <a:cs typeface="Calibri"/>
                        </a:rPr>
                        <a:t>you</a:t>
                      </a:r>
                      <a:r>
                        <a:rPr sz="1200" spc="55" dirty="0">
                          <a:latin typeface="Calibri"/>
                          <a:cs typeface="Calibri"/>
                        </a:rPr>
                        <a:t> </a:t>
                      </a:r>
                      <a:r>
                        <a:rPr sz="1200" spc="-15" dirty="0">
                          <a:latin typeface="Calibri"/>
                          <a:cs typeface="Calibri"/>
                        </a:rPr>
                        <a:t>have</a:t>
                      </a:r>
                      <a:r>
                        <a:rPr sz="1200" spc="55" dirty="0">
                          <a:latin typeface="Calibri"/>
                          <a:cs typeface="Calibri"/>
                        </a:rPr>
                        <a:t> </a:t>
                      </a:r>
                      <a:r>
                        <a:rPr sz="1200" spc="-10" dirty="0">
                          <a:latin typeface="Calibri"/>
                          <a:cs typeface="Calibri"/>
                        </a:rPr>
                        <a:t>any</a:t>
                      </a:r>
                      <a:r>
                        <a:rPr sz="1200" spc="55" dirty="0">
                          <a:latin typeface="Calibri"/>
                          <a:cs typeface="Calibri"/>
                        </a:rPr>
                        <a:t> </a:t>
                      </a:r>
                      <a:r>
                        <a:rPr sz="1200" spc="-5" dirty="0">
                          <a:latin typeface="Calibri"/>
                          <a:cs typeface="Calibri"/>
                        </a:rPr>
                        <a:t>queries</a:t>
                      </a:r>
                      <a:r>
                        <a:rPr sz="1200" spc="60" dirty="0">
                          <a:latin typeface="Calibri"/>
                          <a:cs typeface="Calibri"/>
                        </a:rPr>
                        <a:t> </a:t>
                      </a:r>
                      <a:r>
                        <a:rPr sz="1200" spc="-5" dirty="0">
                          <a:latin typeface="Calibri"/>
                          <a:cs typeface="Calibri"/>
                        </a:rPr>
                        <a:t>concerning</a:t>
                      </a:r>
                      <a:r>
                        <a:rPr sz="1200" spc="50" dirty="0">
                          <a:latin typeface="Calibri"/>
                          <a:cs typeface="Calibri"/>
                        </a:rPr>
                        <a:t> </a:t>
                      </a:r>
                      <a:r>
                        <a:rPr sz="1200" spc="-5" dirty="0">
                          <a:latin typeface="Calibri"/>
                          <a:cs typeface="Calibri"/>
                        </a:rPr>
                        <a:t>this</a:t>
                      </a:r>
                      <a:r>
                        <a:rPr sz="1200" spc="60" dirty="0">
                          <a:latin typeface="Calibri"/>
                          <a:cs typeface="Calibri"/>
                        </a:rPr>
                        <a:t> </a:t>
                      </a:r>
                      <a:r>
                        <a:rPr sz="1200" spc="-5" dirty="0">
                          <a:latin typeface="Calibri"/>
                          <a:cs typeface="Calibri"/>
                        </a:rPr>
                        <a:t>subject</a:t>
                      </a:r>
                      <a:r>
                        <a:rPr sz="1200" spc="50" dirty="0">
                          <a:latin typeface="Calibri"/>
                          <a:cs typeface="Calibri"/>
                        </a:rPr>
                        <a:t> </a:t>
                      </a:r>
                      <a:r>
                        <a:rPr sz="1200" spc="-5" dirty="0">
                          <a:latin typeface="Calibri"/>
                          <a:cs typeface="Calibri"/>
                        </a:rPr>
                        <a:t>or</a:t>
                      </a:r>
                      <a:r>
                        <a:rPr sz="1200" spc="60" dirty="0">
                          <a:latin typeface="Calibri"/>
                          <a:cs typeface="Calibri"/>
                        </a:rPr>
                        <a:t> </a:t>
                      </a:r>
                      <a:r>
                        <a:rPr sz="1200" spc="-5" dirty="0">
                          <a:latin typeface="Calibri"/>
                          <a:cs typeface="Calibri"/>
                        </a:rPr>
                        <a:t>the</a:t>
                      </a:r>
                      <a:r>
                        <a:rPr sz="1200" spc="55" dirty="0">
                          <a:latin typeface="Calibri"/>
                          <a:cs typeface="Calibri"/>
                        </a:rPr>
                        <a:t> </a:t>
                      </a:r>
                      <a:r>
                        <a:rPr sz="1200" spc="-5" dirty="0">
                          <a:latin typeface="Calibri"/>
                          <a:cs typeface="Calibri"/>
                        </a:rPr>
                        <a:t>quali- </a:t>
                      </a:r>
                      <a:r>
                        <a:rPr sz="1200" spc="-300" dirty="0">
                          <a:latin typeface="Calibri"/>
                          <a:cs typeface="Calibri"/>
                        </a:rPr>
                        <a:t> </a:t>
                      </a:r>
                      <a:r>
                        <a:rPr sz="1200" spc="-10" dirty="0">
                          <a:latin typeface="Calibri"/>
                          <a:cs typeface="Calibri"/>
                        </a:rPr>
                        <a:t>fications,</a:t>
                      </a:r>
                      <a:r>
                        <a:rPr sz="1200" spc="-15" dirty="0">
                          <a:latin typeface="Calibri"/>
                          <a:cs typeface="Calibri"/>
                        </a:rPr>
                        <a:t> </a:t>
                      </a:r>
                      <a:r>
                        <a:rPr sz="1200" dirty="0">
                          <a:latin typeface="Calibri"/>
                          <a:cs typeface="Calibri"/>
                        </a:rPr>
                        <a:t>please</a:t>
                      </a:r>
                      <a:r>
                        <a:rPr sz="1200" spc="-10" dirty="0">
                          <a:latin typeface="Calibri"/>
                          <a:cs typeface="Calibri"/>
                        </a:rPr>
                        <a:t> contact Mr.</a:t>
                      </a:r>
                      <a:r>
                        <a:rPr lang="en-US" sz="1200" spc="-10" baseline="0" dirty="0">
                          <a:latin typeface="Calibri"/>
                          <a:cs typeface="Calibri"/>
                        </a:rPr>
                        <a:t> Ryan Hanlon</a:t>
                      </a:r>
                      <a:endParaRPr sz="12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4"/>
                  </a:ext>
                </a:extLst>
              </a:tr>
              <a:tr h="840105">
                <a:tc>
                  <a:txBody>
                    <a:bodyPr/>
                    <a:lstStyle/>
                    <a:p>
                      <a:pPr>
                        <a:lnSpc>
                          <a:spcPct val="100000"/>
                        </a:lnSpc>
                        <a:spcBef>
                          <a:spcPts val="35"/>
                        </a:spcBef>
                      </a:pPr>
                      <a:endParaRPr sz="1250">
                        <a:latin typeface="Times New Roman"/>
                        <a:cs typeface="Times New Roman"/>
                      </a:endParaRPr>
                    </a:p>
                    <a:p>
                      <a:pPr algn="ctr">
                        <a:lnSpc>
                          <a:spcPct val="100000"/>
                        </a:lnSpc>
                        <a:spcBef>
                          <a:spcPts val="5"/>
                        </a:spcBef>
                      </a:pPr>
                      <a:r>
                        <a:rPr sz="1200" dirty="0">
                          <a:latin typeface="Calibri"/>
                          <a:cs typeface="Calibri"/>
                        </a:rPr>
                        <a:t>Useful</a:t>
                      </a:r>
                      <a:r>
                        <a:rPr sz="1200" spc="-40" dirty="0">
                          <a:latin typeface="Calibri"/>
                          <a:cs typeface="Calibri"/>
                        </a:rPr>
                        <a:t> </a:t>
                      </a:r>
                      <a:r>
                        <a:rPr sz="1200" spc="-5" dirty="0">
                          <a:latin typeface="Calibri"/>
                          <a:cs typeface="Calibri"/>
                        </a:rPr>
                        <a:t>websites</a:t>
                      </a:r>
                      <a:endParaRPr sz="1200">
                        <a:latin typeface="Calibri"/>
                        <a:cs typeface="Calibri"/>
                      </a:endParaRPr>
                    </a:p>
                  </a:txBody>
                  <a:tcPr marL="0" marR="0" marT="444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3025" marR="288925" indent="39370">
                        <a:lnSpc>
                          <a:spcPts val="1720"/>
                        </a:lnSpc>
                        <a:spcBef>
                          <a:spcPts val="25"/>
                        </a:spcBef>
                      </a:pPr>
                      <a:r>
                        <a:rPr sz="1200" spc="-10" dirty="0">
                          <a:solidFill>
                            <a:srgbClr val="0000FF"/>
                          </a:solidFill>
                          <a:latin typeface="Calibri"/>
                          <a:cs typeface="Calibri"/>
                        </a:rPr>
                        <a:t>https://</a:t>
                      </a:r>
                      <a:r>
                        <a:rPr sz="1200" spc="-10" dirty="0">
                          <a:latin typeface="Calibri"/>
                          <a:cs typeface="Calibri"/>
                          <a:hlinkClick r:id="rId3"/>
                        </a:rPr>
                        <a:t>www.asdan.org.uk/courses/programmes/animal- </a:t>
                      </a:r>
                      <a:r>
                        <a:rPr sz="1200" spc="-305" dirty="0">
                          <a:latin typeface="Calibri"/>
                          <a:cs typeface="Calibri"/>
                        </a:rPr>
                        <a:t> </a:t>
                      </a:r>
                      <a:r>
                        <a:rPr sz="1200" u="sng" spc="-10" dirty="0">
                          <a:solidFill>
                            <a:srgbClr val="0000FF"/>
                          </a:solidFill>
                          <a:latin typeface="Calibri"/>
                          <a:cs typeface="Calibri"/>
                        </a:rPr>
                        <a:t>care-short-course</a:t>
                      </a:r>
                      <a:endParaRPr sz="1200" u="sng" dirty="0">
                        <a:solidFill>
                          <a:srgbClr val="0000FF"/>
                        </a:solidFill>
                        <a:latin typeface="Calibri"/>
                        <a:cs typeface="Calibri"/>
                      </a:endParaRPr>
                    </a:p>
                  </a:txBody>
                  <a:tcPr marL="0" marR="0" marT="317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60119" y="622300"/>
            <a:ext cx="6656070" cy="9782175"/>
            <a:chOff x="457873" y="475233"/>
            <a:chExt cx="6656070" cy="9782175"/>
          </a:xfrm>
        </p:grpSpPr>
        <p:sp>
          <p:nvSpPr>
            <p:cNvPr id="3" name="object 3"/>
            <p:cNvSpPr/>
            <p:nvPr/>
          </p:nvSpPr>
          <p:spPr>
            <a:xfrm>
              <a:off x="457873" y="475233"/>
              <a:ext cx="6656070" cy="9782175"/>
            </a:xfrm>
            <a:custGeom>
              <a:avLst/>
              <a:gdLst/>
              <a:ahLst/>
              <a:cxnLst/>
              <a:rect l="l" t="t" r="r" b="b"/>
              <a:pathLst>
                <a:path w="6656070" h="9782175">
                  <a:moveTo>
                    <a:pt x="6655943" y="0"/>
                  </a:moveTo>
                  <a:lnTo>
                    <a:pt x="0" y="0"/>
                  </a:lnTo>
                  <a:lnTo>
                    <a:pt x="0" y="9781921"/>
                  </a:lnTo>
                  <a:lnTo>
                    <a:pt x="6655943" y="9781921"/>
                  </a:lnTo>
                  <a:lnTo>
                    <a:pt x="6655943" y="0"/>
                  </a:lnTo>
                  <a:close/>
                </a:path>
              </a:pathLst>
            </a:custGeom>
            <a:solidFill>
              <a:srgbClr val="1E1B5D"/>
            </a:solidFill>
          </p:spPr>
          <p:txBody>
            <a:bodyPr wrap="square" lIns="0" tIns="0" rIns="0" bIns="0" rtlCol="0"/>
            <a:lstStyle/>
            <a:p>
              <a:endParaRPr/>
            </a:p>
          </p:txBody>
        </p:sp>
        <p:sp>
          <p:nvSpPr>
            <p:cNvPr id="4" name="object 4"/>
            <p:cNvSpPr/>
            <p:nvPr/>
          </p:nvSpPr>
          <p:spPr>
            <a:xfrm>
              <a:off x="457873" y="475233"/>
              <a:ext cx="6656070" cy="9782175"/>
            </a:xfrm>
            <a:custGeom>
              <a:avLst/>
              <a:gdLst/>
              <a:ahLst/>
              <a:cxnLst/>
              <a:rect l="l" t="t" r="r" b="b"/>
              <a:pathLst>
                <a:path w="6656070" h="9782175">
                  <a:moveTo>
                    <a:pt x="0" y="9781921"/>
                  </a:moveTo>
                  <a:lnTo>
                    <a:pt x="6655943" y="9781921"/>
                  </a:lnTo>
                  <a:lnTo>
                    <a:pt x="6655943" y="0"/>
                  </a:lnTo>
                  <a:lnTo>
                    <a:pt x="0" y="0"/>
                  </a:lnTo>
                  <a:lnTo>
                    <a:pt x="0" y="9781921"/>
                  </a:lnTo>
                  <a:close/>
                </a:path>
              </a:pathLst>
            </a:custGeom>
            <a:ln w="63500">
              <a:solidFill>
                <a:srgbClr val="663300"/>
              </a:solidFill>
            </a:ln>
          </p:spPr>
          <p:txBody>
            <a:bodyPr wrap="square" lIns="0" tIns="0" rIns="0" bIns="0" rtlCol="0"/>
            <a:lstStyle/>
            <a:p>
              <a:endParaRPr/>
            </a:p>
          </p:txBody>
        </p:sp>
        <p:sp>
          <p:nvSpPr>
            <p:cNvPr id="5" name="object 5"/>
            <p:cNvSpPr/>
            <p:nvPr/>
          </p:nvSpPr>
          <p:spPr>
            <a:xfrm>
              <a:off x="612330" y="683259"/>
              <a:ext cx="6347460" cy="9366250"/>
            </a:xfrm>
            <a:custGeom>
              <a:avLst/>
              <a:gdLst/>
              <a:ahLst/>
              <a:cxnLst/>
              <a:rect l="l" t="t" r="r" b="b"/>
              <a:pathLst>
                <a:path w="6347459" h="9366250">
                  <a:moveTo>
                    <a:pt x="6347015" y="0"/>
                  </a:moveTo>
                  <a:lnTo>
                    <a:pt x="0" y="0"/>
                  </a:lnTo>
                  <a:lnTo>
                    <a:pt x="0" y="9365843"/>
                  </a:lnTo>
                  <a:lnTo>
                    <a:pt x="5553646" y="9365843"/>
                  </a:lnTo>
                  <a:lnTo>
                    <a:pt x="6347015" y="8195056"/>
                  </a:lnTo>
                  <a:lnTo>
                    <a:pt x="6347015" y="0"/>
                  </a:lnTo>
                  <a:close/>
                </a:path>
              </a:pathLst>
            </a:custGeom>
            <a:solidFill>
              <a:srgbClr val="FFFFFF"/>
            </a:solidFill>
          </p:spPr>
          <p:txBody>
            <a:bodyPr wrap="square" lIns="0" tIns="0" rIns="0" bIns="0" rtlCol="0"/>
            <a:lstStyle/>
            <a:p>
              <a:endParaRPr dirty="0"/>
            </a:p>
          </p:txBody>
        </p:sp>
        <p:sp>
          <p:nvSpPr>
            <p:cNvPr id="6" name="object 6"/>
            <p:cNvSpPr/>
            <p:nvPr/>
          </p:nvSpPr>
          <p:spPr>
            <a:xfrm>
              <a:off x="6165977" y="8878315"/>
              <a:ext cx="793750" cy="1170940"/>
            </a:xfrm>
            <a:custGeom>
              <a:avLst/>
              <a:gdLst/>
              <a:ahLst/>
              <a:cxnLst/>
              <a:rect l="l" t="t" r="r" b="b"/>
              <a:pathLst>
                <a:path w="793750" h="1170940">
                  <a:moveTo>
                    <a:pt x="793369" y="0"/>
                  </a:moveTo>
                  <a:lnTo>
                    <a:pt x="735067" y="40976"/>
                  </a:lnTo>
                  <a:lnTo>
                    <a:pt x="679141" y="76172"/>
                  </a:lnTo>
                  <a:lnTo>
                    <a:pt x="625671" y="105658"/>
                  </a:lnTo>
                  <a:lnTo>
                    <a:pt x="574739" y="129506"/>
                  </a:lnTo>
                  <a:lnTo>
                    <a:pt x="526429" y="147785"/>
                  </a:lnTo>
                  <a:lnTo>
                    <a:pt x="480820" y="160568"/>
                  </a:lnTo>
                  <a:lnTo>
                    <a:pt x="437997" y="167926"/>
                  </a:lnTo>
                  <a:lnTo>
                    <a:pt x="398040" y="169929"/>
                  </a:lnTo>
                  <a:lnTo>
                    <a:pt x="361031" y="166649"/>
                  </a:lnTo>
                  <a:lnTo>
                    <a:pt x="296187" y="144524"/>
                  </a:lnTo>
                  <a:lnTo>
                    <a:pt x="244120" y="102119"/>
                  </a:lnTo>
                  <a:lnTo>
                    <a:pt x="205486" y="40005"/>
                  </a:lnTo>
                  <a:lnTo>
                    <a:pt x="0" y="1170787"/>
                  </a:lnTo>
                  <a:lnTo>
                    <a:pt x="793369" y="0"/>
                  </a:lnTo>
                  <a:close/>
                </a:path>
              </a:pathLst>
            </a:custGeom>
            <a:solidFill>
              <a:srgbClr val="CDCDCD"/>
            </a:solidFill>
          </p:spPr>
          <p:txBody>
            <a:bodyPr wrap="square" lIns="0" tIns="0" rIns="0" bIns="0" rtlCol="0"/>
            <a:lstStyle/>
            <a:p>
              <a:endParaRPr/>
            </a:p>
          </p:txBody>
        </p:sp>
        <p:sp>
          <p:nvSpPr>
            <p:cNvPr id="7" name="object 7"/>
            <p:cNvSpPr/>
            <p:nvPr/>
          </p:nvSpPr>
          <p:spPr>
            <a:xfrm>
              <a:off x="612330" y="683259"/>
              <a:ext cx="6347460" cy="9366250"/>
            </a:xfrm>
            <a:custGeom>
              <a:avLst/>
              <a:gdLst/>
              <a:ahLst/>
              <a:cxnLst/>
              <a:rect l="l" t="t" r="r" b="b"/>
              <a:pathLst>
                <a:path w="6347459" h="9366250">
                  <a:moveTo>
                    <a:pt x="0" y="0"/>
                  </a:moveTo>
                  <a:lnTo>
                    <a:pt x="0" y="9365843"/>
                  </a:lnTo>
                  <a:lnTo>
                    <a:pt x="5553646" y="9365843"/>
                  </a:lnTo>
                  <a:lnTo>
                    <a:pt x="6347015" y="8195056"/>
                  </a:lnTo>
                  <a:lnTo>
                    <a:pt x="6347015" y="0"/>
                  </a:lnTo>
                  <a:lnTo>
                    <a:pt x="0" y="0"/>
                  </a:lnTo>
                  <a:close/>
                </a:path>
                <a:path w="6347459" h="9366250">
                  <a:moveTo>
                    <a:pt x="5553646" y="9365843"/>
                  </a:moveTo>
                  <a:lnTo>
                    <a:pt x="5759132" y="8235061"/>
                  </a:lnTo>
                  <a:lnTo>
                    <a:pt x="5776729" y="8268546"/>
                  </a:lnTo>
                  <a:lnTo>
                    <a:pt x="5797766" y="8297175"/>
                  </a:lnTo>
                  <a:lnTo>
                    <a:pt x="5849833" y="8339580"/>
                  </a:lnTo>
                  <a:lnTo>
                    <a:pt x="5914678" y="8361705"/>
                  </a:lnTo>
                  <a:lnTo>
                    <a:pt x="5951686" y="8364985"/>
                  </a:lnTo>
                  <a:lnTo>
                    <a:pt x="5991643" y="8362982"/>
                  </a:lnTo>
                  <a:lnTo>
                    <a:pt x="6034467" y="8355624"/>
                  </a:lnTo>
                  <a:lnTo>
                    <a:pt x="6080075" y="8342841"/>
                  </a:lnTo>
                  <a:lnTo>
                    <a:pt x="6128386" y="8324562"/>
                  </a:lnTo>
                  <a:lnTo>
                    <a:pt x="6179317" y="8300714"/>
                  </a:lnTo>
                  <a:lnTo>
                    <a:pt x="6232787" y="8271228"/>
                  </a:lnTo>
                  <a:lnTo>
                    <a:pt x="6288714" y="8236032"/>
                  </a:lnTo>
                  <a:lnTo>
                    <a:pt x="6347015" y="8195056"/>
                  </a:lnTo>
                </a:path>
              </a:pathLst>
            </a:custGeom>
            <a:ln w="63500">
              <a:solidFill>
                <a:srgbClr val="663300"/>
              </a:solidFill>
            </a:ln>
          </p:spPr>
          <p:txBody>
            <a:bodyPr wrap="square" lIns="0" tIns="0" rIns="0" bIns="0" rtlCol="0"/>
            <a:lstStyle/>
            <a:p>
              <a:endParaRPr/>
            </a:p>
          </p:txBody>
        </p:sp>
      </p:grpSp>
      <p:sp>
        <p:nvSpPr>
          <p:cNvPr id="8" name="object 8"/>
          <p:cNvSpPr txBox="1"/>
          <p:nvPr/>
        </p:nvSpPr>
        <p:spPr>
          <a:xfrm>
            <a:off x="702055" y="1047344"/>
            <a:ext cx="6066155" cy="1795363"/>
          </a:xfrm>
          <a:prstGeom prst="rect">
            <a:avLst/>
          </a:prstGeom>
        </p:spPr>
        <p:txBody>
          <a:bodyPr vert="horz" wrap="square" lIns="0" tIns="12700" rIns="0" bIns="0" rtlCol="0">
            <a:spAutoFit/>
          </a:bodyPr>
          <a:lstStyle/>
          <a:p>
            <a:r>
              <a:rPr lang="en-US" sz="1400" kern="1200" dirty="0">
                <a:solidFill>
                  <a:srgbClr val="000000"/>
                </a:solidFill>
                <a:effectLst/>
                <a:ea typeface="Times New Roman" panose="02020603050405020304" pitchFamily="18" charset="0"/>
                <a:cs typeface="Times New Roman" panose="02020603050405020304" pitchFamily="18" charset="0"/>
              </a:rPr>
              <a:t>At KS4, pupils follow a core curriculum designed to ensure they achieve strong foundations in essential subjects. Pupils will have the opportunity to gain Functional Skills qualifications, which are valuable for future employment. They will be placed in teaching groups that match their abilities, allowing them to learn at a pace that's right for them. Alongside the core subjects, We also offer courses that focus on wellbeing and personal development, helping them to grow as an individual.</a:t>
            </a:r>
            <a:endParaRPr lang="en-GB" sz="1400" dirty="0">
              <a:effectLst/>
              <a:ea typeface="Times New Roman" panose="02020603050405020304" pitchFamily="18" charset="0"/>
            </a:endParaRPr>
          </a:p>
          <a:p>
            <a:pPr>
              <a:lnSpc>
                <a:spcPct val="100000"/>
              </a:lnSpc>
            </a:pPr>
            <a:endParaRPr sz="1400" dirty="0">
              <a:latin typeface="Calibri"/>
              <a:cs typeface="Calibri"/>
            </a:endParaRPr>
          </a:p>
          <a:p>
            <a:pPr>
              <a:lnSpc>
                <a:spcPct val="100000"/>
              </a:lnSpc>
              <a:spcBef>
                <a:spcPts val="50"/>
              </a:spcBef>
            </a:pPr>
            <a:endParaRPr sz="300" dirty="0">
              <a:latin typeface="Calibri"/>
              <a:cs typeface="Calibri"/>
            </a:endParaRPr>
          </a:p>
          <a:p>
            <a:pPr marL="12700">
              <a:lnSpc>
                <a:spcPct val="100000"/>
              </a:lnSpc>
            </a:pPr>
            <a:r>
              <a:rPr sz="1400" b="1" u="sng" spc="-5" dirty="0">
                <a:uFill>
                  <a:solidFill>
                    <a:srgbClr val="000000"/>
                  </a:solidFill>
                </a:uFill>
                <a:latin typeface="Calibri"/>
                <a:cs typeface="Calibri"/>
              </a:rPr>
              <a:t>Core</a:t>
            </a:r>
            <a:endParaRPr sz="1400" dirty="0">
              <a:latin typeface="Calibri"/>
              <a:cs typeface="Calibri"/>
            </a:endParaRPr>
          </a:p>
        </p:txBody>
      </p:sp>
      <p:grpSp>
        <p:nvGrpSpPr>
          <p:cNvPr id="10" name="object 10"/>
          <p:cNvGrpSpPr/>
          <p:nvPr/>
        </p:nvGrpSpPr>
        <p:grpSpPr>
          <a:xfrm>
            <a:off x="761580" y="2764212"/>
            <a:ext cx="2443480" cy="605155"/>
            <a:chOff x="700138" y="2557017"/>
            <a:chExt cx="2443480" cy="605155"/>
          </a:xfrm>
        </p:grpSpPr>
        <p:pic>
          <p:nvPicPr>
            <p:cNvPr id="11" name="object 11"/>
            <p:cNvPicPr/>
            <p:nvPr/>
          </p:nvPicPr>
          <p:blipFill>
            <a:blip r:embed="rId2" cstate="print"/>
            <a:stretch>
              <a:fillRect/>
            </a:stretch>
          </p:blipFill>
          <p:spPr>
            <a:xfrm>
              <a:off x="712838" y="2569717"/>
              <a:ext cx="2417457" cy="579627"/>
            </a:xfrm>
            <a:prstGeom prst="rect">
              <a:avLst/>
            </a:prstGeom>
          </p:spPr>
        </p:pic>
        <p:sp>
          <p:nvSpPr>
            <p:cNvPr id="12" name="object 12"/>
            <p:cNvSpPr/>
            <p:nvPr/>
          </p:nvSpPr>
          <p:spPr>
            <a:xfrm>
              <a:off x="712838" y="2569717"/>
              <a:ext cx="2418080" cy="579755"/>
            </a:xfrm>
            <a:custGeom>
              <a:avLst/>
              <a:gdLst/>
              <a:ahLst/>
              <a:cxnLst/>
              <a:rect l="l" t="t" r="r" b="b"/>
              <a:pathLst>
                <a:path w="2418080" h="579755">
                  <a:moveTo>
                    <a:pt x="2125230" y="0"/>
                  </a:moveTo>
                  <a:lnTo>
                    <a:pt x="2125230" y="144907"/>
                  </a:lnTo>
                  <a:lnTo>
                    <a:pt x="0" y="144907"/>
                  </a:lnTo>
                  <a:lnTo>
                    <a:pt x="0" y="434721"/>
                  </a:lnTo>
                  <a:lnTo>
                    <a:pt x="2125230" y="434721"/>
                  </a:lnTo>
                  <a:lnTo>
                    <a:pt x="2125230" y="579627"/>
                  </a:lnTo>
                  <a:lnTo>
                    <a:pt x="2417457" y="289814"/>
                  </a:lnTo>
                  <a:lnTo>
                    <a:pt x="2125230" y="0"/>
                  </a:lnTo>
                  <a:close/>
                </a:path>
              </a:pathLst>
            </a:custGeom>
            <a:ln w="25400">
              <a:solidFill>
                <a:srgbClr val="385D89"/>
              </a:solidFill>
            </a:ln>
          </p:spPr>
          <p:txBody>
            <a:bodyPr wrap="square" lIns="0" tIns="0" rIns="0" bIns="0" rtlCol="0"/>
            <a:lstStyle/>
            <a:p>
              <a:endParaRPr/>
            </a:p>
          </p:txBody>
        </p:sp>
      </p:grpSp>
      <p:sp>
        <p:nvSpPr>
          <p:cNvPr id="13" name="object 13"/>
          <p:cNvSpPr txBox="1"/>
          <p:nvPr/>
        </p:nvSpPr>
        <p:spPr>
          <a:xfrm>
            <a:off x="1610423" y="2946473"/>
            <a:ext cx="462915" cy="208279"/>
          </a:xfrm>
          <a:prstGeom prst="rect">
            <a:avLst/>
          </a:prstGeom>
        </p:spPr>
        <p:txBody>
          <a:bodyPr vert="horz" wrap="square" lIns="0" tIns="12700" rIns="0" bIns="0" rtlCol="0">
            <a:spAutoFit/>
          </a:bodyPr>
          <a:lstStyle/>
          <a:p>
            <a:pPr marL="12700">
              <a:lnSpc>
                <a:spcPct val="100000"/>
              </a:lnSpc>
              <a:spcBef>
                <a:spcPts val="100"/>
              </a:spcBef>
            </a:pPr>
            <a:r>
              <a:rPr sz="1200" spc="-5" dirty="0">
                <a:latin typeface="Calibri"/>
                <a:cs typeface="Calibri"/>
              </a:rPr>
              <a:t>E</a:t>
            </a:r>
            <a:r>
              <a:rPr sz="1200" spc="5" dirty="0">
                <a:latin typeface="Calibri"/>
                <a:cs typeface="Calibri"/>
              </a:rPr>
              <a:t>n</a:t>
            </a:r>
            <a:r>
              <a:rPr sz="1200" dirty="0">
                <a:latin typeface="Calibri"/>
                <a:cs typeface="Calibri"/>
              </a:rPr>
              <a:t>glish</a:t>
            </a:r>
          </a:p>
        </p:txBody>
      </p:sp>
      <p:grpSp>
        <p:nvGrpSpPr>
          <p:cNvPr id="14" name="object 14"/>
          <p:cNvGrpSpPr/>
          <p:nvPr/>
        </p:nvGrpSpPr>
        <p:grpSpPr>
          <a:xfrm>
            <a:off x="787139" y="3901387"/>
            <a:ext cx="2392680" cy="595317"/>
            <a:chOff x="732345" y="3452621"/>
            <a:chExt cx="2392680" cy="595317"/>
          </a:xfrm>
        </p:grpSpPr>
        <p:pic>
          <p:nvPicPr>
            <p:cNvPr id="15" name="object 15"/>
            <p:cNvPicPr/>
            <p:nvPr/>
          </p:nvPicPr>
          <p:blipFill>
            <a:blip r:embed="rId3" cstate="print"/>
            <a:stretch>
              <a:fillRect/>
            </a:stretch>
          </p:blipFill>
          <p:spPr>
            <a:xfrm>
              <a:off x="732345" y="3460183"/>
              <a:ext cx="2392362" cy="587755"/>
            </a:xfrm>
            <a:prstGeom prst="rect">
              <a:avLst/>
            </a:prstGeom>
          </p:spPr>
        </p:pic>
        <p:sp>
          <p:nvSpPr>
            <p:cNvPr id="16" name="object 16"/>
            <p:cNvSpPr/>
            <p:nvPr/>
          </p:nvSpPr>
          <p:spPr>
            <a:xfrm>
              <a:off x="732345" y="3452621"/>
              <a:ext cx="2392680" cy="588010"/>
            </a:xfrm>
            <a:custGeom>
              <a:avLst/>
              <a:gdLst/>
              <a:ahLst/>
              <a:cxnLst/>
              <a:rect l="l" t="t" r="r" b="b"/>
              <a:pathLst>
                <a:path w="2392680" h="588010">
                  <a:moveTo>
                    <a:pt x="2103183" y="0"/>
                  </a:moveTo>
                  <a:lnTo>
                    <a:pt x="2103183" y="146938"/>
                  </a:lnTo>
                  <a:lnTo>
                    <a:pt x="0" y="146938"/>
                  </a:lnTo>
                  <a:lnTo>
                    <a:pt x="0" y="440816"/>
                  </a:lnTo>
                  <a:lnTo>
                    <a:pt x="2103183" y="440816"/>
                  </a:lnTo>
                  <a:lnTo>
                    <a:pt x="2103183" y="587755"/>
                  </a:lnTo>
                  <a:lnTo>
                    <a:pt x="2392362" y="293877"/>
                  </a:lnTo>
                  <a:lnTo>
                    <a:pt x="2103183" y="0"/>
                  </a:lnTo>
                  <a:close/>
                </a:path>
              </a:pathLst>
            </a:custGeom>
            <a:ln w="25400">
              <a:solidFill>
                <a:srgbClr val="385D89"/>
              </a:solidFill>
            </a:ln>
          </p:spPr>
          <p:txBody>
            <a:bodyPr wrap="square" lIns="0" tIns="0" rIns="0" bIns="0" rtlCol="0"/>
            <a:lstStyle/>
            <a:p>
              <a:endParaRPr/>
            </a:p>
          </p:txBody>
        </p:sp>
      </p:grpSp>
      <p:sp>
        <p:nvSpPr>
          <p:cNvPr id="17" name="object 17"/>
          <p:cNvSpPr txBox="1"/>
          <p:nvPr/>
        </p:nvSpPr>
        <p:spPr>
          <a:xfrm>
            <a:off x="1662356" y="4106481"/>
            <a:ext cx="420370"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Calibri"/>
                <a:cs typeface="Calibri"/>
              </a:rPr>
              <a:t>Ma</a:t>
            </a:r>
            <a:r>
              <a:rPr sz="1200" spc="-5" dirty="0">
                <a:latin typeface="Calibri"/>
                <a:cs typeface="Calibri"/>
              </a:rPr>
              <a:t>t</a:t>
            </a:r>
            <a:r>
              <a:rPr sz="1200" dirty="0">
                <a:latin typeface="Calibri"/>
                <a:cs typeface="Calibri"/>
              </a:rPr>
              <a:t>hs</a:t>
            </a:r>
          </a:p>
        </p:txBody>
      </p:sp>
      <p:grpSp>
        <p:nvGrpSpPr>
          <p:cNvPr id="18" name="object 18"/>
          <p:cNvGrpSpPr/>
          <p:nvPr/>
        </p:nvGrpSpPr>
        <p:grpSpPr>
          <a:xfrm>
            <a:off x="787139" y="4890895"/>
            <a:ext cx="2380615" cy="605155"/>
            <a:chOff x="768210" y="4325746"/>
            <a:chExt cx="2355215" cy="579755"/>
          </a:xfrm>
        </p:grpSpPr>
        <p:pic>
          <p:nvPicPr>
            <p:cNvPr id="19" name="object 19"/>
            <p:cNvPicPr/>
            <p:nvPr/>
          </p:nvPicPr>
          <p:blipFill>
            <a:blip r:embed="rId4" cstate="print"/>
            <a:stretch>
              <a:fillRect/>
            </a:stretch>
          </p:blipFill>
          <p:spPr>
            <a:xfrm>
              <a:off x="768210" y="4325746"/>
              <a:ext cx="2354846" cy="579627"/>
            </a:xfrm>
            <a:prstGeom prst="rect">
              <a:avLst/>
            </a:prstGeom>
          </p:spPr>
        </p:pic>
        <p:sp>
          <p:nvSpPr>
            <p:cNvPr id="20" name="object 20"/>
            <p:cNvSpPr/>
            <p:nvPr/>
          </p:nvSpPr>
          <p:spPr>
            <a:xfrm>
              <a:off x="768210" y="4325746"/>
              <a:ext cx="2355215" cy="579755"/>
            </a:xfrm>
            <a:custGeom>
              <a:avLst/>
              <a:gdLst/>
              <a:ahLst/>
              <a:cxnLst/>
              <a:rect l="l" t="t" r="r" b="b"/>
              <a:pathLst>
                <a:path w="2355215" h="579754">
                  <a:moveTo>
                    <a:pt x="2070112" y="0"/>
                  </a:moveTo>
                  <a:lnTo>
                    <a:pt x="2070112" y="144907"/>
                  </a:lnTo>
                  <a:lnTo>
                    <a:pt x="0" y="144907"/>
                  </a:lnTo>
                  <a:lnTo>
                    <a:pt x="0" y="434721"/>
                  </a:lnTo>
                  <a:lnTo>
                    <a:pt x="2070112" y="434721"/>
                  </a:lnTo>
                  <a:lnTo>
                    <a:pt x="2070112" y="579627"/>
                  </a:lnTo>
                  <a:lnTo>
                    <a:pt x="2354846" y="289813"/>
                  </a:lnTo>
                  <a:lnTo>
                    <a:pt x="2070112" y="0"/>
                  </a:lnTo>
                  <a:close/>
                </a:path>
              </a:pathLst>
            </a:custGeom>
            <a:ln w="25400">
              <a:solidFill>
                <a:srgbClr val="233E5F"/>
              </a:solidFill>
            </a:ln>
          </p:spPr>
          <p:txBody>
            <a:bodyPr wrap="square" lIns="0" tIns="0" rIns="0" bIns="0" rtlCol="0"/>
            <a:lstStyle/>
            <a:p>
              <a:endParaRPr/>
            </a:p>
          </p:txBody>
        </p:sp>
      </p:grpSp>
      <p:sp>
        <p:nvSpPr>
          <p:cNvPr id="21" name="object 21"/>
          <p:cNvSpPr txBox="1"/>
          <p:nvPr/>
        </p:nvSpPr>
        <p:spPr>
          <a:xfrm>
            <a:off x="1610423" y="5045473"/>
            <a:ext cx="490855" cy="208279"/>
          </a:xfrm>
          <a:prstGeom prst="rect">
            <a:avLst/>
          </a:prstGeom>
        </p:spPr>
        <p:txBody>
          <a:bodyPr vert="horz" wrap="square" lIns="0" tIns="12700" rIns="0" bIns="0" rtlCol="0">
            <a:spAutoFit/>
          </a:bodyPr>
          <a:lstStyle/>
          <a:p>
            <a:pPr marL="12700">
              <a:lnSpc>
                <a:spcPct val="100000"/>
              </a:lnSpc>
              <a:spcBef>
                <a:spcPts val="100"/>
              </a:spcBef>
            </a:pPr>
            <a:r>
              <a:rPr sz="1200" spc="-5" dirty="0">
                <a:latin typeface="Calibri"/>
                <a:cs typeface="Calibri"/>
              </a:rPr>
              <a:t>Scie</a:t>
            </a:r>
            <a:r>
              <a:rPr sz="1200" dirty="0">
                <a:latin typeface="Calibri"/>
                <a:cs typeface="Calibri"/>
              </a:rPr>
              <a:t>n</a:t>
            </a:r>
            <a:r>
              <a:rPr sz="1200" spc="-5" dirty="0">
                <a:latin typeface="Calibri"/>
                <a:cs typeface="Calibri"/>
              </a:rPr>
              <a:t>c</a:t>
            </a:r>
            <a:r>
              <a:rPr sz="1200" dirty="0">
                <a:latin typeface="Calibri"/>
                <a:cs typeface="Calibri"/>
              </a:rPr>
              <a:t>e</a:t>
            </a:r>
          </a:p>
        </p:txBody>
      </p:sp>
      <p:sp>
        <p:nvSpPr>
          <p:cNvPr id="25" name="object 25"/>
          <p:cNvSpPr txBox="1"/>
          <p:nvPr/>
        </p:nvSpPr>
        <p:spPr>
          <a:xfrm>
            <a:off x="3778250" y="3872880"/>
            <a:ext cx="2014220" cy="309245"/>
          </a:xfrm>
          <a:prstGeom prst="rect">
            <a:avLst/>
          </a:prstGeom>
          <a:ln w="25400">
            <a:solidFill>
              <a:srgbClr val="4F81BC"/>
            </a:solidFill>
          </a:ln>
        </p:spPr>
        <p:txBody>
          <a:bodyPr vert="horz" wrap="square" lIns="0" tIns="52705" rIns="0" bIns="0" rtlCol="0">
            <a:spAutoFit/>
          </a:bodyPr>
          <a:lstStyle/>
          <a:p>
            <a:pPr marL="666115">
              <a:lnSpc>
                <a:spcPct val="100000"/>
              </a:lnSpc>
              <a:spcBef>
                <a:spcPts val="415"/>
              </a:spcBef>
            </a:pPr>
            <a:r>
              <a:rPr sz="1200" dirty="0">
                <a:latin typeface="Calibri"/>
                <a:cs typeface="Calibri"/>
              </a:rPr>
              <a:t>Entry</a:t>
            </a:r>
            <a:r>
              <a:rPr sz="1200" spc="-40" dirty="0">
                <a:latin typeface="Calibri"/>
                <a:cs typeface="Calibri"/>
              </a:rPr>
              <a:t> </a:t>
            </a:r>
            <a:r>
              <a:rPr sz="1200" spc="-5" dirty="0">
                <a:latin typeface="Calibri"/>
                <a:cs typeface="Calibri"/>
              </a:rPr>
              <a:t>Level</a:t>
            </a:r>
            <a:endParaRPr sz="1200">
              <a:latin typeface="Calibri"/>
              <a:cs typeface="Calibri"/>
            </a:endParaRPr>
          </a:p>
        </p:txBody>
      </p:sp>
      <p:sp>
        <p:nvSpPr>
          <p:cNvPr id="45" name="object 45"/>
          <p:cNvSpPr txBox="1"/>
          <p:nvPr/>
        </p:nvSpPr>
        <p:spPr>
          <a:xfrm>
            <a:off x="1085683" y="9428700"/>
            <a:ext cx="5082540" cy="239168"/>
          </a:xfrm>
          <a:prstGeom prst="rect">
            <a:avLst/>
          </a:prstGeom>
          <a:ln w="25400">
            <a:solidFill>
              <a:srgbClr val="385D89"/>
            </a:solidFill>
          </a:ln>
        </p:spPr>
        <p:txBody>
          <a:bodyPr vert="horz" wrap="square" lIns="0" tIns="53975" rIns="0" bIns="0" rtlCol="0">
            <a:spAutoFit/>
          </a:bodyPr>
          <a:lstStyle/>
          <a:p>
            <a:pPr marL="635" algn="ctr">
              <a:lnSpc>
                <a:spcPct val="100000"/>
              </a:lnSpc>
              <a:spcBef>
                <a:spcPts val="425"/>
              </a:spcBef>
            </a:pPr>
            <a:r>
              <a:rPr sz="1200" dirty="0">
                <a:latin typeface="Calibri"/>
                <a:cs typeface="Calibri"/>
              </a:rPr>
              <a:t>P</a:t>
            </a:r>
            <a:r>
              <a:rPr lang="en-GB" sz="1200" dirty="0">
                <a:latin typeface="Calibri"/>
                <a:cs typeface="Calibri"/>
              </a:rPr>
              <a:t>E (Duke of Edinburgh)</a:t>
            </a:r>
            <a:endParaRPr sz="1200" dirty="0">
              <a:latin typeface="Calibri"/>
              <a:cs typeface="Calibri"/>
            </a:endParaRPr>
          </a:p>
        </p:txBody>
      </p:sp>
      <p:sp>
        <p:nvSpPr>
          <p:cNvPr id="49" name="object 49"/>
          <p:cNvSpPr txBox="1"/>
          <p:nvPr/>
        </p:nvSpPr>
        <p:spPr>
          <a:xfrm>
            <a:off x="3231633" y="7932628"/>
            <a:ext cx="732790" cy="208279"/>
          </a:xfrm>
          <a:prstGeom prst="rect">
            <a:avLst/>
          </a:prstGeom>
        </p:spPr>
        <p:txBody>
          <a:bodyPr vert="horz" wrap="square" lIns="0" tIns="12700" rIns="0" bIns="0" rtlCol="0">
            <a:spAutoFit/>
          </a:bodyPr>
          <a:lstStyle/>
          <a:p>
            <a:pPr marL="12700">
              <a:lnSpc>
                <a:spcPct val="100000"/>
              </a:lnSpc>
              <a:spcBef>
                <a:spcPts val="100"/>
              </a:spcBef>
            </a:pPr>
            <a:r>
              <a:rPr sz="1200" spc="-5" dirty="0">
                <a:latin typeface="Calibri"/>
                <a:cs typeface="Calibri"/>
              </a:rPr>
              <a:t>Humanities</a:t>
            </a:r>
            <a:endParaRPr sz="1200" dirty="0">
              <a:latin typeface="Calibri"/>
              <a:cs typeface="Calibri"/>
            </a:endParaRPr>
          </a:p>
        </p:txBody>
      </p:sp>
      <p:grpSp>
        <p:nvGrpSpPr>
          <p:cNvPr id="23" name="object 18">
            <a:extLst>
              <a:ext uri="{FF2B5EF4-FFF2-40B4-BE49-F238E27FC236}">
                <a16:creationId xmlns:a16="http://schemas.microsoft.com/office/drawing/2014/main" id="{66E77B0C-FF45-5CD9-8356-7E9AD9983BB6}"/>
              </a:ext>
            </a:extLst>
          </p:cNvPr>
          <p:cNvGrpSpPr/>
          <p:nvPr/>
        </p:nvGrpSpPr>
        <p:grpSpPr>
          <a:xfrm>
            <a:off x="787532" y="6031978"/>
            <a:ext cx="2380615" cy="605155"/>
            <a:chOff x="768210" y="4325746"/>
            <a:chExt cx="2355215" cy="579755"/>
          </a:xfrm>
        </p:grpSpPr>
        <p:pic>
          <p:nvPicPr>
            <p:cNvPr id="29" name="object 19">
              <a:extLst>
                <a:ext uri="{FF2B5EF4-FFF2-40B4-BE49-F238E27FC236}">
                  <a16:creationId xmlns:a16="http://schemas.microsoft.com/office/drawing/2014/main" id="{46F4890F-ED20-2241-2B28-F75691108AF8}"/>
                </a:ext>
              </a:extLst>
            </p:cNvPr>
            <p:cNvPicPr/>
            <p:nvPr/>
          </p:nvPicPr>
          <p:blipFill>
            <a:blip r:embed="rId4" cstate="print"/>
            <a:stretch>
              <a:fillRect/>
            </a:stretch>
          </p:blipFill>
          <p:spPr>
            <a:xfrm>
              <a:off x="768210" y="4325746"/>
              <a:ext cx="2354846" cy="579627"/>
            </a:xfrm>
            <a:prstGeom prst="rect">
              <a:avLst/>
            </a:prstGeom>
          </p:spPr>
        </p:pic>
        <p:sp>
          <p:nvSpPr>
            <p:cNvPr id="32" name="object 20">
              <a:extLst>
                <a:ext uri="{FF2B5EF4-FFF2-40B4-BE49-F238E27FC236}">
                  <a16:creationId xmlns:a16="http://schemas.microsoft.com/office/drawing/2014/main" id="{0C77233B-C7DF-12CF-A7C8-EC5E70EFA2A6}"/>
                </a:ext>
              </a:extLst>
            </p:cNvPr>
            <p:cNvSpPr/>
            <p:nvPr/>
          </p:nvSpPr>
          <p:spPr>
            <a:xfrm>
              <a:off x="768210" y="4325746"/>
              <a:ext cx="2355215" cy="579755"/>
            </a:xfrm>
            <a:custGeom>
              <a:avLst/>
              <a:gdLst/>
              <a:ahLst/>
              <a:cxnLst/>
              <a:rect l="l" t="t" r="r" b="b"/>
              <a:pathLst>
                <a:path w="2355215" h="579754">
                  <a:moveTo>
                    <a:pt x="2070112" y="0"/>
                  </a:moveTo>
                  <a:lnTo>
                    <a:pt x="2070112" y="144907"/>
                  </a:lnTo>
                  <a:lnTo>
                    <a:pt x="0" y="144907"/>
                  </a:lnTo>
                  <a:lnTo>
                    <a:pt x="0" y="434721"/>
                  </a:lnTo>
                  <a:lnTo>
                    <a:pt x="2070112" y="434721"/>
                  </a:lnTo>
                  <a:lnTo>
                    <a:pt x="2070112" y="579627"/>
                  </a:lnTo>
                  <a:lnTo>
                    <a:pt x="2354846" y="289813"/>
                  </a:lnTo>
                  <a:lnTo>
                    <a:pt x="2070112" y="0"/>
                  </a:lnTo>
                  <a:close/>
                </a:path>
              </a:pathLst>
            </a:custGeom>
            <a:ln w="25400">
              <a:solidFill>
                <a:srgbClr val="233E5F"/>
              </a:solidFill>
            </a:ln>
          </p:spPr>
          <p:txBody>
            <a:bodyPr wrap="square" lIns="0" tIns="0" rIns="0" bIns="0" rtlCol="0"/>
            <a:lstStyle/>
            <a:p>
              <a:endParaRPr/>
            </a:p>
          </p:txBody>
        </p:sp>
      </p:grpSp>
      <p:sp>
        <p:nvSpPr>
          <p:cNvPr id="41" name="object 41"/>
          <p:cNvSpPr txBox="1"/>
          <p:nvPr/>
        </p:nvSpPr>
        <p:spPr>
          <a:xfrm>
            <a:off x="1013082" y="6223406"/>
            <a:ext cx="2327648" cy="197490"/>
          </a:xfrm>
          <a:prstGeom prst="rect">
            <a:avLst/>
          </a:prstGeom>
        </p:spPr>
        <p:txBody>
          <a:bodyPr vert="horz" wrap="square" lIns="0" tIns="12700" rIns="0" bIns="0" rtlCol="0">
            <a:spAutoFit/>
          </a:bodyPr>
          <a:lstStyle/>
          <a:p>
            <a:pPr marL="12700">
              <a:lnSpc>
                <a:spcPct val="100000"/>
              </a:lnSpc>
              <a:spcBef>
                <a:spcPts val="100"/>
              </a:spcBef>
            </a:pPr>
            <a:r>
              <a:rPr lang="en-GB" sz="1200" spc="-10" dirty="0">
                <a:latin typeface="Calibri"/>
                <a:cs typeface="Calibri"/>
              </a:rPr>
              <a:t>Functional Skills Digital</a:t>
            </a:r>
            <a:endParaRPr sz="1200" dirty="0">
              <a:latin typeface="Calibri"/>
              <a:cs typeface="Calibri"/>
            </a:endParaRPr>
          </a:p>
        </p:txBody>
      </p:sp>
      <p:sp>
        <p:nvSpPr>
          <p:cNvPr id="61" name="object 45">
            <a:extLst>
              <a:ext uri="{FF2B5EF4-FFF2-40B4-BE49-F238E27FC236}">
                <a16:creationId xmlns:a16="http://schemas.microsoft.com/office/drawing/2014/main" id="{EF229218-ACC1-1B98-D69C-F6962E5C78F2}"/>
              </a:ext>
            </a:extLst>
          </p:cNvPr>
          <p:cNvSpPr txBox="1"/>
          <p:nvPr/>
        </p:nvSpPr>
        <p:spPr>
          <a:xfrm>
            <a:off x="1085683" y="7383860"/>
            <a:ext cx="5082540" cy="239168"/>
          </a:xfrm>
          <a:prstGeom prst="rect">
            <a:avLst/>
          </a:prstGeom>
          <a:ln w="25400">
            <a:solidFill>
              <a:srgbClr val="385D89"/>
            </a:solidFill>
          </a:ln>
        </p:spPr>
        <p:txBody>
          <a:bodyPr vert="horz" wrap="square" lIns="0" tIns="53975" rIns="0" bIns="0" rtlCol="0">
            <a:spAutoFit/>
          </a:bodyPr>
          <a:lstStyle/>
          <a:p>
            <a:pPr marL="635" algn="ctr">
              <a:lnSpc>
                <a:spcPct val="100000"/>
              </a:lnSpc>
              <a:spcBef>
                <a:spcPts val="425"/>
              </a:spcBef>
            </a:pPr>
            <a:r>
              <a:rPr lang="en-GB" sz="1200" dirty="0">
                <a:latin typeface="Calibri"/>
                <a:cs typeface="Calibri"/>
              </a:rPr>
              <a:t>Beliefs &amp; Values</a:t>
            </a:r>
            <a:endParaRPr sz="1200" dirty="0">
              <a:latin typeface="Calibri"/>
              <a:cs typeface="Calibri"/>
            </a:endParaRPr>
          </a:p>
        </p:txBody>
      </p:sp>
      <p:sp>
        <p:nvSpPr>
          <p:cNvPr id="62" name="object 45">
            <a:extLst>
              <a:ext uri="{FF2B5EF4-FFF2-40B4-BE49-F238E27FC236}">
                <a16:creationId xmlns:a16="http://schemas.microsoft.com/office/drawing/2014/main" id="{10C5CA9A-1434-1E3F-8843-2DE034EE0007}"/>
              </a:ext>
            </a:extLst>
          </p:cNvPr>
          <p:cNvSpPr txBox="1"/>
          <p:nvPr/>
        </p:nvSpPr>
        <p:spPr>
          <a:xfrm>
            <a:off x="1085683" y="7931614"/>
            <a:ext cx="5082540" cy="239168"/>
          </a:xfrm>
          <a:prstGeom prst="rect">
            <a:avLst/>
          </a:prstGeom>
          <a:ln w="25400">
            <a:solidFill>
              <a:srgbClr val="385D89"/>
            </a:solidFill>
          </a:ln>
        </p:spPr>
        <p:txBody>
          <a:bodyPr vert="horz" wrap="square" lIns="0" tIns="53975" rIns="0" bIns="0" rtlCol="0">
            <a:spAutoFit/>
          </a:bodyPr>
          <a:lstStyle/>
          <a:p>
            <a:pPr marL="635" algn="ctr">
              <a:lnSpc>
                <a:spcPct val="100000"/>
              </a:lnSpc>
              <a:spcBef>
                <a:spcPts val="425"/>
              </a:spcBef>
            </a:pPr>
            <a:endParaRPr sz="1200" dirty="0">
              <a:latin typeface="Calibri"/>
              <a:cs typeface="Calibri"/>
            </a:endParaRPr>
          </a:p>
        </p:txBody>
      </p:sp>
      <p:sp>
        <p:nvSpPr>
          <p:cNvPr id="63" name="object 45">
            <a:extLst>
              <a:ext uri="{FF2B5EF4-FFF2-40B4-BE49-F238E27FC236}">
                <a16:creationId xmlns:a16="http://schemas.microsoft.com/office/drawing/2014/main" id="{6E7D8C15-C9CA-47C7-880A-C1B4EBF20844}"/>
              </a:ext>
            </a:extLst>
          </p:cNvPr>
          <p:cNvSpPr txBox="1"/>
          <p:nvPr/>
        </p:nvSpPr>
        <p:spPr>
          <a:xfrm>
            <a:off x="1085683" y="8494796"/>
            <a:ext cx="5082540" cy="239168"/>
          </a:xfrm>
          <a:prstGeom prst="rect">
            <a:avLst/>
          </a:prstGeom>
          <a:ln w="25400">
            <a:solidFill>
              <a:srgbClr val="385D89"/>
            </a:solidFill>
          </a:ln>
        </p:spPr>
        <p:txBody>
          <a:bodyPr vert="horz" wrap="square" lIns="0" tIns="53975" rIns="0" bIns="0" rtlCol="0">
            <a:spAutoFit/>
          </a:bodyPr>
          <a:lstStyle/>
          <a:p>
            <a:pPr marL="635" algn="ctr">
              <a:lnSpc>
                <a:spcPct val="100000"/>
              </a:lnSpc>
              <a:spcBef>
                <a:spcPts val="425"/>
              </a:spcBef>
            </a:pPr>
            <a:r>
              <a:rPr lang="en-US" sz="1200" dirty="0">
                <a:latin typeface="Calibri"/>
                <a:cs typeface="Calibri"/>
              </a:rPr>
              <a:t>Preparing for Adulthood</a:t>
            </a:r>
            <a:endParaRPr sz="1200" dirty="0">
              <a:latin typeface="Calibri"/>
              <a:cs typeface="Calibri"/>
            </a:endParaRPr>
          </a:p>
        </p:txBody>
      </p:sp>
      <p:sp>
        <p:nvSpPr>
          <p:cNvPr id="64" name="object 35">
            <a:extLst>
              <a:ext uri="{FF2B5EF4-FFF2-40B4-BE49-F238E27FC236}">
                <a16:creationId xmlns:a16="http://schemas.microsoft.com/office/drawing/2014/main" id="{E484FC8C-5DD0-D1EF-594D-2C86AFEC12D0}"/>
              </a:ext>
            </a:extLst>
          </p:cNvPr>
          <p:cNvSpPr txBox="1"/>
          <p:nvPr/>
        </p:nvSpPr>
        <p:spPr>
          <a:xfrm>
            <a:off x="3788154" y="5986524"/>
            <a:ext cx="2014220" cy="309245"/>
          </a:xfrm>
          <a:prstGeom prst="rect">
            <a:avLst/>
          </a:prstGeom>
          <a:ln w="25400">
            <a:solidFill>
              <a:srgbClr val="4F81BC"/>
            </a:solidFill>
          </a:ln>
        </p:spPr>
        <p:txBody>
          <a:bodyPr vert="horz" wrap="square" lIns="0" tIns="53975" rIns="0" bIns="0" rtlCol="0">
            <a:spAutoFit/>
          </a:bodyPr>
          <a:lstStyle/>
          <a:p>
            <a:pPr marL="666750">
              <a:lnSpc>
                <a:spcPct val="100000"/>
              </a:lnSpc>
              <a:spcBef>
                <a:spcPts val="425"/>
              </a:spcBef>
            </a:pPr>
            <a:r>
              <a:rPr sz="1200" dirty="0">
                <a:latin typeface="Calibri"/>
                <a:cs typeface="Calibri"/>
              </a:rPr>
              <a:t>Entry</a:t>
            </a:r>
            <a:r>
              <a:rPr sz="1200" spc="-40" dirty="0">
                <a:latin typeface="Calibri"/>
                <a:cs typeface="Calibri"/>
              </a:rPr>
              <a:t> </a:t>
            </a:r>
            <a:r>
              <a:rPr sz="1200" spc="-5" dirty="0">
                <a:latin typeface="Calibri"/>
                <a:cs typeface="Calibri"/>
              </a:rPr>
              <a:t>Level</a:t>
            </a:r>
            <a:endParaRPr sz="1200" dirty="0">
              <a:latin typeface="Calibri"/>
              <a:cs typeface="Calibri"/>
            </a:endParaRPr>
          </a:p>
        </p:txBody>
      </p:sp>
      <p:sp>
        <p:nvSpPr>
          <p:cNvPr id="65" name="object 35">
            <a:extLst>
              <a:ext uri="{FF2B5EF4-FFF2-40B4-BE49-F238E27FC236}">
                <a16:creationId xmlns:a16="http://schemas.microsoft.com/office/drawing/2014/main" id="{78C56F8E-0411-C41C-9488-08E80596EFB7}"/>
              </a:ext>
            </a:extLst>
          </p:cNvPr>
          <p:cNvSpPr txBox="1"/>
          <p:nvPr/>
        </p:nvSpPr>
        <p:spPr>
          <a:xfrm>
            <a:off x="3788154" y="2733482"/>
            <a:ext cx="2014220" cy="309245"/>
          </a:xfrm>
          <a:prstGeom prst="rect">
            <a:avLst/>
          </a:prstGeom>
          <a:ln w="25400">
            <a:solidFill>
              <a:srgbClr val="4F81BC"/>
            </a:solidFill>
          </a:ln>
        </p:spPr>
        <p:txBody>
          <a:bodyPr vert="horz" wrap="square" lIns="0" tIns="53975" rIns="0" bIns="0" rtlCol="0">
            <a:spAutoFit/>
          </a:bodyPr>
          <a:lstStyle/>
          <a:p>
            <a:pPr marL="666750">
              <a:lnSpc>
                <a:spcPct val="100000"/>
              </a:lnSpc>
              <a:spcBef>
                <a:spcPts val="425"/>
              </a:spcBef>
            </a:pPr>
            <a:r>
              <a:rPr sz="1200" dirty="0">
                <a:latin typeface="Calibri"/>
                <a:cs typeface="Calibri"/>
              </a:rPr>
              <a:t>Entry</a:t>
            </a:r>
            <a:r>
              <a:rPr sz="1200" spc="-40" dirty="0">
                <a:latin typeface="Calibri"/>
                <a:cs typeface="Calibri"/>
              </a:rPr>
              <a:t> </a:t>
            </a:r>
            <a:r>
              <a:rPr sz="1200" spc="-5" dirty="0">
                <a:latin typeface="Calibri"/>
                <a:cs typeface="Calibri"/>
              </a:rPr>
              <a:t>Level</a:t>
            </a:r>
            <a:endParaRPr sz="1200" dirty="0">
              <a:latin typeface="Calibri"/>
              <a:cs typeface="Calibri"/>
            </a:endParaRPr>
          </a:p>
        </p:txBody>
      </p:sp>
      <p:sp>
        <p:nvSpPr>
          <p:cNvPr id="66" name="object 35">
            <a:extLst>
              <a:ext uri="{FF2B5EF4-FFF2-40B4-BE49-F238E27FC236}">
                <a16:creationId xmlns:a16="http://schemas.microsoft.com/office/drawing/2014/main" id="{13BEE0C2-C443-87BC-F70A-DF0A8D46D9B9}"/>
              </a:ext>
            </a:extLst>
          </p:cNvPr>
          <p:cNvSpPr txBox="1"/>
          <p:nvPr/>
        </p:nvSpPr>
        <p:spPr>
          <a:xfrm>
            <a:off x="3788154" y="4840367"/>
            <a:ext cx="2014220" cy="309245"/>
          </a:xfrm>
          <a:prstGeom prst="rect">
            <a:avLst/>
          </a:prstGeom>
          <a:ln w="25400">
            <a:solidFill>
              <a:srgbClr val="4F81BC"/>
            </a:solidFill>
          </a:ln>
        </p:spPr>
        <p:txBody>
          <a:bodyPr vert="horz" wrap="square" lIns="0" tIns="53975" rIns="0" bIns="0" rtlCol="0">
            <a:spAutoFit/>
          </a:bodyPr>
          <a:lstStyle/>
          <a:p>
            <a:pPr marL="666750">
              <a:lnSpc>
                <a:spcPct val="100000"/>
              </a:lnSpc>
              <a:spcBef>
                <a:spcPts val="425"/>
              </a:spcBef>
            </a:pPr>
            <a:r>
              <a:rPr sz="1200" dirty="0">
                <a:latin typeface="Calibri"/>
                <a:cs typeface="Calibri"/>
              </a:rPr>
              <a:t>Entry</a:t>
            </a:r>
            <a:r>
              <a:rPr sz="1200" spc="-40" dirty="0">
                <a:latin typeface="Calibri"/>
                <a:cs typeface="Calibri"/>
              </a:rPr>
              <a:t> </a:t>
            </a:r>
            <a:r>
              <a:rPr sz="1200" spc="-5" dirty="0">
                <a:latin typeface="Calibri"/>
                <a:cs typeface="Calibri"/>
              </a:rPr>
              <a:t>Level</a:t>
            </a:r>
            <a:endParaRPr sz="1200" dirty="0">
              <a:latin typeface="Calibri"/>
              <a:cs typeface="Calibri"/>
            </a:endParaRPr>
          </a:p>
        </p:txBody>
      </p:sp>
      <p:sp>
        <p:nvSpPr>
          <p:cNvPr id="67" name="object 35">
            <a:extLst>
              <a:ext uri="{FF2B5EF4-FFF2-40B4-BE49-F238E27FC236}">
                <a16:creationId xmlns:a16="http://schemas.microsoft.com/office/drawing/2014/main" id="{046E9C3E-1B2B-1779-4DB7-97A11E537ABB}"/>
              </a:ext>
            </a:extLst>
          </p:cNvPr>
          <p:cNvSpPr txBox="1"/>
          <p:nvPr/>
        </p:nvSpPr>
        <p:spPr>
          <a:xfrm>
            <a:off x="3788154" y="3251100"/>
            <a:ext cx="2014220" cy="239168"/>
          </a:xfrm>
          <a:prstGeom prst="rect">
            <a:avLst/>
          </a:prstGeom>
          <a:ln w="25400">
            <a:solidFill>
              <a:srgbClr val="4F81BC"/>
            </a:solidFill>
          </a:ln>
        </p:spPr>
        <p:txBody>
          <a:bodyPr vert="horz" wrap="square" lIns="0" tIns="53975" rIns="0" bIns="0" rtlCol="0">
            <a:spAutoFit/>
          </a:bodyPr>
          <a:lstStyle/>
          <a:p>
            <a:pPr marL="666750">
              <a:lnSpc>
                <a:spcPct val="100000"/>
              </a:lnSpc>
              <a:spcBef>
                <a:spcPts val="425"/>
              </a:spcBef>
            </a:pPr>
            <a:r>
              <a:rPr sz="1200" spc="-5" dirty="0">
                <a:latin typeface="Calibri"/>
                <a:cs typeface="Calibri"/>
              </a:rPr>
              <a:t>Level</a:t>
            </a:r>
            <a:r>
              <a:rPr lang="en-GB" sz="1200" spc="-5" dirty="0">
                <a:latin typeface="Calibri"/>
                <a:cs typeface="Calibri"/>
              </a:rPr>
              <a:t> 1 / Level 2</a:t>
            </a:r>
            <a:endParaRPr sz="1200" dirty="0">
              <a:latin typeface="Calibri"/>
              <a:cs typeface="Calibri"/>
            </a:endParaRPr>
          </a:p>
        </p:txBody>
      </p:sp>
      <p:sp>
        <p:nvSpPr>
          <p:cNvPr id="68" name="object 35">
            <a:extLst>
              <a:ext uri="{FF2B5EF4-FFF2-40B4-BE49-F238E27FC236}">
                <a16:creationId xmlns:a16="http://schemas.microsoft.com/office/drawing/2014/main" id="{E3F6670B-098C-A911-8725-70DD4509D47B}"/>
              </a:ext>
            </a:extLst>
          </p:cNvPr>
          <p:cNvSpPr txBox="1"/>
          <p:nvPr/>
        </p:nvSpPr>
        <p:spPr>
          <a:xfrm>
            <a:off x="3788154" y="5361165"/>
            <a:ext cx="2014220" cy="239168"/>
          </a:xfrm>
          <a:prstGeom prst="rect">
            <a:avLst/>
          </a:prstGeom>
          <a:ln w="25400">
            <a:solidFill>
              <a:srgbClr val="4F81BC"/>
            </a:solidFill>
          </a:ln>
        </p:spPr>
        <p:txBody>
          <a:bodyPr vert="horz" wrap="square" lIns="0" tIns="53975" rIns="0" bIns="0" rtlCol="0">
            <a:spAutoFit/>
          </a:bodyPr>
          <a:lstStyle/>
          <a:p>
            <a:pPr marL="666750">
              <a:lnSpc>
                <a:spcPct val="100000"/>
              </a:lnSpc>
              <a:spcBef>
                <a:spcPts val="425"/>
              </a:spcBef>
            </a:pPr>
            <a:r>
              <a:rPr sz="1200" spc="-5" dirty="0">
                <a:latin typeface="Calibri"/>
                <a:cs typeface="Calibri"/>
              </a:rPr>
              <a:t>Level</a:t>
            </a:r>
            <a:r>
              <a:rPr lang="en-GB" sz="1200" spc="-5" dirty="0">
                <a:latin typeface="Calibri"/>
                <a:cs typeface="Calibri"/>
              </a:rPr>
              <a:t> 1 / Level 2</a:t>
            </a:r>
            <a:endParaRPr sz="1200" dirty="0">
              <a:latin typeface="Calibri"/>
              <a:cs typeface="Calibri"/>
            </a:endParaRPr>
          </a:p>
        </p:txBody>
      </p:sp>
      <p:sp>
        <p:nvSpPr>
          <p:cNvPr id="69" name="object 35">
            <a:extLst>
              <a:ext uri="{FF2B5EF4-FFF2-40B4-BE49-F238E27FC236}">
                <a16:creationId xmlns:a16="http://schemas.microsoft.com/office/drawing/2014/main" id="{C1193E87-095B-D716-491B-2607FE586325}"/>
              </a:ext>
            </a:extLst>
          </p:cNvPr>
          <p:cNvSpPr txBox="1"/>
          <p:nvPr/>
        </p:nvSpPr>
        <p:spPr>
          <a:xfrm>
            <a:off x="3788154" y="6480532"/>
            <a:ext cx="2014220" cy="239168"/>
          </a:xfrm>
          <a:prstGeom prst="rect">
            <a:avLst/>
          </a:prstGeom>
          <a:ln w="25400">
            <a:solidFill>
              <a:srgbClr val="4F81BC"/>
            </a:solidFill>
          </a:ln>
        </p:spPr>
        <p:txBody>
          <a:bodyPr vert="horz" wrap="square" lIns="0" tIns="53975" rIns="0" bIns="0" rtlCol="0">
            <a:spAutoFit/>
          </a:bodyPr>
          <a:lstStyle/>
          <a:p>
            <a:pPr marL="666750">
              <a:lnSpc>
                <a:spcPct val="100000"/>
              </a:lnSpc>
              <a:spcBef>
                <a:spcPts val="425"/>
              </a:spcBef>
            </a:pPr>
            <a:r>
              <a:rPr sz="1200" spc="-5" dirty="0">
                <a:latin typeface="Calibri"/>
                <a:cs typeface="Calibri"/>
              </a:rPr>
              <a:t>Level</a:t>
            </a:r>
            <a:r>
              <a:rPr lang="en-GB" sz="1200" spc="-5" dirty="0">
                <a:latin typeface="Calibri"/>
                <a:cs typeface="Calibri"/>
              </a:rPr>
              <a:t> 1</a:t>
            </a:r>
            <a:endParaRPr sz="1200" dirty="0">
              <a:latin typeface="Calibri"/>
              <a:cs typeface="Calibri"/>
            </a:endParaRPr>
          </a:p>
        </p:txBody>
      </p:sp>
      <p:sp>
        <p:nvSpPr>
          <p:cNvPr id="70" name="object 35">
            <a:extLst>
              <a:ext uri="{FF2B5EF4-FFF2-40B4-BE49-F238E27FC236}">
                <a16:creationId xmlns:a16="http://schemas.microsoft.com/office/drawing/2014/main" id="{000D52DB-AF64-8DB8-1DB1-50C55E855B8A}"/>
              </a:ext>
            </a:extLst>
          </p:cNvPr>
          <p:cNvSpPr txBox="1"/>
          <p:nvPr/>
        </p:nvSpPr>
        <p:spPr>
          <a:xfrm>
            <a:off x="3788154" y="4353816"/>
            <a:ext cx="2014220" cy="239168"/>
          </a:xfrm>
          <a:prstGeom prst="rect">
            <a:avLst/>
          </a:prstGeom>
          <a:ln w="25400">
            <a:solidFill>
              <a:srgbClr val="4F81BC"/>
            </a:solidFill>
          </a:ln>
        </p:spPr>
        <p:txBody>
          <a:bodyPr vert="horz" wrap="square" lIns="0" tIns="53975" rIns="0" bIns="0" rtlCol="0">
            <a:spAutoFit/>
          </a:bodyPr>
          <a:lstStyle/>
          <a:p>
            <a:pPr marL="666750">
              <a:lnSpc>
                <a:spcPct val="100000"/>
              </a:lnSpc>
              <a:spcBef>
                <a:spcPts val="425"/>
              </a:spcBef>
            </a:pPr>
            <a:r>
              <a:rPr sz="1200" spc="-5" dirty="0">
                <a:latin typeface="Calibri"/>
                <a:cs typeface="Calibri"/>
              </a:rPr>
              <a:t>Level</a:t>
            </a:r>
            <a:r>
              <a:rPr lang="en-GB" sz="1200" spc="-5" dirty="0">
                <a:latin typeface="Calibri"/>
                <a:cs typeface="Calibri"/>
              </a:rPr>
              <a:t> 1 / Level 2</a:t>
            </a:r>
            <a:endParaRPr sz="1200" dirty="0">
              <a:latin typeface="Calibri"/>
              <a:cs typeface="Calibri"/>
            </a:endParaRPr>
          </a:p>
        </p:txBody>
      </p:sp>
      <p:sp>
        <p:nvSpPr>
          <p:cNvPr id="71" name="object 45">
            <a:extLst>
              <a:ext uri="{FF2B5EF4-FFF2-40B4-BE49-F238E27FC236}">
                <a16:creationId xmlns:a16="http://schemas.microsoft.com/office/drawing/2014/main" id="{09F6EE66-064E-3780-4F2F-0439B238E2D9}"/>
              </a:ext>
            </a:extLst>
          </p:cNvPr>
          <p:cNvSpPr txBox="1"/>
          <p:nvPr/>
        </p:nvSpPr>
        <p:spPr>
          <a:xfrm>
            <a:off x="1085620" y="8975385"/>
            <a:ext cx="5082540" cy="239168"/>
          </a:xfrm>
          <a:prstGeom prst="rect">
            <a:avLst/>
          </a:prstGeom>
          <a:ln w="25400">
            <a:solidFill>
              <a:srgbClr val="385D89"/>
            </a:solidFill>
          </a:ln>
        </p:spPr>
        <p:txBody>
          <a:bodyPr vert="horz" wrap="square" lIns="0" tIns="53975" rIns="0" bIns="0" rtlCol="0">
            <a:spAutoFit/>
          </a:bodyPr>
          <a:lstStyle/>
          <a:p>
            <a:pPr marL="635" algn="ctr">
              <a:lnSpc>
                <a:spcPct val="100000"/>
              </a:lnSpc>
              <a:spcBef>
                <a:spcPts val="425"/>
              </a:spcBef>
            </a:pPr>
            <a:r>
              <a:rPr lang="en-GB" sz="1200" dirty="0">
                <a:latin typeface="Calibri"/>
                <a:cs typeface="Calibri"/>
              </a:rPr>
              <a:t>Vocational Studies</a:t>
            </a:r>
            <a:endParaRPr sz="1200" dirty="0">
              <a:latin typeface="Calibri"/>
              <a:cs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3B22D-DC99-2DB8-FC58-E480A74994F7}"/>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895D72C7-72E8-659C-7110-A245E90D84BC}"/>
              </a:ext>
            </a:extLst>
          </p:cNvPr>
          <p:cNvGrpSpPr/>
          <p:nvPr/>
        </p:nvGrpSpPr>
        <p:grpSpPr>
          <a:xfrm>
            <a:off x="420052" y="466635"/>
            <a:ext cx="6719570" cy="9845675"/>
            <a:chOff x="420052" y="466635"/>
            <a:chExt cx="6719570" cy="9845675"/>
          </a:xfrm>
        </p:grpSpPr>
        <p:sp>
          <p:nvSpPr>
            <p:cNvPr id="3" name="object 3">
              <a:extLst>
                <a:ext uri="{FF2B5EF4-FFF2-40B4-BE49-F238E27FC236}">
                  <a16:creationId xmlns:a16="http://schemas.microsoft.com/office/drawing/2014/main" id="{A1976164-868B-9D45-DA89-EB485F8AB886}"/>
                </a:ext>
              </a:extLst>
            </p:cNvPr>
            <p:cNvSpPr/>
            <p:nvPr/>
          </p:nvSpPr>
          <p:spPr>
            <a:xfrm>
              <a:off x="451802" y="498385"/>
              <a:ext cx="6656070" cy="9782175"/>
            </a:xfrm>
            <a:custGeom>
              <a:avLst/>
              <a:gdLst/>
              <a:ahLst/>
              <a:cxnLst/>
              <a:rect l="l" t="t" r="r" b="b"/>
              <a:pathLst>
                <a:path w="6656070" h="9782175">
                  <a:moveTo>
                    <a:pt x="6655943" y="0"/>
                  </a:moveTo>
                  <a:lnTo>
                    <a:pt x="0" y="0"/>
                  </a:lnTo>
                  <a:lnTo>
                    <a:pt x="0" y="9781921"/>
                  </a:lnTo>
                  <a:lnTo>
                    <a:pt x="6655943" y="9781921"/>
                  </a:lnTo>
                  <a:lnTo>
                    <a:pt x="6655943" y="0"/>
                  </a:lnTo>
                  <a:close/>
                </a:path>
              </a:pathLst>
            </a:custGeom>
            <a:solidFill>
              <a:srgbClr val="1E1B5D"/>
            </a:solidFill>
          </p:spPr>
          <p:txBody>
            <a:bodyPr wrap="square" lIns="0" tIns="0" rIns="0" bIns="0" rtlCol="0"/>
            <a:lstStyle/>
            <a:p>
              <a:endParaRPr/>
            </a:p>
          </p:txBody>
        </p:sp>
        <p:sp>
          <p:nvSpPr>
            <p:cNvPr id="4" name="object 4">
              <a:extLst>
                <a:ext uri="{FF2B5EF4-FFF2-40B4-BE49-F238E27FC236}">
                  <a16:creationId xmlns:a16="http://schemas.microsoft.com/office/drawing/2014/main" id="{3323671C-E295-AE6A-7517-5E87A9642DAE}"/>
                </a:ext>
              </a:extLst>
            </p:cNvPr>
            <p:cNvSpPr/>
            <p:nvPr/>
          </p:nvSpPr>
          <p:spPr>
            <a:xfrm>
              <a:off x="451802" y="498385"/>
              <a:ext cx="6656070" cy="9782175"/>
            </a:xfrm>
            <a:custGeom>
              <a:avLst/>
              <a:gdLst/>
              <a:ahLst/>
              <a:cxnLst/>
              <a:rect l="l" t="t" r="r" b="b"/>
              <a:pathLst>
                <a:path w="6656070" h="9782175">
                  <a:moveTo>
                    <a:pt x="0" y="9781921"/>
                  </a:moveTo>
                  <a:lnTo>
                    <a:pt x="6655943" y="9781921"/>
                  </a:lnTo>
                  <a:lnTo>
                    <a:pt x="6655943" y="0"/>
                  </a:lnTo>
                  <a:lnTo>
                    <a:pt x="0" y="0"/>
                  </a:lnTo>
                  <a:lnTo>
                    <a:pt x="0" y="9781921"/>
                  </a:lnTo>
                  <a:close/>
                </a:path>
              </a:pathLst>
            </a:custGeom>
            <a:ln w="63500">
              <a:solidFill>
                <a:srgbClr val="663300"/>
              </a:solidFill>
            </a:ln>
          </p:spPr>
          <p:txBody>
            <a:bodyPr wrap="square" lIns="0" tIns="0" rIns="0" bIns="0" rtlCol="0"/>
            <a:lstStyle/>
            <a:p>
              <a:endParaRPr/>
            </a:p>
          </p:txBody>
        </p:sp>
        <p:sp>
          <p:nvSpPr>
            <p:cNvPr id="5" name="object 5">
              <a:extLst>
                <a:ext uri="{FF2B5EF4-FFF2-40B4-BE49-F238E27FC236}">
                  <a16:creationId xmlns:a16="http://schemas.microsoft.com/office/drawing/2014/main" id="{914BA4DB-5B2D-20D9-5B2A-41000F2FA6B4}"/>
                </a:ext>
              </a:extLst>
            </p:cNvPr>
            <p:cNvSpPr/>
            <p:nvPr/>
          </p:nvSpPr>
          <p:spPr>
            <a:xfrm>
              <a:off x="606272" y="706373"/>
              <a:ext cx="6347460" cy="9366250"/>
            </a:xfrm>
            <a:custGeom>
              <a:avLst/>
              <a:gdLst/>
              <a:ahLst/>
              <a:cxnLst/>
              <a:rect l="l" t="t" r="r" b="b"/>
              <a:pathLst>
                <a:path w="6347459" h="9366250">
                  <a:moveTo>
                    <a:pt x="6347104" y="0"/>
                  </a:moveTo>
                  <a:lnTo>
                    <a:pt x="0" y="0"/>
                  </a:lnTo>
                  <a:lnTo>
                    <a:pt x="0" y="9365881"/>
                  </a:lnTo>
                  <a:lnTo>
                    <a:pt x="5553608" y="9365881"/>
                  </a:lnTo>
                  <a:lnTo>
                    <a:pt x="6347104" y="8195183"/>
                  </a:lnTo>
                  <a:lnTo>
                    <a:pt x="6347104" y="0"/>
                  </a:lnTo>
                  <a:close/>
                </a:path>
              </a:pathLst>
            </a:custGeom>
            <a:solidFill>
              <a:srgbClr val="FFFFFF"/>
            </a:solidFill>
          </p:spPr>
          <p:txBody>
            <a:bodyPr wrap="square" lIns="0" tIns="0" rIns="0" bIns="0" rtlCol="0"/>
            <a:lstStyle/>
            <a:p>
              <a:endParaRPr/>
            </a:p>
          </p:txBody>
        </p:sp>
        <p:sp>
          <p:nvSpPr>
            <p:cNvPr id="6" name="object 6">
              <a:extLst>
                <a:ext uri="{FF2B5EF4-FFF2-40B4-BE49-F238E27FC236}">
                  <a16:creationId xmlns:a16="http://schemas.microsoft.com/office/drawing/2014/main" id="{3B90E526-8A02-2544-EC81-5D1124D8F6C9}"/>
                </a:ext>
              </a:extLst>
            </p:cNvPr>
            <p:cNvSpPr/>
            <p:nvPr/>
          </p:nvSpPr>
          <p:spPr>
            <a:xfrm>
              <a:off x="6159880" y="8901556"/>
              <a:ext cx="793750" cy="1170940"/>
            </a:xfrm>
            <a:custGeom>
              <a:avLst/>
              <a:gdLst/>
              <a:ahLst/>
              <a:cxnLst/>
              <a:rect l="l" t="t" r="r" b="b"/>
              <a:pathLst>
                <a:path w="793750" h="1170940">
                  <a:moveTo>
                    <a:pt x="793496" y="0"/>
                  </a:moveTo>
                  <a:lnTo>
                    <a:pt x="735170" y="40953"/>
                  </a:lnTo>
                  <a:lnTo>
                    <a:pt x="679223" y="76128"/>
                  </a:lnTo>
                  <a:lnTo>
                    <a:pt x="625736" y="105596"/>
                  </a:lnTo>
                  <a:lnTo>
                    <a:pt x="574789" y="129429"/>
                  </a:lnTo>
                  <a:lnTo>
                    <a:pt x="526466" y="147696"/>
                  </a:lnTo>
                  <a:lnTo>
                    <a:pt x="480848" y="160469"/>
                  </a:lnTo>
                  <a:lnTo>
                    <a:pt x="438016" y="167818"/>
                  </a:lnTo>
                  <a:lnTo>
                    <a:pt x="398053" y="169815"/>
                  </a:lnTo>
                  <a:lnTo>
                    <a:pt x="361039" y="166530"/>
                  </a:lnTo>
                  <a:lnTo>
                    <a:pt x="296189" y="144399"/>
                  </a:lnTo>
                  <a:lnTo>
                    <a:pt x="244120" y="101993"/>
                  </a:lnTo>
                  <a:lnTo>
                    <a:pt x="205486" y="39877"/>
                  </a:lnTo>
                  <a:lnTo>
                    <a:pt x="0" y="1170698"/>
                  </a:lnTo>
                  <a:lnTo>
                    <a:pt x="793496" y="0"/>
                  </a:lnTo>
                  <a:close/>
                </a:path>
              </a:pathLst>
            </a:custGeom>
            <a:solidFill>
              <a:srgbClr val="CDCDCD"/>
            </a:solidFill>
          </p:spPr>
          <p:txBody>
            <a:bodyPr wrap="square" lIns="0" tIns="0" rIns="0" bIns="0" rtlCol="0"/>
            <a:lstStyle/>
            <a:p>
              <a:endParaRPr/>
            </a:p>
          </p:txBody>
        </p:sp>
        <p:sp>
          <p:nvSpPr>
            <p:cNvPr id="7" name="object 7">
              <a:extLst>
                <a:ext uri="{FF2B5EF4-FFF2-40B4-BE49-F238E27FC236}">
                  <a16:creationId xmlns:a16="http://schemas.microsoft.com/office/drawing/2014/main" id="{1C9D9D9D-24DB-F6A2-04BC-A4809EBA7295}"/>
                </a:ext>
              </a:extLst>
            </p:cNvPr>
            <p:cNvSpPr/>
            <p:nvPr/>
          </p:nvSpPr>
          <p:spPr>
            <a:xfrm>
              <a:off x="606272" y="706373"/>
              <a:ext cx="6347460" cy="9366250"/>
            </a:xfrm>
            <a:custGeom>
              <a:avLst/>
              <a:gdLst/>
              <a:ahLst/>
              <a:cxnLst/>
              <a:rect l="l" t="t" r="r" b="b"/>
              <a:pathLst>
                <a:path w="6347459" h="9366250">
                  <a:moveTo>
                    <a:pt x="0" y="0"/>
                  </a:moveTo>
                  <a:lnTo>
                    <a:pt x="0" y="9365881"/>
                  </a:lnTo>
                  <a:lnTo>
                    <a:pt x="5553608" y="9365881"/>
                  </a:lnTo>
                  <a:lnTo>
                    <a:pt x="6347104" y="8195183"/>
                  </a:lnTo>
                  <a:lnTo>
                    <a:pt x="6347104" y="0"/>
                  </a:lnTo>
                  <a:lnTo>
                    <a:pt x="0" y="0"/>
                  </a:lnTo>
                  <a:close/>
                </a:path>
                <a:path w="6347459" h="9366250">
                  <a:moveTo>
                    <a:pt x="5553608" y="9365881"/>
                  </a:moveTo>
                  <a:lnTo>
                    <a:pt x="5759094" y="8235060"/>
                  </a:lnTo>
                  <a:lnTo>
                    <a:pt x="5776691" y="8268546"/>
                  </a:lnTo>
                  <a:lnTo>
                    <a:pt x="5797728" y="8297176"/>
                  </a:lnTo>
                  <a:lnTo>
                    <a:pt x="5849798" y="8339582"/>
                  </a:lnTo>
                  <a:lnTo>
                    <a:pt x="5914648" y="8361713"/>
                  </a:lnTo>
                  <a:lnTo>
                    <a:pt x="5951661" y="8364998"/>
                  </a:lnTo>
                  <a:lnTo>
                    <a:pt x="5991625" y="8363001"/>
                  </a:lnTo>
                  <a:lnTo>
                    <a:pt x="6034456" y="8355652"/>
                  </a:lnTo>
                  <a:lnTo>
                    <a:pt x="6080075" y="8342879"/>
                  </a:lnTo>
                  <a:lnTo>
                    <a:pt x="6128398" y="8324612"/>
                  </a:lnTo>
                  <a:lnTo>
                    <a:pt x="6179344" y="8300779"/>
                  </a:lnTo>
                  <a:lnTo>
                    <a:pt x="6232832" y="8271311"/>
                  </a:lnTo>
                  <a:lnTo>
                    <a:pt x="6288779" y="8236136"/>
                  </a:lnTo>
                  <a:lnTo>
                    <a:pt x="6347104" y="8195183"/>
                  </a:lnTo>
                </a:path>
              </a:pathLst>
            </a:custGeom>
            <a:ln w="63500">
              <a:solidFill>
                <a:srgbClr val="663300"/>
              </a:solidFill>
            </a:ln>
          </p:spPr>
          <p:txBody>
            <a:bodyPr wrap="square" lIns="0" tIns="0" rIns="0" bIns="0" rtlCol="0"/>
            <a:lstStyle/>
            <a:p>
              <a:endParaRPr/>
            </a:p>
          </p:txBody>
        </p:sp>
        <p:pic>
          <p:nvPicPr>
            <p:cNvPr id="8" name="object 8">
              <a:extLst>
                <a:ext uri="{FF2B5EF4-FFF2-40B4-BE49-F238E27FC236}">
                  <a16:creationId xmlns:a16="http://schemas.microsoft.com/office/drawing/2014/main" id="{056F3ADE-E4D7-12A5-6CE7-9B2A81894843}"/>
                </a:ext>
              </a:extLst>
            </p:cNvPr>
            <p:cNvPicPr/>
            <p:nvPr/>
          </p:nvPicPr>
          <p:blipFill>
            <a:blip r:embed="rId2" cstate="print"/>
            <a:stretch>
              <a:fillRect/>
            </a:stretch>
          </p:blipFill>
          <p:spPr>
            <a:xfrm>
              <a:off x="1906523" y="1004315"/>
              <a:ext cx="4172712" cy="589787"/>
            </a:xfrm>
            <a:prstGeom prst="rect">
              <a:avLst/>
            </a:prstGeom>
          </p:spPr>
        </p:pic>
        <p:sp>
          <p:nvSpPr>
            <p:cNvPr id="9" name="object 9">
              <a:extLst>
                <a:ext uri="{FF2B5EF4-FFF2-40B4-BE49-F238E27FC236}">
                  <a16:creationId xmlns:a16="http://schemas.microsoft.com/office/drawing/2014/main" id="{92AB0457-5A33-525F-693C-F74333D3C7C7}"/>
                </a:ext>
              </a:extLst>
            </p:cNvPr>
            <p:cNvSpPr/>
            <p:nvPr/>
          </p:nvSpPr>
          <p:spPr>
            <a:xfrm>
              <a:off x="1863343" y="962151"/>
              <a:ext cx="4107815" cy="525145"/>
            </a:xfrm>
            <a:custGeom>
              <a:avLst/>
              <a:gdLst/>
              <a:ahLst/>
              <a:cxnLst/>
              <a:rect l="l" t="t" r="r" b="b"/>
              <a:pathLst>
                <a:path w="4107815" h="525144">
                  <a:moveTo>
                    <a:pt x="4020439" y="0"/>
                  </a:moveTo>
                  <a:lnTo>
                    <a:pt x="87375" y="0"/>
                  </a:lnTo>
                  <a:lnTo>
                    <a:pt x="53363" y="6865"/>
                  </a:lnTo>
                  <a:lnTo>
                    <a:pt x="25590" y="25590"/>
                  </a:lnTo>
                  <a:lnTo>
                    <a:pt x="6865" y="53363"/>
                  </a:lnTo>
                  <a:lnTo>
                    <a:pt x="0" y="87375"/>
                  </a:lnTo>
                  <a:lnTo>
                    <a:pt x="0" y="437260"/>
                  </a:lnTo>
                  <a:lnTo>
                    <a:pt x="6865" y="471273"/>
                  </a:lnTo>
                  <a:lnTo>
                    <a:pt x="25590" y="499046"/>
                  </a:lnTo>
                  <a:lnTo>
                    <a:pt x="53363" y="517771"/>
                  </a:lnTo>
                  <a:lnTo>
                    <a:pt x="87375" y="524636"/>
                  </a:lnTo>
                  <a:lnTo>
                    <a:pt x="4020439" y="524636"/>
                  </a:lnTo>
                  <a:lnTo>
                    <a:pt x="4054451" y="517771"/>
                  </a:lnTo>
                  <a:lnTo>
                    <a:pt x="4082224" y="499046"/>
                  </a:lnTo>
                  <a:lnTo>
                    <a:pt x="4100949" y="471273"/>
                  </a:lnTo>
                  <a:lnTo>
                    <a:pt x="4107815" y="437260"/>
                  </a:lnTo>
                  <a:lnTo>
                    <a:pt x="4107815" y="87375"/>
                  </a:lnTo>
                  <a:lnTo>
                    <a:pt x="4100949" y="53363"/>
                  </a:lnTo>
                  <a:lnTo>
                    <a:pt x="4082224" y="25590"/>
                  </a:lnTo>
                  <a:lnTo>
                    <a:pt x="4054451" y="6865"/>
                  </a:lnTo>
                  <a:lnTo>
                    <a:pt x="4020439" y="0"/>
                  </a:lnTo>
                  <a:close/>
                </a:path>
              </a:pathLst>
            </a:custGeom>
            <a:solidFill>
              <a:srgbClr val="FFFF66"/>
            </a:solidFill>
          </p:spPr>
          <p:txBody>
            <a:bodyPr wrap="square" lIns="0" tIns="0" rIns="0" bIns="0" rtlCol="0"/>
            <a:lstStyle/>
            <a:p>
              <a:endParaRPr/>
            </a:p>
          </p:txBody>
        </p:sp>
        <p:sp>
          <p:nvSpPr>
            <p:cNvPr id="10" name="object 10">
              <a:extLst>
                <a:ext uri="{FF2B5EF4-FFF2-40B4-BE49-F238E27FC236}">
                  <a16:creationId xmlns:a16="http://schemas.microsoft.com/office/drawing/2014/main" id="{553BE493-379D-63A6-C95E-215A81CB6F0A}"/>
                </a:ext>
              </a:extLst>
            </p:cNvPr>
            <p:cNvSpPr/>
            <p:nvPr/>
          </p:nvSpPr>
          <p:spPr>
            <a:xfrm>
              <a:off x="1863343" y="962151"/>
              <a:ext cx="4107815" cy="525145"/>
            </a:xfrm>
            <a:custGeom>
              <a:avLst/>
              <a:gdLst/>
              <a:ahLst/>
              <a:cxnLst/>
              <a:rect l="l" t="t" r="r" b="b"/>
              <a:pathLst>
                <a:path w="4107815" h="525144">
                  <a:moveTo>
                    <a:pt x="87375" y="0"/>
                  </a:moveTo>
                  <a:lnTo>
                    <a:pt x="53363" y="6865"/>
                  </a:lnTo>
                  <a:lnTo>
                    <a:pt x="25590" y="25590"/>
                  </a:lnTo>
                  <a:lnTo>
                    <a:pt x="6865" y="53363"/>
                  </a:lnTo>
                  <a:lnTo>
                    <a:pt x="0" y="87375"/>
                  </a:lnTo>
                  <a:lnTo>
                    <a:pt x="0" y="437260"/>
                  </a:lnTo>
                  <a:lnTo>
                    <a:pt x="6865" y="471273"/>
                  </a:lnTo>
                  <a:lnTo>
                    <a:pt x="25590" y="499046"/>
                  </a:lnTo>
                  <a:lnTo>
                    <a:pt x="53363" y="517771"/>
                  </a:lnTo>
                  <a:lnTo>
                    <a:pt x="87375" y="524636"/>
                  </a:lnTo>
                  <a:lnTo>
                    <a:pt x="4020439" y="524636"/>
                  </a:lnTo>
                  <a:lnTo>
                    <a:pt x="4054451" y="517771"/>
                  </a:lnTo>
                  <a:lnTo>
                    <a:pt x="4082224" y="499046"/>
                  </a:lnTo>
                  <a:lnTo>
                    <a:pt x="4100949" y="471273"/>
                  </a:lnTo>
                  <a:lnTo>
                    <a:pt x="4107815" y="437260"/>
                  </a:lnTo>
                  <a:lnTo>
                    <a:pt x="4107815" y="87375"/>
                  </a:lnTo>
                  <a:lnTo>
                    <a:pt x="4100949" y="53363"/>
                  </a:lnTo>
                  <a:lnTo>
                    <a:pt x="4082224" y="25590"/>
                  </a:lnTo>
                  <a:lnTo>
                    <a:pt x="4054451" y="6865"/>
                  </a:lnTo>
                  <a:lnTo>
                    <a:pt x="4020439" y="0"/>
                  </a:lnTo>
                  <a:lnTo>
                    <a:pt x="87375" y="0"/>
                  </a:lnTo>
                  <a:close/>
                </a:path>
              </a:pathLst>
            </a:custGeom>
            <a:ln w="63500">
              <a:solidFill>
                <a:srgbClr val="1E1B5D"/>
              </a:solidFill>
            </a:ln>
          </p:spPr>
          <p:txBody>
            <a:bodyPr wrap="square" lIns="0" tIns="0" rIns="0" bIns="0" rtlCol="0"/>
            <a:lstStyle/>
            <a:p>
              <a:endParaRPr/>
            </a:p>
          </p:txBody>
        </p:sp>
      </p:grpSp>
      <p:graphicFrame>
        <p:nvGraphicFramePr>
          <p:cNvPr id="12" name="object 12">
            <a:extLst>
              <a:ext uri="{FF2B5EF4-FFF2-40B4-BE49-F238E27FC236}">
                <a16:creationId xmlns:a16="http://schemas.microsoft.com/office/drawing/2014/main" id="{5FB4795C-3723-1BC8-CCF0-E96EAB103CBB}"/>
              </a:ext>
            </a:extLst>
          </p:cNvPr>
          <p:cNvGraphicFramePr>
            <a:graphicFrameLocks noGrp="1"/>
          </p:cNvGraphicFramePr>
          <p:nvPr>
            <p:extLst>
              <p:ext uri="{D42A27DB-BD31-4B8C-83A1-F6EECF244321}">
                <p14:modId xmlns:p14="http://schemas.microsoft.com/office/powerpoint/2010/main" val="1002130838"/>
              </p:ext>
            </p:extLst>
          </p:nvPr>
        </p:nvGraphicFramePr>
        <p:xfrm>
          <a:off x="848360" y="1785238"/>
          <a:ext cx="5859780" cy="8064304"/>
        </p:xfrm>
        <a:graphic>
          <a:graphicData uri="http://schemas.openxmlformats.org/drawingml/2006/table">
            <a:tbl>
              <a:tblPr firstRow="1" bandRow="1">
                <a:tableStyleId>{2D5ABB26-0587-4C30-8999-92F81FD0307C}</a:tableStyleId>
              </a:tblPr>
              <a:tblGrid>
                <a:gridCol w="1613269">
                  <a:extLst>
                    <a:ext uri="{9D8B030D-6E8A-4147-A177-3AD203B41FA5}">
                      <a16:colId xmlns:a16="http://schemas.microsoft.com/office/drawing/2014/main" val="20000"/>
                    </a:ext>
                  </a:extLst>
                </a:gridCol>
                <a:gridCol w="4246511">
                  <a:extLst>
                    <a:ext uri="{9D8B030D-6E8A-4147-A177-3AD203B41FA5}">
                      <a16:colId xmlns:a16="http://schemas.microsoft.com/office/drawing/2014/main" val="20001"/>
                    </a:ext>
                  </a:extLst>
                </a:gridCol>
              </a:tblGrid>
              <a:tr h="647700">
                <a:tc>
                  <a:txBody>
                    <a:bodyPr/>
                    <a:lstStyle/>
                    <a:p>
                      <a:pPr>
                        <a:lnSpc>
                          <a:spcPct val="100000"/>
                        </a:lnSpc>
                        <a:spcBef>
                          <a:spcPts val="40"/>
                        </a:spcBef>
                      </a:pPr>
                      <a:endParaRPr sz="1500" dirty="0">
                        <a:latin typeface="Times New Roman"/>
                        <a:cs typeface="Times New Roman"/>
                      </a:endParaRPr>
                    </a:p>
                    <a:p>
                      <a:pPr algn="ctr">
                        <a:lnSpc>
                          <a:spcPct val="100000"/>
                        </a:lnSpc>
                      </a:pPr>
                      <a:r>
                        <a:rPr sz="1200" spc="-5" dirty="0">
                          <a:latin typeface="Calibri"/>
                          <a:cs typeface="Calibri"/>
                        </a:rPr>
                        <a:t>Exam</a:t>
                      </a:r>
                      <a:r>
                        <a:rPr sz="1200" spc="-35" dirty="0">
                          <a:latin typeface="Calibri"/>
                          <a:cs typeface="Calibri"/>
                        </a:rPr>
                        <a:t> </a:t>
                      </a:r>
                      <a:r>
                        <a:rPr sz="1200" spc="-5" dirty="0">
                          <a:latin typeface="Calibri"/>
                          <a:cs typeface="Calibri"/>
                        </a:rPr>
                        <a:t>Board</a:t>
                      </a:r>
                      <a:endParaRPr sz="1200" dirty="0">
                        <a:latin typeface="Calibri"/>
                        <a:cs typeface="Calibri"/>
                      </a:endParaRPr>
                    </a:p>
                  </a:txBody>
                  <a:tcPr marL="0" marR="0" marT="50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a:lnSpc>
                          <a:spcPct val="100000"/>
                        </a:lnSpc>
                        <a:spcBef>
                          <a:spcPts val="35"/>
                        </a:spcBef>
                      </a:pPr>
                      <a:r>
                        <a:rPr lang="en-GB" sz="1200" dirty="0">
                          <a:solidFill>
                            <a:schemeClr val="tx1"/>
                          </a:solidFill>
                          <a:effectLst/>
                          <a:latin typeface="+mn-lt"/>
                          <a:ea typeface="+mn-ea"/>
                          <a:cs typeface="+mn-cs"/>
                        </a:rPr>
                        <a:t> </a:t>
                      </a:r>
                    </a:p>
                    <a:p>
                      <a:pPr>
                        <a:lnSpc>
                          <a:spcPct val="100000"/>
                        </a:lnSpc>
                        <a:spcBef>
                          <a:spcPts val="35"/>
                        </a:spcBef>
                      </a:pPr>
                      <a:r>
                        <a:rPr lang="en-GB" sz="1400" dirty="0">
                          <a:solidFill>
                            <a:schemeClr val="tx1"/>
                          </a:solidFill>
                          <a:effectLst/>
                          <a:latin typeface="+mn-lt"/>
                          <a:ea typeface="+mn-ea"/>
                          <a:cs typeface="+mn-cs"/>
                        </a:rPr>
                        <a:t>ASDAN Hospitality Vocational Taster</a:t>
                      </a:r>
                      <a:endParaRPr sz="1100" dirty="0">
                        <a:latin typeface="Times New Roman"/>
                        <a:cs typeface="Times New Roman"/>
                      </a:endParaRPr>
                    </a:p>
                  </a:txBody>
                  <a:tcPr marL="0" marR="0" marT="444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0"/>
                  </a:ext>
                </a:extLst>
              </a:tr>
              <a:tr h="1514475">
                <a:tc>
                  <a:txBody>
                    <a:bodyPr/>
                    <a:lstStyle/>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gn="ctr">
                        <a:lnSpc>
                          <a:spcPct val="100000"/>
                        </a:lnSpc>
                        <a:spcBef>
                          <a:spcPts val="1050"/>
                        </a:spcBef>
                      </a:pPr>
                      <a:r>
                        <a:rPr sz="1200" spc="-5" dirty="0">
                          <a:latin typeface="Calibri"/>
                          <a:cs typeface="Calibri"/>
                        </a:rPr>
                        <a:t>Introduction</a:t>
                      </a:r>
                      <a:endParaRPr sz="120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a:lnSpc>
                          <a:spcPct val="100000"/>
                        </a:lnSpc>
                      </a:pPr>
                      <a:endParaRPr lang="en-GB" sz="1200" dirty="0">
                        <a:solidFill>
                          <a:schemeClr val="tx1"/>
                        </a:solidFill>
                        <a:effectLst/>
                        <a:latin typeface="+mn-lt"/>
                        <a:ea typeface="+mn-ea"/>
                        <a:cs typeface="+mn-cs"/>
                      </a:endParaRPr>
                    </a:p>
                    <a:p>
                      <a:pPr>
                        <a:lnSpc>
                          <a:spcPct val="100000"/>
                        </a:lnSpc>
                      </a:pPr>
                      <a:r>
                        <a:rPr lang="en-GB" sz="1200" dirty="0">
                          <a:solidFill>
                            <a:schemeClr val="tx1"/>
                          </a:solidFill>
                          <a:effectLst/>
                          <a:latin typeface="+mn-lt"/>
                          <a:ea typeface="+mn-ea"/>
                          <a:cs typeface="+mn-cs"/>
                        </a:rPr>
                        <a:t>The ASDAN Hospitality Vocational Taster offers pupils a concrete introduction to a career in the Hospitality Industry. The course aims to equip pupils with the practical skills and knowledge to work in Hospitality. </a:t>
                      </a:r>
                      <a:endParaRPr sz="1000" dirty="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1"/>
                  </a:ext>
                </a:extLst>
              </a:tr>
              <a:tr h="2504879">
                <a:tc>
                  <a:txBody>
                    <a:bodyPr/>
                    <a:lstStyle/>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marL="83820" marR="78740" algn="ctr">
                        <a:lnSpc>
                          <a:spcPct val="101699"/>
                        </a:lnSpc>
                      </a:pPr>
                      <a:r>
                        <a:rPr sz="1200" dirty="0">
                          <a:latin typeface="Calibri"/>
                          <a:cs typeface="Calibri"/>
                        </a:rPr>
                        <a:t>Summary </a:t>
                      </a:r>
                      <a:r>
                        <a:rPr sz="1200" spc="-5" dirty="0">
                          <a:latin typeface="Calibri"/>
                          <a:cs typeface="Calibri"/>
                        </a:rPr>
                        <a:t>of </a:t>
                      </a:r>
                      <a:r>
                        <a:rPr sz="1200" dirty="0">
                          <a:latin typeface="Calibri"/>
                          <a:cs typeface="Calibri"/>
                        </a:rPr>
                        <a:t>the </a:t>
                      </a:r>
                      <a:r>
                        <a:rPr sz="1200" spc="5" dirty="0">
                          <a:latin typeface="Calibri"/>
                          <a:cs typeface="Calibri"/>
                        </a:rPr>
                        <a:t> </a:t>
                      </a:r>
                      <a:r>
                        <a:rPr sz="1200" spc="-5" dirty="0">
                          <a:latin typeface="Calibri"/>
                          <a:cs typeface="Calibri"/>
                        </a:rPr>
                        <a:t>topics you will cov</a:t>
                      </a:r>
                      <a:r>
                        <a:rPr lang="en-US" sz="1200" spc="-5" dirty="0">
                          <a:latin typeface="Calibri"/>
                          <a:cs typeface="Calibri"/>
                        </a:rPr>
                        <a:t>er</a:t>
                      </a:r>
                      <a:endParaRPr sz="12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r>
                        <a:rPr lang="en-US" sz="1200" dirty="0">
                          <a:latin typeface="Times New Roman"/>
                          <a:cs typeface="Times New Roman"/>
                        </a:rPr>
                        <a:t> </a:t>
                      </a:r>
                      <a:endParaRPr lang="en-GB" sz="1200" dirty="0">
                        <a:solidFill>
                          <a:schemeClr val="tx1"/>
                        </a:solidFill>
                        <a:effectLst/>
                        <a:latin typeface="+mn-lt"/>
                        <a:ea typeface="+mn-ea"/>
                        <a:cs typeface="+mn-cs"/>
                      </a:endParaRPr>
                    </a:p>
                    <a:p>
                      <a:r>
                        <a:rPr lang="en-GB" sz="1200" dirty="0">
                          <a:solidFill>
                            <a:schemeClr val="tx1"/>
                          </a:solidFill>
                          <a:effectLst/>
                          <a:latin typeface="+mn-lt"/>
                          <a:ea typeface="+mn-ea"/>
                          <a:cs typeface="+mn-cs"/>
                        </a:rPr>
                        <a:t>This vocational option contains six modules linked to six different areas of hospitality. Pupils will study a range of units that could include</a:t>
                      </a:r>
                    </a:p>
                    <a:p>
                      <a:pPr marL="171450" lvl="0" indent="-171450">
                        <a:buFont typeface="Arial" panose="020B0604020202020204" pitchFamily="34" charset="0"/>
                        <a:buChar char="•"/>
                      </a:pPr>
                      <a:r>
                        <a:rPr lang="en-GB" sz="1200" dirty="0">
                          <a:solidFill>
                            <a:schemeClr val="tx1"/>
                          </a:solidFill>
                          <a:effectLst/>
                          <a:latin typeface="+mn-lt"/>
                          <a:ea typeface="+mn-ea"/>
                          <a:cs typeface="+mn-cs"/>
                        </a:rPr>
                        <a:t>Hospitality services</a:t>
                      </a:r>
                    </a:p>
                    <a:p>
                      <a:pPr marL="171450" lvl="0" indent="-171450">
                        <a:buFont typeface="Arial" panose="020B0604020202020204" pitchFamily="34" charset="0"/>
                        <a:buChar char="•"/>
                      </a:pPr>
                      <a:r>
                        <a:rPr lang="en-GB" sz="1200" dirty="0">
                          <a:solidFill>
                            <a:schemeClr val="tx1"/>
                          </a:solidFill>
                          <a:effectLst/>
                          <a:latin typeface="+mn-lt"/>
                          <a:ea typeface="+mn-ea"/>
                          <a:cs typeface="+mn-cs"/>
                        </a:rPr>
                        <a:t>Food and beverage service</a:t>
                      </a:r>
                    </a:p>
                    <a:p>
                      <a:pPr marL="171450" lvl="0" indent="-171450">
                        <a:buFont typeface="Arial" panose="020B0604020202020204" pitchFamily="34" charset="0"/>
                        <a:buChar char="•"/>
                      </a:pPr>
                      <a:r>
                        <a:rPr lang="en-GB" sz="1200" dirty="0">
                          <a:solidFill>
                            <a:schemeClr val="tx1"/>
                          </a:solidFill>
                          <a:effectLst/>
                          <a:latin typeface="+mn-lt"/>
                          <a:ea typeface="+mn-ea"/>
                          <a:cs typeface="+mn-cs"/>
                        </a:rPr>
                        <a:t>Housekeeping and front office services</a:t>
                      </a:r>
                    </a:p>
                    <a:p>
                      <a:pPr marL="171450" lvl="0" indent="-171450">
                        <a:buFont typeface="Arial" panose="020B0604020202020204" pitchFamily="34" charset="0"/>
                        <a:buChar char="•"/>
                      </a:pPr>
                      <a:r>
                        <a:rPr lang="en-GB" sz="1200" dirty="0">
                          <a:solidFill>
                            <a:schemeClr val="tx1"/>
                          </a:solidFill>
                          <a:effectLst/>
                          <a:latin typeface="+mn-lt"/>
                          <a:ea typeface="+mn-ea"/>
                          <a:cs typeface="+mn-cs"/>
                        </a:rPr>
                        <a:t>Events</a:t>
                      </a:r>
                    </a:p>
                    <a:p>
                      <a:pPr marL="171450" lvl="0" indent="-171450">
                        <a:buFont typeface="Arial" panose="020B0604020202020204" pitchFamily="34" charset="0"/>
                        <a:buChar char="•"/>
                      </a:pPr>
                      <a:r>
                        <a:rPr lang="en-GB" sz="1200" dirty="0">
                          <a:solidFill>
                            <a:schemeClr val="tx1"/>
                          </a:solidFill>
                          <a:effectLst/>
                          <a:latin typeface="+mn-lt"/>
                          <a:ea typeface="+mn-ea"/>
                          <a:cs typeface="+mn-cs"/>
                        </a:rPr>
                        <a:t>Food safety and health and safety in hospitality</a:t>
                      </a:r>
                    </a:p>
                    <a:p>
                      <a:pPr marL="171450" indent="-171450">
                        <a:buFont typeface="Arial" panose="020B0604020202020204" pitchFamily="34" charset="0"/>
                        <a:buChar char="•"/>
                      </a:pPr>
                      <a:r>
                        <a:rPr lang="en-GB" sz="1200" dirty="0">
                          <a:solidFill>
                            <a:schemeClr val="tx1"/>
                          </a:solidFill>
                          <a:effectLst/>
                          <a:latin typeface="+mn-lt"/>
                          <a:ea typeface="+mn-ea"/>
                          <a:cs typeface="+mn-cs"/>
                        </a:rPr>
                        <a:t>Careers in hospitality</a:t>
                      </a:r>
                      <a:endParaRPr sz="1000" dirty="0">
                        <a:latin typeface="+mn-lt"/>
                        <a:cs typeface="Times New Roman"/>
                      </a:endParaRPr>
                    </a:p>
                  </a:txBody>
                  <a:tcPr marL="0" marR="0" marT="317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2"/>
                  </a:ext>
                </a:extLst>
              </a:tr>
              <a:tr h="1314450">
                <a:tc>
                  <a:txBody>
                    <a:bodyPr/>
                    <a:lstStyle/>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spcBef>
                          <a:spcPts val="25"/>
                        </a:spcBef>
                      </a:pPr>
                      <a:endParaRPr sz="1400" dirty="0">
                        <a:latin typeface="Times New Roman"/>
                        <a:cs typeface="Times New Roman"/>
                      </a:endParaRPr>
                    </a:p>
                    <a:p>
                      <a:pPr algn="ctr">
                        <a:lnSpc>
                          <a:spcPct val="100000"/>
                        </a:lnSpc>
                        <a:spcBef>
                          <a:spcPts val="5"/>
                        </a:spcBef>
                      </a:pPr>
                      <a:r>
                        <a:rPr sz="1200" dirty="0">
                          <a:latin typeface="Calibri"/>
                          <a:cs typeface="Calibri"/>
                        </a:rPr>
                        <a:t>Assessment</a:t>
                      </a: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endParaRPr lang="en-GB" sz="1200" dirty="0">
                        <a:solidFill>
                          <a:schemeClr val="tx1"/>
                        </a:solidFill>
                        <a:effectLst/>
                        <a:latin typeface="+mn-lt"/>
                        <a:ea typeface="+mn-ea"/>
                        <a:cs typeface="+mn-cs"/>
                      </a:endParaRPr>
                    </a:p>
                    <a:p>
                      <a:r>
                        <a:rPr lang="en-GB" sz="1200" dirty="0">
                          <a:solidFill>
                            <a:schemeClr val="tx1"/>
                          </a:solidFill>
                          <a:effectLst/>
                          <a:latin typeface="+mn-lt"/>
                          <a:ea typeface="+mn-ea"/>
                          <a:cs typeface="+mn-cs"/>
                        </a:rPr>
                        <a:t>Pupils must present evidence of their activities in an organised portfolio or e-portfolio.</a:t>
                      </a:r>
                    </a:p>
                    <a:p>
                      <a:r>
                        <a:rPr lang="en-GB" sz="1200" dirty="0">
                          <a:solidFill>
                            <a:schemeClr val="tx1"/>
                          </a:solidFill>
                          <a:effectLst/>
                          <a:latin typeface="+mn-lt"/>
                          <a:ea typeface="+mn-ea"/>
                          <a:cs typeface="+mn-cs"/>
                        </a:rPr>
                        <a:t>This will contain:</a:t>
                      </a:r>
                    </a:p>
                    <a:p>
                      <a:pPr marL="171450" lvl="0" indent="-171450">
                        <a:buFont typeface="Arial" panose="020B0604020202020204" pitchFamily="34" charset="0"/>
                        <a:buChar char="•"/>
                      </a:pPr>
                      <a:r>
                        <a:rPr lang="en-GB" sz="1200" dirty="0">
                          <a:solidFill>
                            <a:schemeClr val="tx1"/>
                          </a:solidFill>
                          <a:effectLst/>
                          <a:latin typeface="+mn-lt"/>
                          <a:ea typeface="+mn-ea"/>
                          <a:cs typeface="+mn-cs"/>
                        </a:rPr>
                        <a:t>a record of challenges completed, with supporting evidence for each challenge</a:t>
                      </a:r>
                    </a:p>
                    <a:p>
                      <a:pPr marL="171450" lvl="0" indent="-171450">
                        <a:buFont typeface="Arial" panose="020B0604020202020204" pitchFamily="34" charset="0"/>
                        <a:buChar char="•"/>
                      </a:pPr>
                      <a:r>
                        <a:rPr lang="en-GB" sz="1200" dirty="0">
                          <a:solidFill>
                            <a:schemeClr val="tx1"/>
                          </a:solidFill>
                          <a:effectLst/>
                          <a:latin typeface="+mn-lt"/>
                          <a:ea typeface="+mn-ea"/>
                          <a:cs typeface="+mn-cs"/>
                        </a:rPr>
                        <a:t>recording documents, showing how pupils have planned and reviewed their activities</a:t>
                      </a:r>
                    </a:p>
                    <a:p>
                      <a:pPr marL="171450" lvl="0" indent="-171450">
                        <a:buFont typeface="Arial" panose="020B0604020202020204" pitchFamily="34" charset="0"/>
                        <a:buChar char="•"/>
                      </a:pPr>
                      <a:r>
                        <a:rPr lang="en-GB" sz="1200" dirty="0">
                          <a:solidFill>
                            <a:schemeClr val="tx1"/>
                          </a:solidFill>
                          <a:effectLst/>
                          <a:latin typeface="+mn-lt"/>
                          <a:ea typeface="+mn-ea"/>
                          <a:cs typeface="+mn-cs"/>
                        </a:rPr>
                        <a:t>summary of achievement, highlighting skills development</a:t>
                      </a:r>
                    </a:p>
                    <a:p>
                      <a:pPr marL="171450" indent="-171450">
                        <a:buFont typeface="Arial" panose="020B0604020202020204" pitchFamily="34" charset="0"/>
                        <a:buChar char="•"/>
                      </a:pPr>
                      <a:r>
                        <a:rPr lang="en-GB" sz="1200" dirty="0">
                          <a:solidFill>
                            <a:schemeClr val="tx1"/>
                          </a:solidFill>
                          <a:effectLst/>
                          <a:latin typeface="+mn-lt"/>
                          <a:ea typeface="+mn-ea"/>
                          <a:cs typeface="+mn-cs"/>
                        </a:rPr>
                        <a:t>personal statement</a:t>
                      </a:r>
                    </a:p>
                    <a:p>
                      <a:endParaRPr sz="10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3"/>
                  </a:ext>
                </a:extLst>
              </a:tr>
              <a:tr h="846455">
                <a:tc>
                  <a:txBody>
                    <a:bodyPr/>
                    <a:lstStyle/>
                    <a:p>
                      <a:pPr>
                        <a:lnSpc>
                          <a:spcPct val="100000"/>
                        </a:lnSpc>
                        <a:spcBef>
                          <a:spcPts val="25"/>
                        </a:spcBef>
                      </a:pPr>
                      <a:endParaRPr sz="1550" dirty="0">
                        <a:latin typeface="Times New Roman"/>
                        <a:cs typeface="Times New Roman"/>
                      </a:endParaRPr>
                    </a:p>
                    <a:p>
                      <a:pPr marL="452755" marR="248285" indent="-200025" algn="ctr">
                        <a:lnSpc>
                          <a:spcPct val="101699"/>
                        </a:lnSpc>
                        <a:spcBef>
                          <a:spcPts val="5"/>
                        </a:spcBef>
                      </a:pPr>
                      <a:r>
                        <a:rPr sz="1200" spc="-5" dirty="0">
                          <a:latin typeface="Calibri"/>
                          <a:cs typeface="Calibri"/>
                        </a:rPr>
                        <a:t>Further</a:t>
                      </a:r>
                      <a:r>
                        <a:rPr sz="1200" spc="-60" dirty="0">
                          <a:latin typeface="Calibri"/>
                          <a:cs typeface="Calibri"/>
                        </a:rPr>
                        <a:t> </a:t>
                      </a:r>
                      <a:r>
                        <a:rPr sz="1200" spc="-5" dirty="0">
                          <a:latin typeface="Calibri"/>
                          <a:cs typeface="Calibri"/>
                        </a:rPr>
                        <a:t>information</a:t>
                      </a:r>
                      <a:endParaRPr sz="1200" dirty="0">
                        <a:latin typeface="Calibri"/>
                        <a:cs typeface="Calibri"/>
                      </a:endParaRPr>
                    </a:p>
                  </a:txBody>
                  <a:tcPr marL="0" marR="0" marT="317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3025" marR="140970">
                        <a:lnSpc>
                          <a:spcPct val="101400"/>
                        </a:lnSpc>
                        <a:spcBef>
                          <a:spcPts val="830"/>
                        </a:spcBef>
                      </a:pPr>
                      <a:r>
                        <a:rPr lang="en-GB" sz="1200" dirty="0">
                          <a:solidFill>
                            <a:schemeClr val="tx1"/>
                          </a:solidFill>
                          <a:effectLst/>
                          <a:latin typeface="+mn-lt"/>
                          <a:ea typeface="+mn-ea"/>
                          <a:cs typeface="+mn-cs"/>
                        </a:rPr>
                        <a:t>If you have any queries concerning this subject, please contact Nicola Lightfoot </a:t>
                      </a:r>
                      <a:endParaRPr sz="1000" dirty="0">
                        <a:latin typeface="Calibri"/>
                        <a:cs typeface="Calibri"/>
                      </a:endParaRPr>
                    </a:p>
                  </a:txBody>
                  <a:tcPr marL="0" marR="0" marT="10541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4"/>
                  </a:ext>
                </a:extLst>
              </a:tr>
              <a:tr h="569595">
                <a:tc>
                  <a:txBody>
                    <a:bodyPr/>
                    <a:lstStyle/>
                    <a:p>
                      <a:pPr>
                        <a:lnSpc>
                          <a:spcPct val="100000"/>
                        </a:lnSpc>
                        <a:spcBef>
                          <a:spcPts val="40"/>
                        </a:spcBef>
                      </a:pPr>
                      <a:endParaRPr sz="1250">
                        <a:latin typeface="Times New Roman"/>
                        <a:cs typeface="Times New Roman"/>
                      </a:endParaRPr>
                    </a:p>
                    <a:p>
                      <a:pPr algn="ctr">
                        <a:lnSpc>
                          <a:spcPct val="100000"/>
                        </a:lnSpc>
                      </a:pPr>
                      <a:r>
                        <a:rPr sz="1200" dirty="0">
                          <a:latin typeface="Calibri"/>
                          <a:cs typeface="Calibri"/>
                        </a:rPr>
                        <a:t>Useful</a:t>
                      </a:r>
                      <a:r>
                        <a:rPr sz="1200" spc="-40" dirty="0">
                          <a:latin typeface="Calibri"/>
                          <a:cs typeface="Calibri"/>
                        </a:rPr>
                        <a:t> </a:t>
                      </a:r>
                      <a:r>
                        <a:rPr sz="1200" spc="-5" dirty="0">
                          <a:latin typeface="Calibri"/>
                          <a:cs typeface="Calibri"/>
                        </a:rPr>
                        <a:t>websites</a:t>
                      </a:r>
                      <a:endParaRPr sz="1200">
                        <a:latin typeface="Calibri"/>
                        <a:cs typeface="Calibri"/>
                      </a:endParaRPr>
                    </a:p>
                  </a:txBody>
                  <a:tcPr marL="0" marR="0" marT="50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3025" marR="657225">
                        <a:lnSpc>
                          <a:spcPct val="102099"/>
                        </a:lnSpc>
                        <a:spcBef>
                          <a:spcPts val="459"/>
                        </a:spcBef>
                      </a:pPr>
                      <a:r>
                        <a:rPr lang="en-GB" sz="1200" u="sng" dirty="0">
                          <a:solidFill>
                            <a:schemeClr val="tx1"/>
                          </a:solidFill>
                          <a:effectLst/>
                          <a:latin typeface="+mn-lt"/>
                          <a:ea typeface="+mn-ea"/>
                          <a:cs typeface="+mn-cs"/>
                          <a:hlinkClick r:id="rId3"/>
                        </a:rPr>
                        <a:t>https://www.asdan.org.uk/courses/hospitality-vocational-taster/</a:t>
                      </a:r>
                      <a:r>
                        <a:rPr lang="en-GB" sz="1200" dirty="0">
                          <a:solidFill>
                            <a:schemeClr val="tx1"/>
                          </a:solidFill>
                          <a:effectLst/>
                          <a:latin typeface="+mn-lt"/>
                          <a:ea typeface="+mn-ea"/>
                          <a:cs typeface="+mn-cs"/>
                        </a:rPr>
                        <a:t> </a:t>
                      </a:r>
                      <a:endParaRPr sz="1050" dirty="0">
                        <a:solidFill>
                          <a:srgbClr val="0000FF"/>
                        </a:solidFill>
                        <a:latin typeface="Calibri"/>
                        <a:cs typeface="Calibri"/>
                      </a:endParaRPr>
                    </a:p>
                  </a:txBody>
                  <a:tcPr marL="0" marR="0" marT="58419"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5"/>
                  </a:ext>
                </a:extLst>
              </a:tr>
            </a:tbl>
          </a:graphicData>
        </a:graphic>
      </p:graphicFrame>
      <p:sp>
        <p:nvSpPr>
          <p:cNvPr id="13" name="object 11">
            <a:extLst>
              <a:ext uri="{FF2B5EF4-FFF2-40B4-BE49-F238E27FC236}">
                <a16:creationId xmlns:a16="http://schemas.microsoft.com/office/drawing/2014/main" id="{B52FB27C-07FE-97D4-0E80-9704A5C1DA42}"/>
              </a:ext>
            </a:extLst>
          </p:cNvPr>
          <p:cNvSpPr txBox="1"/>
          <p:nvPr/>
        </p:nvSpPr>
        <p:spPr>
          <a:xfrm>
            <a:off x="3408264" y="1082999"/>
            <a:ext cx="1743775" cy="228909"/>
          </a:xfrm>
          <a:prstGeom prst="rect">
            <a:avLst/>
          </a:prstGeom>
        </p:spPr>
        <p:txBody>
          <a:bodyPr vert="horz" wrap="square" lIns="0" tIns="13335" rIns="0" bIns="0" rtlCol="0">
            <a:spAutoFit/>
          </a:bodyPr>
          <a:lstStyle/>
          <a:p>
            <a:pPr marL="12700">
              <a:lnSpc>
                <a:spcPct val="100000"/>
              </a:lnSpc>
              <a:spcBef>
                <a:spcPts val="105"/>
              </a:spcBef>
            </a:pPr>
            <a:r>
              <a:rPr lang="en-GB" sz="1400" b="1" dirty="0">
                <a:latin typeface="Calibri"/>
                <a:cs typeface="Calibri"/>
              </a:rPr>
              <a:t>HOSPITALITY</a:t>
            </a:r>
            <a:endParaRPr sz="1400" b="1" dirty="0">
              <a:latin typeface="Calibri"/>
              <a:cs typeface="Calibri"/>
            </a:endParaRPr>
          </a:p>
        </p:txBody>
      </p:sp>
    </p:spTree>
    <p:extLst>
      <p:ext uri="{BB962C8B-B14F-4D97-AF65-F5344CB8AC3E}">
        <p14:creationId xmlns:p14="http://schemas.microsoft.com/office/powerpoint/2010/main" val="1464523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A430D-4E0D-110D-6E13-494E60EF1559}"/>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F02D56F1-F46C-BF1A-9E53-16884A8592BD}"/>
              </a:ext>
            </a:extLst>
          </p:cNvPr>
          <p:cNvGrpSpPr/>
          <p:nvPr/>
        </p:nvGrpSpPr>
        <p:grpSpPr>
          <a:xfrm>
            <a:off x="420052" y="466635"/>
            <a:ext cx="6719570" cy="9845675"/>
            <a:chOff x="420052" y="466635"/>
            <a:chExt cx="6719570" cy="9845675"/>
          </a:xfrm>
        </p:grpSpPr>
        <p:sp>
          <p:nvSpPr>
            <p:cNvPr id="3" name="object 3">
              <a:extLst>
                <a:ext uri="{FF2B5EF4-FFF2-40B4-BE49-F238E27FC236}">
                  <a16:creationId xmlns:a16="http://schemas.microsoft.com/office/drawing/2014/main" id="{D65B3EFD-AA3C-E204-CD99-BE87A76A283B}"/>
                </a:ext>
              </a:extLst>
            </p:cNvPr>
            <p:cNvSpPr/>
            <p:nvPr/>
          </p:nvSpPr>
          <p:spPr>
            <a:xfrm>
              <a:off x="451802" y="498385"/>
              <a:ext cx="6656070" cy="9782175"/>
            </a:xfrm>
            <a:custGeom>
              <a:avLst/>
              <a:gdLst/>
              <a:ahLst/>
              <a:cxnLst/>
              <a:rect l="l" t="t" r="r" b="b"/>
              <a:pathLst>
                <a:path w="6656070" h="9782175">
                  <a:moveTo>
                    <a:pt x="6655943" y="0"/>
                  </a:moveTo>
                  <a:lnTo>
                    <a:pt x="0" y="0"/>
                  </a:lnTo>
                  <a:lnTo>
                    <a:pt x="0" y="9781921"/>
                  </a:lnTo>
                  <a:lnTo>
                    <a:pt x="6655943" y="9781921"/>
                  </a:lnTo>
                  <a:lnTo>
                    <a:pt x="6655943" y="0"/>
                  </a:lnTo>
                  <a:close/>
                </a:path>
              </a:pathLst>
            </a:custGeom>
            <a:solidFill>
              <a:srgbClr val="1E1B5D"/>
            </a:solidFill>
          </p:spPr>
          <p:txBody>
            <a:bodyPr wrap="square" lIns="0" tIns="0" rIns="0" bIns="0" rtlCol="0"/>
            <a:lstStyle/>
            <a:p>
              <a:endParaRPr/>
            </a:p>
          </p:txBody>
        </p:sp>
        <p:sp>
          <p:nvSpPr>
            <p:cNvPr id="4" name="object 4">
              <a:extLst>
                <a:ext uri="{FF2B5EF4-FFF2-40B4-BE49-F238E27FC236}">
                  <a16:creationId xmlns:a16="http://schemas.microsoft.com/office/drawing/2014/main" id="{FB72BFEF-034C-1C1D-599C-537176D13711}"/>
                </a:ext>
              </a:extLst>
            </p:cNvPr>
            <p:cNvSpPr/>
            <p:nvPr/>
          </p:nvSpPr>
          <p:spPr>
            <a:xfrm>
              <a:off x="451802" y="498385"/>
              <a:ext cx="6656070" cy="9782175"/>
            </a:xfrm>
            <a:custGeom>
              <a:avLst/>
              <a:gdLst/>
              <a:ahLst/>
              <a:cxnLst/>
              <a:rect l="l" t="t" r="r" b="b"/>
              <a:pathLst>
                <a:path w="6656070" h="9782175">
                  <a:moveTo>
                    <a:pt x="0" y="9781921"/>
                  </a:moveTo>
                  <a:lnTo>
                    <a:pt x="6655943" y="9781921"/>
                  </a:lnTo>
                  <a:lnTo>
                    <a:pt x="6655943" y="0"/>
                  </a:lnTo>
                  <a:lnTo>
                    <a:pt x="0" y="0"/>
                  </a:lnTo>
                  <a:lnTo>
                    <a:pt x="0" y="9781921"/>
                  </a:lnTo>
                  <a:close/>
                </a:path>
              </a:pathLst>
            </a:custGeom>
            <a:ln w="63500">
              <a:solidFill>
                <a:srgbClr val="663300"/>
              </a:solidFill>
            </a:ln>
          </p:spPr>
          <p:txBody>
            <a:bodyPr wrap="square" lIns="0" tIns="0" rIns="0" bIns="0" rtlCol="0"/>
            <a:lstStyle/>
            <a:p>
              <a:endParaRPr/>
            </a:p>
          </p:txBody>
        </p:sp>
        <p:sp>
          <p:nvSpPr>
            <p:cNvPr id="5" name="object 5">
              <a:extLst>
                <a:ext uri="{FF2B5EF4-FFF2-40B4-BE49-F238E27FC236}">
                  <a16:creationId xmlns:a16="http://schemas.microsoft.com/office/drawing/2014/main" id="{EC6A0AA8-19BF-8116-39B2-A5B9C4B19DDA}"/>
                </a:ext>
              </a:extLst>
            </p:cNvPr>
            <p:cNvSpPr/>
            <p:nvPr/>
          </p:nvSpPr>
          <p:spPr>
            <a:xfrm>
              <a:off x="606272" y="706373"/>
              <a:ext cx="6347460" cy="9366250"/>
            </a:xfrm>
            <a:custGeom>
              <a:avLst/>
              <a:gdLst/>
              <a:ahLst/>
              <a:cxnLst/>
              <a:rect l="l" t="t" r="r" b="b"/>
              <a:pathLst>
                <a:path w="6347459" h="9366250">
                  <a:moveTo>
                    <a:pt x="6347104" y="0"/>
                  </a:moveTo>
                  <a:lnTo>
                    <a:pt x="0" y="0"/>
                  </a:lnTo>
                  <a:lnTo>
                    <a:pt x="0" y="9365881"/>
                  </a:lnTo>
                  <a:lnTo>
                    <a:pt x="5553608" y="9365881"/>
                  </a:lnTo>
                  <a:lnTo>
                    <a:pt x="6347104" y="8195183"/>
                  </a:lnTo>
                  <a:lnTo>
                    <a:pt x="6347104" y="0"/>
                  </a:lnTo>
                  <a:close/>
                </a:path>
              </a:pathLst>
            </a:custGeom>
            <a:solidFill>
              <a:srgbClr val="FFFFFF"/>
            </a:solidFill>
          </p:spPr>
          <p:txBody>
            <a:bodyPr wrap="square" lIns="0" tIns="0" rIns="0" bIns="0" rtlCol="0"/>
            <a:lstStyle/>
            <a:p>
              <a:endParaRPr/>
            </a:p>
          </p:txBody>
        </p:sp>
        <p:sp>
          <p:nvSpPr>
            <p:cNvPr id="6" name="object 6">
              <a:extLst>
                <a:ext uri="{FF2B5EF4-FFF2-40B4-BE49-F238E27FC236}">
                  <a16:creationId xmlns:a16="http://schemas.microsoft.com/office/drawing/2014/main" id="{FE40E4B9-D0A4-0AEC-2381-5D7F013D8AFC}"/>
                </a:ext>
              </a:extLst>
            </p:cNvPr>
            <p:cNvSpPr/>
            <p:nvPr/>
          </p:nvSpPr>
          <p:spPr>
            <a:xfrm>
              <a:off x="6159880" y="8901556"/>
              <a:ext cx="793750" cy="1170940"/>
            </a:xfrm>
            <a:custGeom>
              <a:avLst/>
              <a:gdLst/>
              <a:ahLst/>
              <a:cxnLst/>
              <a:rect l="l" t="t" r="r" b="b"/>
              <a:pathLst>
                <a:path w="793750" h="1170940">
                  <a:moveTo>
                    <a:pt x="793496" y="0"/>
                  </a:moveTo>
                  <a:lnTo>
                    <a:pt x="735170" y="40953"/>
                  </a:lnTo>
                  <a:lnTo>
                    <a:pt x="679223" y="76128"/>
                  </a:lnTo>
                  <a:lnTo>
                    <a:pt x="625736" y="105596"/>
                  </a:lnTo>
                  <a:lnTo>
                    <a:pt x="574789" y="129429"/>
                  </a:lnTo>
                  <a:lnTo>
                    <a:pt x="526466" y="147696"/>
                  </a:lnTo>
                  <a:lnTo>
                    <a:pt x="480848" y="160469"/>
                  </a:lnTo>
                  <a:lnTo>
                    <a:pt x="438016" y="167818"/>
                  </a:lnTo>
                  <a:lnTo>
                    <a:pt x="398053" y="169815"/>
                  </a:lnTo>
                  <a:lnTo>
                    <a:pt x="361039" y="166530"/>
                  </a:lnTo>
                  <a:lnTo>
                    <a:pt x="296189" y="144399"/>
                  </a:lnTo>
                  <a:lnTo>
                    <a:pt x="244120" y="101993"/>
                  </a:lnTo>
                  <a:lnTo>
                    <a:pt x="205486" y="39877"/>
                  </a:lnTo>
                  <a:lnTo>
                    <a:pt x="0" y="1170698"/>
                  </a:lnTo>
                  <a:lnTo>
                    <a:pt x="793496" y="0"/>
                  </a:lnTo>
                  <a:close/>
                </a:path>
              </a:pathLst>
            </a:custGeom>
            <a:solidFill>
              <a:srgbClr val="CDCDCD"/>
            </a:solidFill>
          </p:spPr>
          <p:txBody>
            <a:bodyPr wrap="square" lIns="0" tIns="0" rIns="0" bIns="0" rtlCol="0"/>
            <a:lstStyle/>
            <a:p>
              <a:endParaRPr/>
            </a:p>
          </p:txBody>
        </p:sp>
        <p:sp>
          <p:nvSpPr>
            <p:cNvPr id="7" name="object 7">
              <a:extLst>
                <a:ext uri="{FF2B5EF4-FFF2-40B4-BE49-F238E27FC236}">
                  <a16:creationId xmlns:a16="http://schemas.microsoft.com/office/drawing/2014/main" id="{ADFC638A-C821-DBD1-BCAE-E7538402090A}"/>
                </a:ext>
              </a:extLst>
            </p:cNvPr>
            <p:cNvSpPr/>
            <p:nvPr/>
          </p:nvSpPr>
          <p:spPr>
            <a:xfrm>
              <a:off x="606272" y="706373"/>
              <a:ext cx="6347460" cy="9366250"/>
            </a:xfrm>
            <a:custGeom>
              <a:avLst/>
              <a:gdLst/>
              <a:ahLst/>
              <a:cxnLst/>
              <a:rect l="l" t="t" r="r" b="b"/>
              <a:pathLst>
                <a:path w="6347459" h="9366250">
                  <a:moveTo>
                    <a:pt x="0" y="0"/>
                  </a:moveTo>
                  <a:lnTo>
                    <a:pt x="0" y="9365881"/>
                  </a:lnTo>
                  <a:lnTo>
                    <a:pt x="5553608" y="9365881"/>
                  </a:lnTo>
                  <a:lnTo>
                    <a:pt x="6347104" y="8195183"/>
                  </a:lnTo>
                  <a:lnTo>
                    <a:pt x="6347104" y="0"/>
                  </a:lnTo>
                  <a:lnTo>
                    <a:pt x="0" y="0"/>
                  </a:lnTo>
                  <a:close/>
                </a:path>
                <a:path w="6347459" h="9366250">
                  <a:moveTo>
                    <a:pt x="5553608" y="9365881"/>
                  </a:moveTo>
                  <a:lnTo>
                    <a:pt x="5759094" y="8235060"/>
                  </a:lnTo>
                  <a:lnTo>
                    <a:pt x="5776691" y="8268546"/>
                  </a:lnTo>
                  <a:lnTo>
                    <a:pt x="5797728" y="8297176"/>
                  </a:lnTo>
                  <a:lnTo>
                    <a:pt x="5849798" y="8339582"/>
                  </a:lnTo>
                  <a:lnTo>
                    <a:pt x="5914648" y="8361713"/>
                  </a:lnTo>
                  <a:lnTo>
                    <a:pt x="5951661" y="8364998"/>
                  </a:lnTo>
                  <a:lnTo>
                    <a:pt x="5991625" y="8363001"/>
                  </a:lnTo>
                  <a:lnTo>
                    <a:pt x="6034456" y="8355652"/>
                  </a:lnTo>
                  <a:lnTo>
                    <a:pt x="6080075" y="8342879"/>
                  </a:lnTo>
                  <a:lnTo>
                    <a:pt x="6128398" y="8324612"/>
                  </a:lnTo>
                  <a:lnTo>
                    <a:pt x="6179344" y="8300779"/>
                  </a:lnTo>
                  <a:lnTo>
                    <a:pt x="6232832" y="8271311"/>
                  </a:lnTo>
                  <a:lnTo>
                    <a:pt x="6288779" y="8236136"/>
                  </a:lnTo>
                  <a:lnTo>
                    <a:pt x="6347104" y="8195183"/>
                  </a:lnTo>
                </a:path>
              </a:pathLst>
            </a:custGeom>
            <a:ln w="63500">
              <a:solidFill>
                <a:srgbClr val="663300"/>
              </a:solidFill>
            </a:ln>
          </p:spPr>
          <p:txBody>
            <a:bodyPr wrap="square" lIns="0" tIns="0" rIns="0" bIns="0" rtlCol="0"/>
            <a:lstStyle/>
            <a:p>
              <a:endParaRPr/>
            </a:p>
          </p:txBody>
        </p:sp>
        <p:pic>
          <p:nvPicPr>
            <p:cNvPr id="8" name="object 8">
              <a:extLst>
                <a:ext uri="{FF2B5EF4-FFF2-40B4-BE49-F238E27FC236}">
                  <a16:creationId xmlns:a16="http://schemas.microsoft.com/office/drawing/2014/main" id="{915712B9-C8B3-0BCD-4825-93A34EF4A79D}"/>
                </a:ext>
              </a:extLst>
            </p:cNvPr>
            <p:cNvPicPr/>
            <p:nvPr/>
          </p:nvPicPr>
          <p:blipFill>
            <a:blip r:embed="rId2" cstate="print"/>
            <a:stretch>
              <a:fillRect/>
            </a:stretch>
          </p:blipFill>
          <p:spPr>
            <a:xfrm>
              <a:off x="1906523" y="1004315"/>
              <a:ext cx="4172712" cy="589787"/>
            </a:xfrm>
            <a:prstGeom prst="rect">
              <a:avLst/>
            </a:prstGeom>
          </p:spPr>
        </p:pic>
        <p:sp>
          <p:nvSpPr>
            <p:cNvPr id="9" name="object 9">
              <a:extLst>
                <a:ext uri="{FF2B5EF4-FFF2-40B4-BE49-F238E27FC236}">
                  <a16:creationId xmlns:a16="http://schemas.microsoft.com/office/drawing/2014/main" id="{374CDC16-BA79-06C0-AD7E-8D273C251B37}"/>
                </a:ext>
              </a:extLst>
            </p:cNvPr>
            <p:cNvSpPr/>
            <p:nvPr/>
          </p:nvSpPr>
          <p:spPr>
            <a:xfrm>
              <a:off x="1863343" y="962151"/>
              <a:ext cx="4107815" cy="525145"/>
            </a:xfrm>
            <a:custGeom>
              <a:avLst/>
              <a:gdLst/>
              <a:ahLst/>
              <a:cxnLst/>
              <a:rect l="l" t="t" r="r" b="b"/>
              <a:pathLst>
                <a:path w="4107815" h="525144">
                  <a:moveTo>
                    <a:pt x="4020439" y="0"/>
                  </a:moveTo>
                  <a:lnTo>
                    <a:pt x="87375" y="0"/>
                  </a:lnTo>
                  <a:lnTo>
                    <a:pt x="53363" y="6865"/>
                  </a:lnTo>
                  <a:lnTo>
                    <a:pt x="25590" y="25590"/>
                  </a:lnTo>
                  <a:lnTo>
                    <a:pt x="6865" y="53363"/>
                  </a:lnTo>
                  <a:lnTo>
                    <a:pt x="0" y="87375"/>
                  </a:lnTo>
                  <a:lnTo>
                    <a:pt x="0" y="437260"/>
                  </a:lnTo>
                  <a:lnTo>
                    <a:pt x="6865" y="471273"/>
                  </a:lnTo>
                  <a:lnTo>
                    <a:pt x="25590" y="499046"/>
                  </a:lnTo>
                  <a:lnTo>
                    <a:pt x="53363" y="517771"/>
                  </a:lnTo>
                  <a:lnTo>
                    <a:pt x="87375" y="524636"/>
                  </a:lnTo>
                  <a:lnTo>
                    <a:pt x="4020439" y="524636"/>
                  </a:lnTo>
                  <a:lnTo>
                    <a:pt x="4054451" y="517771"/>
                  </a:lnTo>
                  <a:lnTo>
                    <a:pt x="4082224" y="499046"/>
                  </a:lnTo>
                  <a:lnTo>
                    <a:pt x="4100949" y="471273"/>
                  </a:lnTo>
                  <a:lnTo>
                    <a:pt x="4107815" y="437260"/>
                  </a:lnTo>
                  <a:lnTo>
                    <a:pt x="4107815" y="87375"/>
                  </a:lnTo>
                  <a:lnTo>
                    <a:pt x="4100949" y="53363"/>
                  </a:lnTo>
                  <a:lnTo>
                    <a:pt x="4082224" y="25590"/>
                  </a:lnTo>
                  <a:lnTo>
                    <a:pt x="4054451" y="6865"/>
                  </a:lnTo>
                  <a:lnTo>
                    <a:pt x="4020439" y="0"/>
                  </a:lnTo>
                  <a:close/>
                </a:path>
              </a:pathLst>
            </a:custGeom>
            <a:solidFill>
              <a:srgbClr val="FFFF66"/>
            </a:solidFill>
          </p:spPr>
          <p:txBody>
            <a:bodyPr wrap="square" lIns="0" tIns="0" rIns="0" bIns="0" rtlCol="0"/>
            <a:lstStyle/>
            <a:p>
              <a:endParaRPr/>
            </a:p>
          </p:txBody>
        </p:sp>
        <p:sp>
          <p:nvSpPr>
            <p:cNvPr id="10" name="object 10">
              <a:extLst>
                <a:ext uri="{FF2B5EF4-FFF2-40B4-BE49-F238E27FC236}">
                  <a16:creationId xmlns:a16="http://schemas.microsoft.com/office/drawing/2014/main" id="{5F9CEA19-ED07-6701-A0B1-38AC384527EB}"/>
                </a:ext>
              </a:extLst>
            </p:cNvPr>
            <p:cNvSpPr/>
            <p:nvPr/>
          </p:nvSpPr>
          <p:spPr>
            <a:xfrm>
              <a:off x="1863343" y="962151"/>
              <a:ext cx="4107815" cy="525145"/>
            </a:xfrm>
            <a:custGeom>
              <a:avLst/>
              <a:gdLst/>
              <a:ahLst/>
              <a:cxnLst/>
              <a:rect l="l" t="t" r="r" b="b"/>
              <a:pathLst>
                <a:path w="4107815" h="525144">
                  <a:moveTo>
                    <a:pt x="87375" y="0"/>
                  </a:moveTo>
                  <a:lnTo>
                    <a:pt x="53363" y="6865"/>
                  </a:lnTo>
                  <a:lnTo>
                    <a:pt x="25590" y="25590"/>
                  </a:lnTo>
                  <a:lnTo>
                    <a:pt x="6865" y="53363"/>
                  </a:lnTo>
                  <a:lnTo>
                    <a:pt x="0" y="87375"/>
                  </a:lnTo>
                  <a:lnTo>
                    <a:pt x="0" y="437260"/>
                  </a:lnTo>
                  <a:lnTo>
                    <a:pt x="6865" y="471273"/>
                  </a:lnTo>
                  <a:lnTo>
                    <a:pt x="25590" y="499046"/>
                  </a:lnTo>
                  <a:lnTo>
                    <a:pt x="53363" y="517771"/>
                  </a:lnTo>
                  <a:lnTo>
                    <a:pt x="87375" y="524636"/>
                  </a:lnTo>
                  <a:lnTo>
                    <a:pt x="4020439" y="524636"/>
                  </a:lnTo>
                  <a:lnTo>
                    <a:pt x="4054451" y="517771"/>
                  </a:lnTo>
                  <a:lnTo>
                    <a:pt x="4082224" y="499046"/>
                  </a:lnTo>
                  <a:lnTo>
                    <a:pt x="4100949" y="471273"/>
                  </a:lnTo>
                  <a:lnTo>
                    <a:pt x="4107815" y="437260"/>
                  </a:lnTo>
                  <a:lnTo>
                    <a:pt x="4107815" y="87375"/>
                  </a:lnTo>
                  <a:lnTo>
                    <a:pt x="4100949" y="53363"/>
                  </a:lnTo>
                  <a:lnTo>
                    <a:pt x="4082224" y="25590"/>
                  </a:lnTo>
                  <a:lnTo>
                    <a:pt x="4054451" y="6865"/>
                  </a:lnTo>
                  <a:lnTo>
                    <a:pt x="4020439" y="0"/>
                  </a:lnTo>
                  <a:lnTo>
                    <a:pt x="87375" y="0"/>
                  </a:lnTo>
                  <a:close/>
                </a:path>
              </a:pathLst>
            </a:custGeom>
            <a:ln w="63500">
              <a:solidFill>
                <a:srgbClr val="1E1B5D"/>
              </a:solidFill>
            </a:ln>
          </p:spPr>
          <p:txBody>
            <a:bodyPr wrap="square" lIns="0" tIns="0" rIns="0" bIns="0" rtlCol="0"/>
            <a:lstStyle/>
            <a:p>
              <a:endParaRPr/>
            </a:p>
          </p:txBody>
        </p:sp>
      </p:grpSp>
      <p:graphicFrame>
        <p:nvGraphicFramePr>
          <p:cNvPr id="12" name="object 12">
            <a:extLst>
              <a:ext uri="{FF2B5EF4-FFF2-40B4-BE49-F238E27FC236}">
                <a16:creationId xmlns:a16="http://schemas.microsoft.com/office/drawing/2014/main" id="{29C93D62-9069-8C04-F4A5-431958A397A0}"/>
              </a:ext>
            </a:extLst>
          </p:cNvPr>
          <p:cNvGraphicFramePr>
            <a:graphicFrameLocks noGrp="1"/>
          </p:cNvGraphicFramePr>
          <p:nvPr>
            <p:extLst>
              <p:ext uri="{D42A27DB-BD31-4B8C-83A1-F6EECF244321}">
                <p14:modId xmlns:p14="http://schemas.microsoft.com/office/powerpoint/2010/main" val="3771663752"/>
              </p:ext>
            </p:extLst>
          </p:nvPr>
        </p:nvGraphicFramePr>
        <p:xfrm>
          <a:off x="848360" y="1858262"/>
          <a:ext cx="5859780" cy="7843394"/>
        </p:xfrm>
        <a:graphic>
          <a:graphicData uri="http://schemas.openxmlformats.org/drawingml/2006/table">
            <a:tbl>
              <a:tblPr firstRow="1" bandRow="1">
                <a:tableStyleId>{2D5ABB26-0587-4C30-8999-92F81FD0307C}</a:tableStyleId>
              </a:tblPr>
              <a:tblGrid>
                <a:gridCol w="1613269">
                  <a:extLst>
                    <a:ext uri="{9D8B030D-6E8A-4147-A177-3AD203B41FA5}">
                      <a16:colId xmlns:a16="http://schemas.microsoft.com/office/drawing/2014/main" val="20000"/>
                    </a:ext>
                  </a:extLst>
                </a:gridCol>
                <a:gridCol w="4246511">
                  <a:extLst>
                    <a:ext uri="{9D8B030D-6E8A-4147-A177-3AD203B41FA5}">
                      <a16:colId xmlns:a16="http://schemas.microsoft.com/office/drawing/2014/main" val="20001"/>
                    </a:ext>
                  </a:extLst>
                </a:gridCol>
              </a:tblGrid>
              <a:tr h="647700">
                <a:tc>
                  <a:txBody>
                    <a:bodyPr/>
                    <a:lstStyle/>
                    <a:p>
                      <a:pPr>
                        <a:lnSpc>
                          <a:spcPct val="100000"/>
                        </a:lnSpc>
                        <a:spcBef>
                          <a:spcPts val="40"/>
                        </a:spcBef>
                      </a:pPr>
                      <a:endParaRPr sz="1500" dirty="0">
                        <a:latin typeface="Times New Roman"/>
                        <a:cs typeface="Times New Roman"/>
                      </a:endParaRPr>
                    </a:p>
                    <a:p>
                      <a:pPr algn="ctr">
                        <a:lnSpc>
                          <a:spcPct val="100000"/>
                        </a:lnSpc>
                      </a:pPr>
                      <a:r>
                        <a:rPr sz="1200" spc="-5" dirty="0">
                          <a:latin typeface="Calibri"/>
                          <a:cs typeface="Calibri"/>
                        </a:rPr>
                        <a:t>Exam</a:t>
                      </a:r>
                      <a:r>
                        <a:rPr sz="1200" spc="-35" dirty="0">
                          <a:latin typeface="Calibri"/>
                          <a:cs typeface="Calibri"/>
                        </a:rPr>
                        <a:t> </a:t>
                      </a:r>
                      <a:r>
                        <a:rPr sz="1200" spc="-5" dirty="0">
                          <a:latin typeface="Calibri"/>
                          <a:cs typeface="Calibri"/>
                        </a:rPr>
                        <a:t>Board</a:t>
                      </a:r>
                      <a:endParaRPr sz="1200" dirty="0">
                        <a:latin typeface="Calibri"/>
                        <a:cs typeface="Calibri"/>
                      </a:endParaRPr>
                    </a:p>
                  </a:txBody>
                  <a:tcPr marL="0" marR="0" marT="50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a:lnSpc>
                          <a:spcPct val="100000"/>
                        </a:lnSpc>
                        <a:spcBef>
                          <a:spcPts val="35"/>
                        </a:spcBef>
                      </a:pPr>
                      <a:r>
                        <a:rPr lang="en-US" sz="1200" dirty="0">
                          <a:latin typeface="+mn-lt"/>
                          <a:cs typeface="Times New Roman"/>
                        </a:rPr>
                        <a:t> </a:t>
                      </a:r>
                    </a:p>
                    <a:p>
                      <a:pPr>
                        <a:lnSpc>
                          <a:spcPct val="100000"/>
                        </a:lnSpc>
                        <a:spcBef>
                          <a:spcPts val="35"/>
                        </a:spcBef>
                      </a:pPr>
                      <a:r>
                        <a:rPr lang="en-US" sz="1200" dirty="0">
                          <a:latin typeface="+mn-lt"/>
                          <a:cs typeface="Times New Roman"/>
                        </a:rPr>
                        <a:t>ASDAN Uniformed Services Vocational Taster</a:t>
                      </a:r>
                      <a:endParaRPr sz="1200" dirty="0">
                        <a:latin typeface="+mn-lt"/>
                        <a:cs typeface="Times New Roman"/>
                      </a:endParaRPr>
                    </a:p>
                  </a:txBody>
                  <a:tcPr marL="0" marR="0" marT="444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0"/>
                  </a:ext>
                </a:extLst>
              </a:tr>
              <a:tr h="1096900">
                <a:tc>
                  <a:txBody>
                    <a:bodyPr/>
                    <a:lstStyle/>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gn="ctr">
                        <a:lnSpc>
                          <a:spcPct val="100000"/>
                        </a:lnSpc>
                        <a:spcBef>
                          <a:spcPts val="1050"/>
                        </a:spcBef>
                      </a:pPr>
                      <a:r>
                        <a:rPr sz="1200" spc="-5" dirty="0">
                          <a:latin typeface="Calibri"/>
                          <a:cs typeface="Calibri"/>
                        </a:rPr>
                        <a:t>Introduction</a:t>
                      </a:r>
                      <a:endParaRPr sz="120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dirty="0">
                          <a:solidFill>
                            <a:schemeClr val="tx1"/>
                          </a:solidFill>
                          <a:effectLst/>
                          <a:latin typeface="+mn-lt"/>
                          <a:ea typeface="+mn-ea"/>
                          <a:cs typeface="+mn-cs"/>
                        </a:rPr>
                        <a:t>The Uniformed Services option contains modules in: military – army, navy, air force; policing and public order; fire and rescue service; prison service and security work; health and safety in uniformed service; careers in uniformed services.</a:t>
                      </a:r>
                      <a:endParaRPr lang="en-US" sz="1200" dirty="0">
                        <a:latin typeface="+mn-lt"/>
                        <a:cs typeface="Times New Roman"/>
                      </a:endParaRPr>
                    </a:p>
                    <a:p>
                      <a:pPr>
                        <a:lnSpc>
                          <a:spcPct val="100000"/>
                        </a:lnSpc>
                      </a:pPr>
                      <a:endParaRPr sz="1200" dirty="0">
                        <a:latin typeface="Times New Roman"/>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1"/>
                  </a:ext>
                </a:extLst>
              </a:tr>
              <a:tr h="2286000">
                <a:tc>
                  <a:txBody>
                    <a:bodyPr/>
                    <a:lstStyle/>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marL="83820" marR="78740" algn="ctr">
                        <a:lnSpc>
                          <a:spcPct val="101699"/>
                        </a:lnSpc>
                      </a:pPr>
                      <a:r>
                        <a:rPr sz="1200" dirty="0">
                          <a:latin typeface="Calibri"/>
                          <a:cs typeface="Calibri"/>
                        </a:rPr>
                        <a:t>Summary </a:t>
                      </a:r>
                      <a:r>
                        <a:rPr sz="1200" spc="-5" dirty="0">
                          <a:latin typeface="Calibri"/>
                          <a:cs typeface="Calibri"/>
                        </a:rPr>
                        <a:t>of </a:t>
                      </a:r>
                      <a:r>
                        <a:rPr sz="1200" dirty="0">
                          <a:latin typeface="Calibri"/>
                          <a:cs typeface="Calibri"/>
                        </a:rPr>
                        <a:t>the </a:t>
                      </a:r>
                      <a:r>
                        <a:rPr sz="1200" spc="5" dirty="0">
                          <a:latin typeface="Calibri"/>
                          <a:cs typeface="Calibri"/>
                        </a:rPr>
                        <a:t> </a:t>
                      </a:r>
                      <a:r>
                        <a:rPr sz="1200" spc="-5" dirty="0">
                          <a:latin typeface="Calibri"/>
                          <a:cs typeface="Calibri"/>
                        </a:rPr>
                        <a:t>topics you will cov</a:t>
                      </a:r>
                      <a:r>
                        <a:rPr lang="en-US" sz="1200" spc="-5" dirty="0">
                          <a:latin typeface="Calibri"/>
                          <a:cs typeface="Calibri"/>
                        </a:rPr>
                        <a:t>er</a:t>
                      </a:r>
                      <a:endParaRPr sz="12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r>
                        <a:rPr lang="en-US" sz="1800" dirty="0">
                          <a:latin typeface="Times New Roman"/>
                          <a:cs typeface="Times New Roman"/>
                        </a:rPr>
                        <a:t> </a:t>
                      </a:r>
                      <a:r>
                        <a:rPr lang="en-GB" sz="1200" b="1" dirty="0">
                          <a:solidFill>
                            <a:schemeClr val="tx1"/>
                          </a:solidFill>
                          <a:effectLst/>
                          <a:latin typeface="+mn-lt"/>
                          <a:ea typeface="+mn-ea"/>
                          <a:cs typeface="+mn-cs"/>
                        </a:rPr>
                        <a:t>Course Content</a:t>
                      </a:r>
                      <a:endParaRPr lang="en-GB" sz="1200" dirty="0">
                        <a:solidFill>
                          <a:schemeClr val="tx1"/>
                        </a:solidFill>
                        <a:effectLst/>
                        <a:latin typeface="+mn-lt"/>
                        <a:ea typeface="+mn-ea"/>
                        <a:cs typeface="+mn-cs"/>
                      </a:endParaRPr>
                    </a:p>
                    <a:p>
                      <a:r>
                        <a:rPr lang="en-GB" sz="1200" dirty="0">
                          <a:solidFill>
                            <a:schemeClr val="tx1"/>
                          </a:solidFill>
                          <a:effectLst/>
                          <a:latin typeface="+mn-lt"/>
                          <a:ea typeface="+mn-ea"/>
                          <a:cs typeface="+mn-cs"/>
                        </a:rPr>
                        <a:t>This vocational taster contains six modules, corresponding to</a:t>
                      </a:r>
                    </a:p>
                    <a:p>
                      <a:r>
                        <a:rPr lang="en-GB" sz="1200" dirty="0">
                          <a:solidFill>
                            <a:schemeClr val="tx1"/>
                          </a:solidFill>
                          <a:effectLst/>
                          <a:latin typeface="+mn-lt"/>
                          <a:ea typeface="+mn-ea"/>
                          <a:cs typeface="+mn-cs"/>
                        </a:rPr>
                        <a:t>different aspects of uniformed services:</a:t>
                      </a:r>
                    </a:p>
                    <a:p>
                      <a:r>
                        <a:rPr lang="en-GB" sz="1200" dirty="0">
                          <a:solidFill>
                            <a:schemeClr val="tx1"/>
                          </a:solidFill>
                          <a:effectLst/>
                          <a:latin typeface="+mn-lt"/>
                          <a:ea typeface="+mn-ea"/>
                          <a:cs typeface="+mn-cs"/>
                        </a:rPr>
                        <a:t> </a:t>
                      </a:r>
                    </a:p>
                    <a:p>
                      <a:pPr marL="285750" lvl="0" indent="-285750">
                        <a:buFont typeface="Arial" panose="020B0604020202020204" pitchFamily="34" charset="0"/>
                        <a:buChar char="•"/>
                      </a:pPr>
                      <a:r>
                        <a:rPr lang="en-GB" sz="1200" dirty="0">
                          <a:solidFill>
                            <a:schemeClr val="tx1"/>
                          </a:solidFill>
                          <a:effectLst/>
                          <a:latin typeface="+mn-lt"/>
                          <a:ea typeface="+mn-ea"/>
                          <a:cs typeface="+mn-cs"/>
                        </a:rPr>
                        <a:t>Military – army, navy, air force</a:t>
                      </a:r>
                    </a:p>
                    <a:p>
                      <a:pPr marL="285750" lvl="0" indent="-285750">
                        <a:buFont typeface="Arial" panose="020B0604020202020204" pitchFamily="34" charset="0"/>
                        <a:buChar char="•"/>
                      </a:pPr>
                      <a:r>
                        <a:rPr lang="en-GB" sz="1200" dirty="0">
                          <a:solidFill>
                            <a:schemeClr val="tx1"/>
                          </a:solidFill>
                          <a:effectLst/>
                          <a:latin typeface="+mn-lt"/>
                          <a:ea typeface="+mn-ea"/>
                          <a:cs typeface="+mn-cs"/>
                        </a:rPr>
                        <a:t>Policing and public order</a:t>
                      </a:r>
                    </a:p>
                    <a:p>
                      <a:pPr marL="285750" lvl="0" indent="-285750">
                        <a:buFont typeface="Arial" panose="020B0604020202020204" pitchFamily="34" charset="0"/>
                        <a:buChar char="•"/>
                      </a:pPr>
                      <a:r>
                        <a:rPr lang="en-GB" sz="1200" dirty="0">
                          <a:solidFill>
                            <a:schemeClr val="tx1"/>
                          </a:solidFill>
                          <a:effectLst/>
                          <a:latin typeface="+mn-lt"/>
                          <a:ea typeface="+mn-ea"/>
                          <a:cs typeface="+mn-cs"/>
                        </a:rPr>
                        <a:t>Fire and rescue service</a:t>
                      </a:r>
                    </a:p>
                    <a:p>
                      <a:pPr marL="285750" lvl="0" indent="-285750">
                        <a:buFont typeface="Arial" panose="020B0604020202020204" pitchFamily="34" charset="0"/>
                        <a:buChar char="•"/>
                      </a:pPr>
                      <a:r>
                        <a:rPr lang="en-GB" sz="1200" dirty="0">
                          <a:solidFill>
                            <a:schemeClr val="tx1"/>
                          </a:solidFill>
                          <a:effectLst/>
                          <a:latin typeface="+mn-lt"/>
                          <a:ea typeface="+mn-ea"/>
                          <a:cs typeface="+mn-cs"/>
                        </a:rPr>
                        <a:t>Prison service and security work</a:t>
                      </a:r>
                    </a:p>
                    <a:p>
                      <a:pPr marL="285750" lvl="0" indent="-285750">
                        <a:buFont typeface="Arial" panose="020B0604020202020204" pitchFamily="34" charset="0"/>
                        <a:buChar char="•"/>
                      </a:pPr>
                      <a:r>
                        <a:rPr lang="en-GB" sz="1200" dirty="0">
                          <a:solidFill>
                            <a:schemeClr val="tx1"/>
                          </a:solidFill>
                          <a:effectLst/>
                          <a:latin typeface="+mn-lt"/>
                          <a:ea typeface="+mn-ea"/>
                          <a:cs typeface="+mn-cs"/>
                        </a:rPr>
                        <a:t>Health and safety in uniformed services</a:t>
                      </a:r>
                    </a:p>
                    <a:p>
                      <a:pPr marL="285750" lvl="0" indent="-285750">
                        <a:buFont typeface="Arial" panose="020B0604020202020204" pitchFamily="34" charset="0"/>
                        <a:buChar char="•"/>
                      </a:pPr>
                      <a:r>
                        <a:rPr lang="en-GB" sz="1200" dirty="0">
                          <a:solidFill>
                            <a:schemeClr val="tx1"/>
                          </a:solidFill>
                          <a:effectLst/>
                          <a:latin typeface="+mn-lt"/>
                          <a:ea typeface="+mn-ea"/>
                          <a:cs typeface="+mn-cs"/>
                        </a:rPr>
                        <a:t>Careers in uniformed services</a:t>
                      </a:r>
                    </a:p>
                    <a:p>
                      <a:pPr>
                        <a:lnSpc>
                          <a:spcPct val="100000"/>
                        </a:lnSpc>
                        <a:spcBef>
                          <a:spcPts val="25"/>
                        </a:spcBef>
                      </a:pPr>
                      <a:endParaRPr sz="1200" dirty="0">
                        <a:latin typeface="+mn-lt"/>
                        <a:cs typeface="Times New Roman"/>
                      </a:endParaRPr>
                    </a:p>
                  </a:txBody>
                  <a:tcPr marL="0" marR="0" marT="317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2"/>
                  </a:ext>
                </a:extLst>
              </a:tr>
              <a:tr h="1314450">
                <a:tc>
                  <a:txBody>
                    <a:bodyPr/>
                    <a:lstStyle/>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spcBef>
                          <a:spcPts val="25"/>
                        </a:spcBef>
                      </a:pPr>
                      <a:endParaRPr sz="1400" dirty="0">
                        <a:latin typeface="Times New Roman"/>
                        <a:cs typeface="Times New Roman"/>
                      </a:endParaRPr>
                    </a:p>
                    <a:p>
                      <a:pPr algn="ctr">
                        <a:lnSpc>
                          <a:spcPct val="100000"/>
                        </a:lnSpc>
                        <a:spcBef>
                          <a:spcPts val="5"/>
                        </a:spcBef>
                      </a:pPr>
                      <a:r>
                        <a:rPr sz="1200" dirty="0">
                          <a:latin typeface="Calibri"/>
                          <a:cs typeface="Calibri"/>
                        </a:rPr>
                        <a:t>Assessment</a:t>
                      </a: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r>
                        <a:rPr lang="en-US" sz="1200" b="1" dirty="0">
                          <a:solidFill>
                            <a:schemeClr val="tx1"/>
                          </a:solidFill>
                          <a:effectLst/>
                          <a:latin typeface="+mn-lt"/>
                          <a:ea typeface="+mn-ea"/>
                          <a:cs typeface="+mn-cs"/>
                        </a:rPr>
                        <a:t>Requirements</a:t>
                      </a:r>
                      <a:endParaRPr lang="en-US" sz="1200" dirty="0">
                        <a:solidFill>
                          <a:schemeClr val="tx1"/>
                        </a:solidFill>
                        <a:effectLst/>
                        <a:latin typeface="+mn-lt"/>
                        <a:ea typeface="+mn-ea"/>
                        <a:cs typeface="+mn-cs"/>
                      </a:endParaRPr>
                    </a:p>
                    <a:p>
                      <a:r>
                        <a:rPr lang="en-US" sz="1200" dirty="0">
                          <a:solidFill>
                            <a:schemeClr val="tx1"/>
                          </a:solidFill>
                          <a:effectLst/>
                          <a:latin typeface="+mn-lt"/>
                          <a:ea typeface="+mn-ea"/>
                          <a:cs typeface="+mn-cs"/>
                        </a:rPr>
                        <a:t>Pupils must present evidence of their activities in an </a:t>
                      </a:r>
                      <a:r>
                        <a:rPr lang="en-US" sz="1200" dirty="0" err="1">
                          <a:solidFill>
                            <a:schemeClr val="tx1"/>
                          </a:solidFill>
                          <a:effectLst/>
                          <a:latin typeface="+mn-lt"/>
                          <a:ea typeface="+mn-ea"/>
                          <a:cs typeface="+mn-cs"/>
                        </a:rPr>
                        <a:t>organised</a:t>
                      </a:r>
                      <a:r>
                        <a:rPr lang="en-US" sz="1200" dirty="0">
                          <a:solidFill>
                            <a:schemeClr val="tx1"/>
                          </a:solidFill>
                          <a:effectLst/>
                          <a:latin typeface="+mn-lt"/>
                          <a:ea typeface="+mn-ea"/>
                          <a:cs typeface="+mn-cs"/>
                        </a:rPr>
                        <a:t> portfolio.</a:t>
                      </a:r>
                    </a:p>
                    <a:p>
                      <a:r>
                        <a:rPr lang="en-US" sz="1200" dirty="0">
                          <a:solidFill>
                            <a:schemeClr val="tx1"/>
                          </a:solidFill>
                          <a:effectLst/>
                          <a:latin typeface="+mn-lt"/>
                          <a:ea typeface="+mn-ea"/>
                          <a:cs typeface="+mn-cs"/>
                        </a:rPr>
                        <a:t> </a:t>
                      </a:r>
                    </a:p>
                    <a:p>
                      <a:r>
                        <a:rPr lang="en-US" sz="1200" b="1" dirty="0">
                          <a:solidFill>
                            <a:schemeClr val="tx1"/>
                          </a:solidFill>
                          <a:effectLst/>
                          <a:latin typeface="+mn-lt"/>
                          <a:ea typeface="+mn-ea"/>
                          <a:cs typeface="+mn-cs"/>
                        </a:rPr>
                        <a:t>This will contain</a:t>
                      </a:r>
                      <a:r>
                        <a:rPr lang="en-US" sz="1200" dirty="0">
                          <a:solidFill>
                            <a:schemeClr val="tx1"/>
                          </a:solidFill>
                          <a:effectLst/>
                          <a:latin typeface="+mn-lt"/>
                          <a:ea typeface="+mn-ea"/>
                          <a:cs typeface="+mn-cs"/>
                        </a:rPr>
                        <a:t>:</a:t>
                      </a:r>
                    </a:p>
                    <a:p>
                      <a:r>
                        <a:rPr lang="en-US" sz="1200" dirty="0">
                          <a:solidFill>
                            <a:schemeClr val="tx1"/>
                          </a:solidFill>
                          <a:effectLst/>
                          <a:latin typeface="+mn-lt"/>
                          <a:ea typeface="+mn-ea"/>
                          <a:cs typeface="+mn-cs"/>
                        </a:rPr>
                        <a:t> </a:t>
                      </a:r>
                    </a:p>
                    <a:p>
                      <a:pPr marL="285750" lvl="0" indent="-285750">
                        <a:buFont typeface="Arial" panose="020B0604020202020204" pitchFamily="34" charset="0"/>
                        <a:buChar char="•"/>
                      </a:pPr>
                      <a:r>
                        <a:rPr lang="en-US" sz="1200" dirty="0">
                          <a:solidFill>
                            <a:schemeClr val="tx1"/>
                          </a:solidFill>
                          <a:effectLst/>
                          <a:latin typeface="+mn-lt"/>
                          <a:ea typeface="+mn-ea"/>
                          <a:cs typeface="+mn-cs"/>
                        </a:rPr>
                        <a:t>A record of challenges completed, with supporting evidence for each challenge</a:t>
                      </a:r>
                    </a:p>
                    <a:p>
                      <a:pPr marL="285750" lvl="0" indent="-285750">
                        <a:buFont typeface="Arial" panose="020B0604020202020204" pitchFamily="34" charset="0"/>
                        <a:buChar char="•"/>
                      </a:pPr>
                      <a:r>
                        <a:rPr lang="en-US" sz="1200" dirty="0">
                          <a:solidFill>
                            <a:schemeClr val="tx1"/>
                          </a:solidFill>
                          <a:effectLst/>
                          <a:latin typeface="+mn-lt"/>
                          <a:ea typeface="+mn-ea"/>
                          <a:cs typeface="+mn-cs"/>
                        </a:rPr>
                        <a:t>Recording documents, showing how pupils have planned and reviewed their activities</a:t>
                      </a:r>
                    </a:p>
                    <a:p>
                      <a:pPr marL="285750" lvl="0" indent="-285750">
                        <a:buFont typeface="Arial" panose="020B0604020202020204" pitchFamily="34" charset="0"/>
                        <a:buChar char="•"/>
                      </a:pPr>
                      <a:r>
                        <a:rPr lang="en-US" sz="1200" dirty="0">
                          <a:solidFill>
                            <a:schemeClr val="tx1"/>
                          </a:solidFill>
                          <a:effectLst/>
                          <a:latin typeface="+mn-lt"/>
                          <a:ea typeface="+mn-ea"/>
                          <a:cs typeface="+mn-cs"/>
                        </a:rPr>
                        <a:t>Summary of achievement, highlighting skills development</a:t>
                      </a:r>
                    </a:p>
                    <a:p>
                      <a:pPr marL="285750" indent="-285750">
                        <a:buFont typeface="Arial" panose="020B0604020202020204" pitchFamily="34" charset="0"/>
                        <a:buChar char="•"/>
                      </a:pPr>
                      <a:r>
                        <a:rPr lang="en-US" sz="1200" dirty="0">
                          <a:solidFill>
                            <a:schemeClr val="tx1"/>
                          </a:solidFill>
                          <a:effectLst/>
                          <a:latin typeface="+mn-lt"/>
                          <a:ea typeface="+mn-ea"/>
                          <a:cs typeface="+mn-cs"/>
                        </a:rPr>
                        <a:t>Personal statement</a:t>
                      </a:r>
                      <a:endParaRPr lang="en-US" sz="1200" dirty="0">
                        <a:latin typeface="+mn-lt"/>
                        <a:cs typeface="Calibri"/>
                      </a:endParaRPr>
                    </a:p>
                    <a:p>
                      <a:pPr marL="73025" algn="just">
                        <a:lnSpc>
                          <a:spcPts val="1680"/>
                        </a:lnSpc>
                      </a:pPr>
                      <a:endParaRPr sz="12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3"/>
                  </a:ext>
                </a:extLst>
              </a:tr>
              <a:tr h="846455">
                <a:tc>
                  <a:txBody>
                    <a:bodyPr/>
                    <a:lstStyle/>
                    <a:p>
                      <a:pPr marL="452755" marR="248285" indent="-200025" algn="ctr">
                        <a:lnSpc>
                          <a:spcPct val="101699"/>
                        </a:lnSpc>
                        <a:spcBef>
                          <a:spcPts val="5"/>
                        </a:spcBef>
                      </a:pPr>
                      <a:endParaRPr lang="en-US" sz="1200" spc="-5" dirty="0">
                        <a:latin typeface="Calibri"/>
                        <a:cs typeface="Calibri"/>
                      </a:endParaRPr>
                    </a:p>
                    <a:p>
                      <a:pPr marL="452755" marR="248285" indent="-200025" algn="ctr">
                        <a:lnSpc>
                          <a:spcPct val="101699"/>
                        </a:lnSpc>
                        <a:spcBef>
                          <a:spcPts val="5"/>
                        </a:spcBef>
                      </a:pPr>
                      <a:r>
                        <a:rPr sz="1200" spc="-5" dirty="0">
                          <a:latin typeface="Calibri"/>
                          <a:cs typeface="Calibri"/>
                        </a:rPr>
                        <a:t>Further</a:t>
                      </a:r>
                      <a:endParaRPr lang="en-US" sz="1200" spc="-5" dirty="0">
                        <a:latin typeface="Calibri"/>
                        <a:cs typeface="Calibri"/>
                      </a:endParaRPr>
                    </a:p>
                    <a:p>
                      <a:pPr marL="452755" marR="248285" indent="-200025" algn="ctr">
                        <a:lnSpc>
                          <a:spcPct val="101699"/>
                        </a:lnSpc>
                        <a:spcBef>
                          <a:spcPts val="5"/>
                        </a:spcBef>
                      </a:pPr>
                      <a:r>
                        <a:rPr sz="1200" spc="-60" dirty="0">
                          <a:latin typeface="Calibri"/>
                          <a:cs typeface="Calibri"/>
                        </a:rPr>
                        <a:t> </a:t>
                      </a:r>
                      <a:r>
                        <a:rPr sz="1200" spc="-5" dirty="0">
                          <a:latin typeface="Calibri"/>
                          <a:cs typeface="Calibri"/>
                        </a:rPr>
                        <a:t>information</a:t>
                      </a:r>
                      <a:endParaRPr sz="1200" dirty="0">
                        <a:latin typeface="Calibri"/>
                        <a:cs typeface="Calibri"/>
                      </a:endParaRPr>
                    </a:p>
                  </a:txBody>
                  <a:tcPr marL="0" marR="0" marT="317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3025" marR="140970" lvl="0" indent="0" defTabSz="914400" eaLnBrk="1" fontAlgn="auto" latinLnBrk="0" hangingPunct="1">
                        <a:lnSpc>
                          <a:spcPct val="101400"/>
                        </a:lnSpc>
                        <a:spcBef>
                          <a:spcPts val="830"/>
                        </a:spcBef>
                        <a:spcAft>
                          <a:spcPts val="0"/>
                        </a:spcAft>
                        <a:buClrTx/>
                        <a:buSzTx/>
                        <a:buFontTx/>
                        <a:buNone/>
                        <a:tabLst/>
                        <a:defRPr/>
                      </a:pPr>
                      <a:r>
                        <a:rPr lang="en-US" sz="1200" dirty="0">
                          <a:solidFill>
                            <a:schemeClr val="tx1"/>
                          </a:solidFill>
                          <a:effectLst/>
                          <a:latin typeface="+mn-lt"/>
                          <a:ea typeface="+mn-ea"/>
                          <a:cs typeface="+mn-cs"/>
                        </a:rPr>
                        <a:t>If you have any questions or would like to know a little about the course, please contact </a:t>
                      </a:r>
                      <a:r>
                        <a:rPr lang="en-US" sz="1200" dirty="0" err="1">
                          <a:solidFill>
                            <a:schemeClr val="tx1"/>
                          </a:solidFill>
                          <a:effectLst/>
                          <a:latin typeface="+mn-lt"/>
                          <a:ea typeface="+mn-ea"/>
                          <a:cs typeface="+mn-cs"/>
                        </a:rPr>
                        <a:t>Mr</a:t>
                      </a:r>
                      <a:r>
                        <a:rPr lang="en-US" sz="1200" dirty="0">
                          <a:solidFill>
                            <a:schemeClr val="tx1"/>
                          </a:solidFill>
                          <a:effectLst/>
                          <a:latin typeface="+mn-lt"/>
                          <a:ea typeface="+mn-ea"/>
                          <a:cs typeface="+mn-cs"/>
                        </a:rPr>
                        <a:t> Gorst </a:t>
                      </a:r>
                      <a:endParaRPr lang="en-US" sz="1200" dirty="0">
                        <a:latin typeface="+mn-lt"/>
                        <a:cs typeface="Calibri"/>
                      </a:endParaRPr>
                    </a:p>
                    <a:p>
                      <a:pPr marL="73025" marR="140970">
                        <a:lnSpc>
                          <a:spcPct val="101400"/>
                        </a:lnSpc>
                        <a:spcBef>
                          <a:spcPts val="830"/>
                        </a:spcBef>
                      </a:pPr>
                      <a:endParaRPr sz="1200" dirty="0">
                        <a:latin typeface="Calibri"/>
                        <a:cs typeface="Calibri"/>
                      </a:endParaRPr>
                    </a:p>
                  </a:txBody>
                  <a:tcPr marL="0" marR="0" marT="10541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4"/>
                  </a:ext>
                </a:extLst>
              </a:tr>
              <a:tr h="569595">
                <a:tc>
                  <a:txBody>
                    <a:bodyPr/>
                    <a:lstStyle/>
                    <a:p>
                      <a:pPr>
                        <a:lnSpc>
                          <a:spcPct val="100000"/>
                        </a:lnSpc>
                        <a:spcBef>
                          <a:spcPts val="40"/>
                        </a:spcBef>
                      </a:pPr>
                      <a:endParaRPr sz="1250">
                        <a:latin typeface="Times New Roman"/>
                        <a:cs typeface="Times New Roman"/>
                      </a:endParaRPr>
                    </a:p>
                    <a:p>
                      <a:pPr algn="ctr">
                        <a:lnSpc>
                          <a:spcPct val="100000"/>
                        </a:lnSpc>
                      </a:pPr>
                      <a:r>
                        <a:rPr sz="1200" dirty="0">
                          <a:latin typeface="Calibri"/>
                          <a:cs typeface="Calibri"/>
                        </a:rPr>
                        <a:t>Useful</a:t>
                      </a:r>
                      <a:r>
                        <a:rPr sz="1200" spc="-40" dirty="0">
                          <a:latin typeface="Calibri"/>
                          <a:cs typeface="Calibri"/>
                        </a:rPr>
                        <a:t> </a:t>
                      </a:r>
                      <a:r>
                        <a:rPr sz="1200" spc="-5" dirty="0">
                          <a:latin typeface="Calibri"/>
                          <a:cs typeface="Calibri"/>
                        </a:rPr>
                        <a:t>websites</a:t>
                      </a:r>
                      <a:endParaRPr sz="1200">
                        <a:latin typeface="Calibri"/>
                        <a:cs typeface="Calibri"/>
                      </a:endParaRPr>
                    </a:p>
                  </a:txBody>
                  <a:tcPr marL="0" marR="0" marT="50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3025" marR="657225" lvl="0" indent="0" defTabSz="914400" eaLnBrk="1" fontAlgn="auto" latinLnBrk="0" hangingPunct="1">
                        <a:lnSpc>
                          <a:spcPct val="102099"/>
                        </a:lnSpc>
                        <a:spcBef>
                          <a:spcPts val="459"/>
                        </a:spcBef>
                        <a:spcAft>
                          <a:spcPts val="0"/>
                        </a:spcAft>
                        <a:buClrTx/>
                        <a:buSzTx/>
                        <a:buFontTx/>
                        <a:buNone/>
                        <a:tabLst/>
                        <a:defRPr/>
                      </a:pPr>
                      <a:r>
                        <a:rPr lang="en-GB" sz="1400" dirty="0">
                          <a:solidFill>
                            <a:srgbClr val="00B0F0"/>
                          </a:solidFill>
                          <a:effectLst/>
                          <a:latin typeface="+mn-lt"/>
                          <a:ea typeface="+mn-ea"/>
                          <a:cs typeface="+mn-cs"/>
                          <a:hlinkClick r:id="rId3"/>
                        </a:rPr>
                        <a:t>https://www.asdan.org.uk/courses/uniformed-services-vocational-taster</a:t>
                      </a:r>
                      <a:endParaRPr lang="en-GB" sz="1400" dirty="0">
                        <a:solidFill>
                          <a:srgbClr val="00B0F0"/>
                        </a:solidFill>
                        <a:effectLst/>
                        <a:latin typeface="+mn-lt"/>
                        <a:ea typeface="+mn-ea"/>
                        <a:cs typeface="+mn-cs"/>
                      </a:endParaRPr>
                    </a:p>
                  </a:txBody>
                  <a:tcPr marL="0" marR="0" marT="58419"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5"/>
                  </a:ext>
                </a:extLst>
              </a:tr>
            </a:tbl>
          </a:graphicData>
        </a:graphic>
      </p:graphicFrame>
      <p:sp>
        <p:nvSpPr>
          <p:cNvPr id="13" name="object 11">
            <a:extLst>
              <a:ext uri="{FF2B5EF4-FFF2-40B4-BE49-F238E27FC236}">
                <a16:creationId xmlns:a16="http://schemas.microsoft.com/office/drawing/2014/main" id="{AA65C85F-F536-1BDA-4544-378FA91E7254}"/>
              </a:ext>
            </a:extLst>
          </p:cNvPr>
          <p:cNvSpPr txBox="1"/>
          <p:nvPr/>
        </p:nvSpPr>
        <p:spPr>
          <a:xfrm>
            <a:off x="3120991" y="1110268"/>
            <a:ext cx="1743775" cy="228909"/>
          </a:xfrm>
          <a:prstGeom prst="rect">
            <a:avLst/>
          </a:prstGeom>
        </p:spPr>
        <p:txBody>
          <a:bodyPr vert="horz" wrap="square" lIns="0" tIns="13335" rIns="0" bIns="0" rtlCol="0">
            <a:spAutoFit/>
          </a:bodyPr>
          <a:lstStyle/>
          <a:p>
            <a:pPr marL="12700">
              <a:lnSpc>
                <a:spcPct val="100000"/>
              </a:lnSpc>
              <a:spcBef>
                <a:spcPts val="105"/>
              </a:spcBef>
            </a:pPr>
            <a:r>
              <a:rPr lang="en-GB" sz="1400" b="1" spc="-5" dirty="0">
                <a:solidFill>
                  <a:srgbClr val="1E1B5D"/>
                </a:solidFill>
                <a:latin typeface="Calibri"/>
                <a:cs typeface="Calibri"/>
              </a:rPr>
              <a:t>Uniformed Services</a:t>
            </a:r>
            <a:endParaRPr sz="1400" dirty="0">
              <a:latin typeface="Calibri"/>
              <a:cs typeface="Calibri"/>
            </a:endParaRPr>
          </a:p>
        </p:txBody>
      </p:sp>
    </p:spTree>
    <p:extLst>
      <p:ext uri="{BB962C8B-B14F-4D97-AF65-F5344CB8AC3E}">
        <p14:creationId xmlns:p14="http://schemas.microsoft.com/office/powerpoint/2010/main" val="1166298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C53B6-B193-A860-9BBC-DC5A4A44318B}"/>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0013E4B1-CD2D-69A4-C18C-FB04A44A706A}"/>
              </a:ext>
            </a:extLst>
          </p:cNvPr>
          <p:cNvGrpSpPr/>
          <p:nvPr/>
        </p:nvGrpSpPr>
        <p:grpSpPr>
          <a:xfrm>
            <a:off x="425450" y="551144"/>
            <a:ext cx="6656070" cy="9782175"/>
            <a:chOff x="437324" y="492988"/>
            <a:chExt cx="6656070" cy="9782175"/>
          </a:xfrm>
        </p:grpSpPr>
        <p:sp>
          <p:nvSpPr>
            <p:cNvPr id="3" name="object 3">
              <a:extLst>
                <a:ext uri="{FF2B5EF4-FFF2-40B4-BE49-F238E27FC236}">
                  <a16:creationId xmlns:a16="http://schemas.microsoft.com/office/drawing/2014/main" id="{193865A8-13B5-F875-924F-FB4E741461C6}"/>
                </a:ext>
              </a:extLst>
            </p:cNvPr>
            <p:cNvSpPr/>
            <p:nvPr/>
          </p:nvSpPr>
          <p:spPr>
            <a:xfrm>
              <a:off x="437324" y="492988"/>
              <a:ext cx="6656070" cy="9782175"/>
            </a:xfrm>
            <a:custGeom>
              <a:avLst/>
              <a:gdLst/>
              <a:ahLst/>
              <a:cxnLst/>
              <a:rect l="l" t="t" r="r" b="b"/>
              <a:pathLst>
                <a:path w="6656070" h="9782175">
                  <a:moveTo>
                    <a:pt x="6655943" y="0"/>
                  </a:moveTo>
                  <a:lnTo>
                    <a:pt x="0" y="0"/>
                  </a:lnTo>
                  <a:lnTo>
                    <a:pt x="0" y="9781921"/>
                  </a:lnTo>
                  <a:lnTo>
                    <a:pt x="6655943" y="9781921"/>
                  </a:lnTo>
                  <a:lnTo>
                    <a:pt x="6655943" y="0"/>
                  </a:lnTo>
                  <a:close/>
                </a:path>
              </a:pathLst>
            </a:custGeom>
            <a:solidFill>
              <a:srgbClr val="1E1B5D"/>
            </a:solidFill>
          </p:spPr>
          <p:txBody>
            <a:bodyPr wrap="square" lIns="0" tIns="0" rIns="0" bIns="0" rtlCol="0"/>
            <a:lstStyle/>
            <a:p>
              <a:endParaRPr/>
            </a:p>
          </p:txBody>
        </p:sp>
        <p:sp>
          <p:nvSpPr>
            <p:cNvPr id="4" name="object 4">
              <a:extLst>
                <a:ext uri="{FF2B5EF4-FFF2-40B4-BE49-F238E27FC236}">
                  <a16:creationId xmlns:a16="http://schemas.microsoft.com/office/drawing/2014/main" id="{87186A4B-5206-295A-B160-C84D3E1E7205}"/>
                </a:ext>
              </a:extLst>
            </p:cNvPr>
            <p:cNvSpPr/>
            <p:nvPr/>
          </p:nvSpPr>
          <p:spPr>
            <a:xfrm>
              <a:off x="437324" y="492988"/>
              <a:ext cx="6656070" cy="9782175"/>
            </a:xfrm>
            <a:custGeom>
              <a:avLst/>
              <a:gdLst/>
              <a:ahLst/>
              <a:cxnLst/>
              <a:rect l="l" t="t" r="r" b="b"/>
              <a:pathLst>
                <a:path w="6656070" h="9782175">
                  <a:moveTo>
                    <a:pt x="0" y="9781921"/>
                  </a:moveTo>
                  <a:lnTo>
                    <a:pt x="6655943" y="9781921"/>
                  </a:lnTo>
                  <a:lnTo>
                    <a:pt x="6655943" y="0"/>
                  </a:lnTo>
                  <a:lnTo>
                    <a:pt x="0" y="0"/>
                  </a:lnTo>
                  <a:lnTo>
                    <a:pt x="0" y="9781921"/>
                  </a:lnTo>
                  <a:close/>
                </a:path>
              </a:pathLst>
            </a:custGeom>
            <a:ln w="63500">
              <a:solidFill>
                <a:srgbClr val="663300"/>
              </a:solidFill>
            </a:ln>
          </p:spPr>
          <p:txBody>
            <a:bodyPr wrap="square" lIns="0" tIns="0" rIns="0" bIns="0" rtlCol="0"/>
            <a:lstStyle/>
            <a:p>
              <a:endParaRPr/>
            </a:p>
          </p:txBody>
        </p:sp>
        <p:sp>
          <p:nvSpPr>
            <p:cNvPr id="5" name="object 5">
              <a:extLst>
                <a:ext uri="{FF2B5EF4-FFF2-40B4-BE49-F238E27FC236}">
                  <a16:creationId xmlns:a16="http://schemas.microsoft.com/office/drawing/2014/main" id="{A80F9146-BE0D-8A68-FD7A-63AD6686D5AA}"/>
                </a:ext>
              </a:extLst>
            </p:cNvPr>
            <p:cNvSpPr/>
            <p:nvPr/>
          </p:nvSpPr>
          <p:spPr>
            <a:xfrm>
              <a:off x="591781" y="701039"/>
              <a:ext cx="6347460" cy="9366250"/>
            </a:xfrm>
            <a:custGeom>
              <a:avLst/>
              <a:gdLst/>
              <a:ahLst/>
              <a:cxnLst/>
              <a:rect l="l" t="t" r="r" b="b"/>
              <a:pathLst>
                <a:path w="6347459" h="9366250">
                  <a:moveTo>
                    <a:pt x="6346990" y="0"/>
                  </a:moveTo>
                  <a:lnTo>
                    <a:pt x="0" y="0"/>
                  </a:lnTo>
                  <a:lnTo>
                    <a:pt x="0" y="9365818"/>
                  </a:lnTo>
                  <a:lnTo>
                    <a:pt x="5553621" y="9365818"/>
                  </a:lnTo>
                  <a:lnTo>
                    <a:pt x="6346990" y="8195056"/>
                  </a:lnTo>
                  <a:lnTo>
                    <a:pt x="6346990" y="0"/>
                  </a:lnTo>
                  <a:close/>
                </a:path>
              </a:pathLst>
            </a:custGeom>
            <a:solidFill>
              <a:srgbClr val="FFFFFF"/>
            </a:solidFill>
          </p:spPr>
          <p:txBody>
            <a:bodyPr wrap="square" lIns="0" tIns="0" rIns="0" bIns="0" rtlCol="0"/>
            <a:lstStyle/>
            <a:p>
              <a:endParaRPr/>
            </a:p>
          </p:txBody>
        </p:sp>
        <p:sp>
          <p:nvSpPr>
            <p:cNvPr id="6" name="object 6">
              <a:extLst>
                <a:ext uri="{FF2B5EF4-FFF2-40B4-BE49-F238E27FC236}">
                  <a16:creationId xmlns:a16="http://schemas.microsoft.com/office/drawing/2014/main" id="{96DCA06A-DB3A-E33A-E9F0-76B4E350DD9F}"/>
                </a:ext>
              </a:extLst>
            </p:cNvPr>
            <p:cNvSpPr/>
            <p:nvPr/>
          </p:nvSpPr>
          <p:spPr>
            <a:xfrm>
              <a:off x="6145402" y="8896095"/>
              <a:ext cx="793750" cy="1170940"/>
            </a:xfrm>
            <a:custGeom>
              <a:avLst/>
              <a:gdLst/>
              <a:ahLst/>
              <a:cxnLst/>
              <a:rect l="l" t="t" r="r" b="b"/>
              <a:pathLst>
                <a:path w="793750" h="1170940">
                  <a:moveTo>
                    <a:pt x="793369" y="0"/>
                  </a:moveTo>
                  <a:lnTo>
                    <a:pt x="735067" y="40976"/>
                  </a:lnTo>
                  <a:lnTo>
                    <a:pt x="679141" y="76172"/>
                  </a:lnTo>
                  <a:lnTo>
                    <a:pt x="625671" y="105657"/>
                  </a:lnTo>
                  <a:lnTo>
                    <a:pt x="574739" y="129503"/>
                  </a:lnTo>
                  <a:lnTo>
                    <a:pt x="526429" y="147780"/>
                  </a:lnTo>
                  <a:lnTo>
                    <a:pt x="480820" y="160560"/>
                  </a:lnTo>
                  <a:lnTo>
                    <a:pt x="437997" y="167913"/>
                  </a:lnTo>
                  <a:lnTo>
                    <a:pt x="398040" y="169910"/>
                  </a:lnTo>
                  <a:lnTo>
                    <a:pt x="361031" y="166621"/>
                  </a:lnTo>
                  <a:lnTo>
                    <a:pt x="296187" y="144474"/>
                  </a:lnTo>
                  <a:lnTo>
                    <a:pt x="244120" y="102037"/>
                  </a:lnTo>
                  <a:lnTo>
                    <a:pt x="205486" y="39878"/>
                  </a:lnTo>
                  <a:lnTo>
                    <a:pt x="0" y="1170762"/>
                  </a:lnTo>
                  <a:lnTo>
                    <a:pt x="793369" y="0"/>
                  </a:lnTo>
                  <a:close/>
                </a:path>
              </a:pathLst>
            </a:custGeom>
            <a:solidFill>
              <a:srgbClr val="CDCDCD"/>
            </a:solidFill>
          </p:spPr>
          <p:txBody>
            <a:bodyPr wrap="square" lIns="0" tIns="0" rIns="0" bIns="0" rtlCol="0"/>
            <a:lstStyle/>
            <a:p>
              <a:endParaRPr/>
            </a:p>
          </p:txBody>
        </p:sp>
        <p:sp>
          <p:nvSpPr>
            <p:cNvPr id="7" name="object 7">
              <a:extLst>
                <a:ext uri="{FF2B5EF4-FFF2-40B4-BE49-F238E27FC236}">
                  <a16:creationId xmlns:a16="http://schemas.microsoft.com/office/drawing/2014/main" id="{9E768E8A-41B0-723F-1D10-E6F407D73185}"/>
                </a:ext>
              </a:extLst>
            </p:cNvPr>
            <p:cNvSpPr/>
            <p:nvPr/>
          </p:nvSpPr>
          <p:spPr>
            <a:xfrm>
              <a:off x="591781" y="701039"/>
              <a:ext cx="6347460" cy="9366250"/>
            </a:xfrm>
            <a:custGeom>
              <a:avLst/>
              <a:gdLst/>
              <a:ahLst/>
              <a:cxnLst/>
              <a:rect l="l" t="t" r="r" b="b"/>
              <a:pathLst>
                <a:path w="6347459" h="9366250">
                  <a:moveTo>
                    <a:pt x="0" y="0"/>
                  </a:moveTo>
                  <a:lnTo>
                    <a:pt x="0" y="9365818"/>
                  </a:lnTo>
                  <a:lnTo>
                    <a:pt x="5553621" y="9365818"/>
                  </a:lnTo>
                  <a:lnTo>
                    <a:pt x="6346990" y="8195056"/>
                  </a:lnTo>
                  <a:lnTo>
                    <a:pt x="6346990" y="0"/>
                  </a:lnTo>
                  <a:lnTo>
                    <a:pt x="0" y="0"/>
                  </a:lnTo>
                  <a:close/>
                </a:path>
                <a:path w="6347459" h="9366250">
                  <a:moveTo>
                    <a:pt x="5553621" y="9365818"/>
                  </a:moveTo>
                  <a:lnTo>
                    <a:pt x="5759107" y="8234934"/>
                  </a:lnTo>
                  <a:lnTo>
                    <a:pt x="5776704" y="8268443"/>
                  </a:lnTo>
                  <a:lnTo>
                    <a:pt x="5797741" y="8297093"/>
                  </a:lnTo>
                  <a:lnTo>
                    <a:pt x="5849808" y="8339530"/>
                  </a:lnTo>
                  <a:lnTo>
                    <a:pt x="5914652" y="8361677"/>
                  </a:lnTo>
                  <a:lnTo>
                    <a:pt x="5951661" y="8364966"/>
                  </a:lnTo>
                  <a:lnTo>
                    <a:pt x="5991618" y="8362969"/>
                  </a:lnTo>
                  <a:lnTo>
                    <a:pt x="6034442" y="8355616"/>
                  </a:lnTo>
                  <a:lnTo>
                    <a:pt x="6080050" y="8342836"/>
                  </a:lnTo>
                  <a:lnTo>
                    <a:pt x="6128360" y="8324559"/>
                  </a:lnTo>
                  <a:lnTo>
                    <a:pt x="6179292" y="8300713"/>
                  </a:lnTo>
                  <a:lnTo>
                    <a:pt x="6232762" y="8271228"/>
                  </a:lnTo>
                  <a:lnTo>
                    <a:pt x="6288688" y="8236032"/>
                  </a:lnTo>
                  <a:lnTo>
                    <a:pt x="6346990" y="8195056"/>
                  </a:lnTo>
                </a:path>
              </a:pathLst>
            </a:custGeom>
            <a:ln w="63500">
              <a:solidFill>
                <a:srgbClr val="663300"/>
              </a:solidFill>
            </a:ln>
          </p:spPr>
          <p:txBody>
            <a:bodyPr wrap="square" lIns="0" tIns="0" rIns="0" bIns="0" rtlCol="0"/>
            <a:lstStyle/>
            <a:p>
              <a:endParaRPr/>
            </a:p>
          </p:txBody>
        </p:sp>
      </p:grpSp>
      <p:pic>
        <p:nvPicPr>
          <p:cNvPr id="8" name="Picture 7">
            <a:extLst>
              <a:ext uri="{FF2B5EF4-FFF2-40B4-BE49-F238E27FC236}">
                <a16:creationId xmlns:a16="http://schemas.microsoft.com/office/drawing/2014/main" id="{35B6B151-D277-9A19-DA6A-EBDA650E7A6C}"/>
              </a:ext>
            </a:extLst>
          </p:cNvPr>
          <p:cNvPicPr>
            <a:picLocks noChangeAspect="1"/>
          </p:cNvPicPr>
          <p:nvPr/>
        </p:nvPicPr>
        <p:blipFill>
          <a:blip r:embed="rId2"/>
          <a:stretch>
            <a:fillRect/>
          </a:stretch>
        </p:blipFill>
        <p:spPr>
          <a:xfrm>
            <a:off x="807634" y="1149210"/>
            <a:ext cx="2385179" cy="3182511"/>
          </a:xfrm>
          <a:prstGeom prst="rect">
            <a:avLst/>
          </a:prstGeom>
        </p:spPr>
      </p:pic>
      <p:pic>
        <p:nvPicPr>
          <p:cNvPr id="9" name="Picture 8">
            <a:extLst>
              <a:ext uri="{FF2B5EF4-FFF2-40B4-BE49-F238E27FC236}">
                <a16:creationId xmlns:a16="http://schemas.microsoft.com/office/drawing/2014/main" id="{FB89C489-5701-0164-9DA6-02971722F28C}"/>
              </a:ext>
            </a:extLst>
          </p:cNvPr>
          <p:cNvPicPr>
            <a:picLocks noChangeAspect="1"/>
          </p:cNvPicPr>
          <p:nvPr/>
        </p:nvPicPr>
        <p:blipFill>
          <a:blip r:embed="rId3"/>
          <a:stretch>
            <a:fillRect/>
          </a:stretch>
        </p:blipFill>
        <p:spPr>
          <a:xfrm>
            <a:off x="3374504" y="1042757"/>
            <a:ext cx="1670667" cy="2225328"/>
          </a:xfrm>
          <a:prstGeom prst="rect">
            <a:avLst/>
          </a:prstGeom>
        </p:spPr>
      </p:pic>
      <p:pic>
        <p:nvPicPr>
          <p:cNvPr id="10" name="Picture 9">
            <a:extLst>
              <a:ext uri="{FF2B5EF4-FFF2-40B4-BE49-F238E27FC236}">
                <a16:creationId xmlns:a16="http://schemas.microsoft.com/office/drawing/2014/main" id="{CC15959C-79A5-0364-FF11-94F34F76BAAC}"/>
              </a:ext>
            </a:extLst>
          </p:cNvPr>
          <p:cNvPicPr>
            <a:picLocks noChangeAspect="1"/>
          </p:cNvPicPr>
          <p:nvPr/>
        </p:nvPicPr>
        <p:blipFill>
          <a:blip r:embed="rId4"/>
          <a:stretch>
            <a:fillRect/>
          </a:stretch>
        </p:blipFill>
        <p:spPr>
          <a:xfrm>
            <a:off x="5199628" y="1041598"/>
            <a:ext cx="1670666" cy="2225327"/>
          </a:xfrm>
          <a:prstGeom prst="rect">
            <a:avLst/>
          </a:prstGeom>
        </p:spPr>
      </p:pic>
      <p:pic>
        <p:nvPicPr>
          <p:cNvPr id="11" name="Picture 10">
            <a:extLst>
              <a:ext uri="{FF2B5EF4-FFF2-40B4-BE49-F238E27FC236}">
                <a16:creationId xmlns:a16="http://schemas.microsoft.com/office/drawing/2014/main" id="{E46E7C7A-AD68-C858-F1AA-8EED03E183F9}"/>
              </a:ext>
            </a:extLst>
          </p:cNvPr>
          <p:cNvPicPr>
            <a:picLocks noChangeAspect="1"/>
          </p:cNvPicPr>
          <p:nvPr/>
        </p:nvPicPr>
        <p:blipFill>
          <a:blip r:embed="rId5"/>
          <a:stretch>
            <a:fillRect/>
          </a:stretch>
        </p:blipFill>
        <p:spPr>
          <a:xfrm>
            <a:off x="3992841" y="3388881"/>
            <a:ext cx="2385179" cy="3997886"/>
          </a:xfrm>
          <a:prstGeom prst="rect">
            <a:avLst/>
          </a:prstGeom>
        </p:spPr>
      </p:pic>
      <p:pic>
        <p:nvPicPr>
          <p:cNvPr id="12" name="Picture 11">
            <a:extLst>
              <a:ext uri="{FF2B5EF4-FFF2-40B4-BE49-F238E27FC236}">
                <a16:creationId xmlns:a16="http://schemas.microsoft.com/office/drawing/2014/main" id="{430F8599-2BCB-B5F8-631D-8CFBC5BC4509}"/>
              </a:ext>
            </a:extLst>
          </p:cNvPr>
          <p:cNvPicPr>
            <a:picLocks noChangeAspect="1"/>
          </p:cNvPicPr>
          <p:nvPr/>
        </p:nvPicPr>
        <p:blipFill>
          <a:blip r:embed="rId6"/>
          <a:stretch>
            <a:fillRect/>
          </a:stretch>
        </p:blipFill>
        <p:spPr>
          <a:xfrm>
            <a:off x="4197154" y="7507563"/>
            <a:ext cx="1939874" cy="2465566"/>
          </a:xfrm>
          <a:prstGeom prst="rect">
            <a:avLst/>
          </a:prstGeom>
        </p:spPr>
      </p:pic>
      <p:pic>
        <p:nvPicPr>
          <p:cNvPr id="13" name="Picture 12">
            <a:extLst>
              <a:ext uri="{FF2B5EF4-FFF2-40B4-BE49-F238E27FC236}">
                <a16:creationId xmlns:a16="http://schemas.microsoft.com/office/drawing/2014/main" id="{E7B7DB1E-20A2-7CB2-DE0A-A68F4622DBDD}"/>
              </a:ext>
            </a:extLst>
          </p:cNvPr>
          <p:cNvPicPr>
            <a:picLocks noChangeAspect="1"/>
          </p:cNvPicPr>
          <p:nvPr/>
        </p:nvPicPr>
        <p:blipFill>
          <a:blip r:embed="rId7"/>
          <a:srcRect t="14792" r="4471"/>
          <a:stretch/>
        </p:blipFill>
        <p:spPr>
          <a:xfrm>
            <a:off x="915298" y="4673036"/>
            <a:ext cx="2742152" cy="1538389"/>
          </a:xfrm>
          <a:prstGeom prst="rect">
            <a:avLst/>
          </a:prstGeom>
        </p:spPr>
      </p:pic>
      <p:pic>
        <p:nvPicPr>
          <p:cNvPr id="14" name="Picture 13">
            <a:extLst>
              <a:ext uri="{FF2B5EF4-FFF2-40B4-BE49-F238E27FC236}">
                <a16:creationId xmlns:a16="http://schemas.microsoft.com/office/drawing/2014/main" id="{7DC47610-959C-4D8E-E151-EE14F7A8335D}"/>
              </a:ext>
            </a:extLst>
          </p:cNvPr>
          <p:cNvPicPr>
            <a:picLocks noChangeAspect="1"/>
          </p:cNvPicPr>
          <p:nvPr/>
        </p:nvPicPr>
        <p:blipFill>
          <a:blip r:embed="rId8"/>
          <a:stretch>
            <a:fillRect/>
          </a:stretch>
        </p:blipFill>
        <p:spPr>
          <a:xfrm>
            <a:off x="694430" y="6577612"/>
            <a:ext cx="3183888" cy="1832018"/>
          </a:xfrm>
          <a:prstGeom prst="rect">
            <a:avLst/>
          </a:prstGeom>
        </p:spPr>
      </p:pic>
      <p:pic>
        <p:nvPicPr>
          <p:cNvPr id="15" name="Picture 14">
            <a:extLst>
              <a:ext uri="{FF2B5EF4-FFF2-40B4-BE49-F238E27FC236}">
                <a16:creationId xmlns:a16="http://schemas.microsoft.com/office/drawing/2014/main" id="{BF740750-9A12-50EC-4DB1-DFB2A18D5CD9}"/>
              </a:ext>
            </a:extLst>
          </p:cNvPr>
          <p:cNvPicPr>
            <a:picLocks noChangeAspect="1"/>
          </p:cNvPicPr>
          <p:nvPr/>
        </p:nvPicPr>
        <p:blipFill>
          <a:blip r:embed="rId9"/>
          <a:srcRect l="17059" t="45005" r="3454" b="589"/>
          <a:stretch/>
        </p:blipFill>
        <p:spPr>
          <a:xfrm>
            <a:off x="703132" y="8696038"/>
            <a:ext cx="3339869" cy="1142998"/>
          </a:xfrm>
          <a:prstGeom prst="rect">
            <a:avLst/>
          </a:prstGeom>
        </p:spPr>
      </p:pic>
    </p:spTree>
    <p:extLst>
      <p:ext uri="{BB962C8B-B14F-4D97-AF65-F5344CB8AC3E}">
        <p14:creationId xmlns:p14="http://schemas.microsoft.com/office/powerpoint/2010/main" val="19728300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20623" y="466635"/>
            <a:ext cx="6719570" cy="9845675"/>
            <a:chOff x="420623" y="466635"/>
            <a:chExt cx="6719570" cy="9845675"/>
          </a:xfrm>
        </p:grpSpPr>
        <p:sp>
          <p:nvSpPr>
            <p:cNvPr id="3" name="object 3"/>
            <p:cNvSpPr/>
            <p:nvPr/>
          </p:nvSpPr>
          <p:spPr>
            <a:xfrm>
              <a:off x="452373" y="498385"/>
              <a:ext cx="6656070" cy="9782175"/>
            </a:xfrm>
            <a:custGeom>
              <a:avLst/>
              <a:gdLst/>
              <a:ahLst/>
              <a:cxnLst/>
              <a:rect l="l" t="t" r="r" b="b"/>
              <a:pathLst>
                <a:path w="6656070" h="9782175">
                  <a:moveTo>
                    <a:pt x="6655943" y="0"/>
                  </a:moveTo>
                  <a:lnTo>
                    <a:pt x="0" y="0"/>
                  </a:lnTo>
                  <a:lnTo>
                    <a:pt x="0" y="9781921"/>
                  </a:lnTo>
                  <a:lnTo>
                    <a:pt x="6655943" y="9781921"/>
                  </a:lnTo>
                  <a:lnTo>
                    <a:pt x="6655943" y="0"/>
                  </a:lnTo>
                  <a:close/>
                </a:path>
              </a:pathLst>
            </a:custGeom>
            <a:solidFill>
              <a:srgbClr val="1E1B5D"/>
            </a:solidFill>
          </p:spPr>
          <p:txBody>
            <a:bodyPr wrap="square" lIns="0" tIns="0" rIns="0" bIns="0" rtlCol="0"/>
            <a:lstStyle/>
            <a:p>
              <a:endParaRPr/>
            </a:p>
          </p:txBody>
        </p:sp>
        <p:sp>
          <p:nvSpPr>
            <p:cNvPr id="4" name="object 4"/>
            <p:cNvSpPr/>
            <p:nvPr/>
          </p:nvSpPr>
          <p:spPr>
            <a:xfrm>
              <a:off x="452373" y="498385"/>
              <a:ext cx="6656070" cy="9782175"/>
            </a:xfrm>
            <a:custGeom>
              <a:avLst/>
              <a:gdLst/>
              <a:ahLst/>
              <a:cxnLst/>
              <a:rect l="l" t="t" r="r" b="b"/>
              <a:pathLst>
                <a:path w="6656070" h="9782175">
                  <a:moveTo>
                    <a:pt x="0" y="9781921"/>
                  </a:moveTo>
                  <a:lnTo>
                    <a:pt x="6655943" y="9781921"/>
                  </a:lnTo>
                  <a:lnTo>
                    <a:pt x="6655943" y="0"/>
                  </a:lnTo>
                  <a:lnTo>
                    <a:pt x="0" y="0"/>
                  </a:lnTo>
                  <a:lnTo>
                    <a:pt x="0" y="9781921"/>
                  </a:lnTo>
                  <a:close/>
                </a:path>
              </a:pathLst>
            </a:custGeom>
            <a:ln w="63500">
              <a:solidFill>
                <a:srgbClr val="663300"/>
              </a:solidFill>
            </a:ln>
          </p:spPr>
          <p:txBody>
            <a:bodyPr wrap="square" lIns="0" tIns="0" rIns="0" bIns="0" rtlCol="0"/>
            <a:lstStyle/>
            <a:p>
              <a:endParaRPr/>
            </a:p>
          </p:txBody>
        </p:sp>
        <p:sp>
          <p:nvSpPr>
            <p:cNvPr id="5" name="object 5"/>
            <p:cNvSpPr/>
            <p:nvPr/>
          </p:nvSpPr>
          <p:spPr>
            <a:xfrm>
              <a:off x="606844" y="706373"/>
              <a:ext cx="6347460" cy="9366250"/>
            </a:xfrm>
            <a:custGeom>
              <a:avLst/>
              <a:gdLst/>
              <a:ahLst/>
              <a:cxnLst/>
              <a:rect l="l" t="t" r="r" b="b"/>
              <a:pathLst>
                <a:path w="6347459" h="9366250">
                  <a:moveTo>
                    <a:pt x="6347040" y="0"/>
                  </a:moveTo>
                  <a:lnTo>
                    <a:pt x="0" y="0"/>
                  </a:lnTo>
                  <a:lnTo>
                    <a:pt x="0" y="9365881"/>
                  </a:lnTo>
                  <a:lnTo>
                    <a:pt x="5553671" y="9365881"/>
                  </a:lnTo>
                  <a:lnTo>
                    <a:pt x="6347040" y="8195183"/>
                  </a:lnTo>
                  <a:lnTo>
                    <a:pt x="6347040" y="0"/>
                  </a:lnTo>
                  <a:close/>
                </a:path>
              </a:pathLst>
            </a:custGeom>
            <a:solidFill>
              <a:srgbClr val="FFFFFF"/>
            </a:solidFill>
          </p:spPr>
          <p:txBody>
            <a:bodyPr wrap="square" lIns="0" tIns="0" rIns="0" bIns="0" rtlCol="0"/>
            <a:lstStyle/>
            <a:p>
              <a:endParaRPr/>
            </a:p>
          </p:txBody>
        </p:sp>
        <p:sp>
          <p:nvSpPr>
            <p:cNvPr id="6" name="object 6"/>
            <p:cNvSpPr/>
            <p:nvPr/>
          </p:nvSpPr>
          <p:spPr>
            <a:xfrm>
              <a:off x="6160515" y="8901556"/>
              <a:ext cx="793750" cy="1170940"/>
            </a:xfrm>
            <a:custGeom>
              <a:avLst/>
              <a:gdLst/>
              <a:ahLst/>
              <a:cxnLst/>
              <a:rect l="l" t="t" r="r" b="b"/>
              <a:pathLst>
                <a:path w="793750" h="1170940">
                  <a:moveTo>
                    <a:pt x="793368" y="0"/>
                  </a:moveTo>
                  <a:lnTo>
                    <a:pt x="735067" y="40953"/>
                  </a:lnTo>
                  <a:lnTo>
                    <a:pt x="679140" y="76128"/>
                  </a:lnTo>
                  <a:lnTo>
                    <a:pt x="625670" y="105596"/>
                  </a:lnTo>
                  <a:lnTo>
                    <a:pt x="574737" y="129429"/>
                  </a:lnTo>
                  <a:lnTo>
                    <a:pt x="526424" y="147696"/>
                  </a:lnTo>
                  <a:lnTo>
                    <a:pt x="480812" y="160469"/>
                  </a:lnTo>
                  <a:lnTo>
                    <a:pt x="437984" y="167818"/>
                  </a:lnTo>
                  <a:lnTo>
                    <a:pt x="398020" y="169815"/>
                  </a:lnTo>
                  <a:lnTo>
                    <a:pt x="361004" y="166530"/>
                  </a:lnTo>
                  <a:lnTo>
                    <a:pt x="296137" y="144399"/>
                  </a:lnTo>
                  <a:lnTo>
                    <a:pt x="244037" y="101993"/>
                  </a:lnTo>
                  <a:lnTo>
                    <a:pt x="205359" y="39877"/>
                  </a:lnTo>
                  <a:lnTo>
                    <a:pt x="0" y="1170698"/>
                  </a:lnTo>
                  <a:lnTo>
                    <a:pt x="793368" y="0"/>
                  </a:lnTo>
                  <a:close/>
                </a:path>
              </a:pathLst>
            </a:custGeom>
            <a:solidFill>
              <a:srgbClr val="CDCDCD"/>
            </a:solidFill>
          </p:spPr>
          <p:txBody>
            <a:bodyPr wrap="square" lIns="0" tIns="0" rIns="0" bIns="0" rtlCol="0"/>
            <a:lstStyle/>
            <a:p>
              <a:endParaRPr/>
            </a:p>
          </p:txBody>
        </p:sp>
        <p:sp>
          <p:nvSpPr>
            <p:cNvPr id="7" name="object 7"/>
            <p:cNvSpPr/>
            <p:nvPr/>
          </p:nvSpPr>
          <p:spPr>
            <a:xfrm>
              <a:off x="606844" y="706373"/>
              <a:ext cx="6347460" cy="9366250"/>
            </a:xfrm>
            <a:custGeom>
              <a:avLst/>
              <a:gdLst/>
              <a:ahLst/>
              <a:cxnLst/>
              <a:rect l="l" t="t" r="r" b="b"/>
              <a:pathLst>
                <a:path w="6347459" h="9366250">
                  <a:moveTo>
                    <a:pt x="0" y="0"/>
                  </a:moveTo>
                  <a:lnTo>
                    <a:pt x="0" y="9365881"/>
                  </a:lnTo>
                  <a:lnTo>
                    <a:pt x="5553671" y="9365881"/>
                  </a:lnTo>
                  <a:lnTo>
                    <a:pt x="6347040" y="8195183"/>
                  </a:lnTo>
                  <a:lnTo>
                    <a:pt x="6347040" y="0"/>
                  </a:lnTo>
                  <a:lnTo>
                    <a:pt x="0" y="0"/>
                  </a:lnTo>
                  <a:close/>
                </a:path>
                <a:path w="6347459" h="9366250">
                  <a:moveTo>
                    <a:pt x="5553671" y="9365881"/>
                  </a:moveTo>
                  <a:lnTo>
                    <a:pt x="5759030" y="8235060"/>
                  </a:lnTo>
                  <a:lnTo>
                    <a:pt x="5776651" y="8268546"/>
                  </a:lnTo>
                  <a:lnTo>
                    <a:pt x="5797709" y="8297176"/>
                  </a:lnTo>
                  <a:lnTo>
                    <a:pt x="5849809" y="8339582"/>
                  </a:lnTo>
                  <a:lnTo>
                    <a:pt x="5914676" y="8361713"/>
                  </a:lnTo>
                  <a:lnTo>
                    <a:pt x="5951692" y="8364998"/>
                  </a:lnTo>
                  <a:lnTo>
                    <a:pt x="5991656" y="8363001"/>
                  </a:lnTo>
                  <a:lnTo>
                    <a:pt x="6034484" y="8355652"/>
                  </a:lnTo>
                  <a:lnTo>
                    <a:pt x="6080096" y="8342879"/>
                  </a:lnTo>
                  <a:lnTo>
                    <a:pt x="6128409" y="8324612"/>
                  </a:lnTo>
                  <a:lnTo>
                    <a:pt x="6179341" y="8300779"/>
                  </a:lnTo>
                  <a:lnTo>
                    <a:pt x="6232812" y="8271311"/>
                  </a:lnTo>
                  <a:lnTo>
                    <a:pt x="6288739" y="8236136"/>
                  </a:lnTo>
                  <a:lnTo>
                    <a:pt x="6347040" y="8195183"/>
                  </a:lnTo>
                </a:path>
              </a:pathLst>
            </a:custGeom>
            <a:ln w="63500">
              <a:solidFill>
                <a:srgbClr val="663300"/>
              </a:solidFill>
            </a:ln>
          </p:spPr>
          <p:txBody>
            <a:bodyPr wrap="square" lIns="0" tIns="0" rIns="0" bIns="0" rtlCol="0"/>
            <a:lstStyle/>
            <a:p>
              <a:endParaRPr/>
            </a:p>
          </p:txBody>
        </p:sp>
        <p:pic>
          <p:nvPicPr>
            <p:cNvPr id="8" name="object 8"/>
            <p:cNvPicPr/>
            <p:nvPr/>
          </p:nvPicPr>
          <p:blipFill>
            <a:blip r:embed="rId2" cstate="print"/>
            <a:stretch>
              <a:fillRect/>
            </a:stretch>
          </p:blipFill>
          <p:spPr>
            <a:xfrm>
              <a:off x="1906523" y="1004315"/>
              <a:ext cx="4172712" cy="589787"/>
            </a:xfrm>
            <a:prstGeom prst="rect">
              <a:avLst/>
            </a:prstGeom>
          </p:spPr>
        </p:pic>
        <p:sp>
          <p:nvSpPr>
            <p:cNvPr id="9" name="object 9"/>
            <p:cNvSpPr/>
            <p:nvPr/>
          </p:nvSpPr>
          <p:spPr>
            <a:xfrm>
              <a:off x="1863851" y="962151"/>
              <a:ext cx="4108450" cy="525145"/>
            </a:xfrm>
            <a:custGeom>
              <a:avLst/>
              <a:gdLst/>
              <a:ahLst/>
              <a:cxnLst/>
              <a:rect l="l" t="t" r="r" b="b"/>
              <a:pathLst>
                <a:path w="4108450" h="525144">
                  <a:moveTo>
                    <a:pt x="4020439" y="0"/>
                  </a:moveTo>
                  <a:lnTo>
                    <a:pt x="87503" y="0"/>
                  </a:lnTo>
                  <a:lnTo>
                    <a:pt x="53417" y="6865"/>
                  </a:lnTo>
                  <a:lnTo>
                    <a:pt x="25606" y="25590"/>
                  </a:lnTo>
                  <a:lnTo>
                    <a:pt x="6867" y="53363"/>
                  </a:lnTo>
                  <a:lnTo>
                    <a:pt x="0" y="87375"/>
                  </a:lnTo>
                  <a:lnTo>
                    <a:pt x="0" y="437260"/>
                  </a:lnTo>
                  <a:lnTo>
                    <a:pt x="6867" y="471273"/>
                  </a:lnTo>
                  <a:lnTo>
                    <a:pt x="25606" y="499046"/>
                  </a:lnTo>
                  <a:lnTo>
                    <a:pt x="53417" y="517771"/>
                  </a:lnTo>
                  <a:lnTo>
                    <a:pt x="87503" y="524636"/>
                  </a:lnTo>
                  <a:lnTo>
                    <a:pt x="4020439" y="524636"/>
                  </a:lnTo>
                  <a:lnTo>
                    <a:pt x="4054471" y="517771"/>
                  </a:lnTo>
                  <a:lnTo>
                    <a:pt x="4082288" y="499046"/>
                  </a:lnTo>
                  <a:lnTo>
                    <a:pt x="4101056" y="471273"/>
                  </a:lnTo>
                  <a:lnTo>
                    <a:pt x="4107942" y="437260"/>
                  </a:lnTo>
                  <a:lnTo>
                    <a:pt x="4107942" y="87375"/>
                  </a:lnTo>
                  <a:lnTo>
                    <a:pt x="4101056" y="53363"/>
                  </a:lnTo>
                  <a:lnTo>
                    <a:pt x="4082288" y="25590"/>
                  </a:lnTo>
                  <a:lnTo>
                    <a:pt x="4054471" y="6865"/>
                  </a:lnTo>
                  <a:lnTo>
                    <a:pt x="4020439" y="0"/>
                  </a:lnTo>
                  <a:close/>
                </a:path>
              </a:pathLst>
            </a:custGeom>
            <a:solidFill>
              <a:srgbClr val="FFFF66"/>
            </a:solidFill>
          </p:spPr>
          <p:txBody>
            <a:bodyPr wrap="square" lIns="0" tIns="0" rIns="0" bIns="0" rtlCol="0"/>
            <a:lstStyle/>
            <a:p>
              <a:endParaRPr/>
            </a:p>
          </p:txBody>
        </p:sp>
        <p:sp>
          <p:nvSpPr>
            <p:cNvPr id="10" name="object 10"/>
            <p:cNvSpPr/>
            <p:nvPr/>
          </p:nvSpPr>
          <p:spPr>
            <a:xfrm>
              <a:off x="1863851" y="962151"/>
              <a:ext cx="4108450" cy="525145"/>
            </a:xfrm>
            <a:custGeom>
              <a:avLst/>
              <a:gdLst/>
              <a:ahLst/>
              <a:cxnLst/>
              <a:rect l="l" t="t" r="r" b="b"/>
              <a:pathLst>
                <a:path w="4108450" h="525144">
                  <a:moveTo>
                    <a:pt x="87503" y="0"/>
                  </a:moveTo>
                  <a:lnTo>
                    <a:pt x="53417" y="6865"/>
                  </a:lnTo>
                  <a:lnTo>
                    <a:pt x="25606" y="25590"/>
                  </a:lnTo>
                  <a:lnTo>
                    <a:pt x="6867" y="53363"/>
                  </a:lnTo>
                  <a:lnTo>
                    <a:pt x="0" y="87375"/>
                  </a:lnTo>
                  <a:lnTo>
                    <a:pt x="0" y="437260"/>
                  </a:lnTo>
                  <a:lnTo>
                    <a:pt x="6867" y="471273"/>
                  </a:lnTo>
                  <a:lnTo>
                    <a:pt x="25606" y="499046"/>
                  </a:lnTo>
                  <a:lnTo>
                    <a:pt x="53417" y="517771"/>
                  </a:lnTo>
                  <a:lnTo>
                    <a:pt x="87503" y="524636"/>
                  </a:lnTo>
                  <a:lnTo>
                    <a:pt x="4020439" y="524636"/>
                  </a:lnTo>
                  <a:lnTo>
                    <a:pt x="4054471" y="517771"/>
                  </a:lnTo>
                  <a:lnTo>
                    <a:pt x="4082288" y="499046"/>
                  </a:lnTo>
                  <a:lnTo>
                    <a:pt x="4101056" y="471273"/>
                  </a:lnTo>
                  <a:lnTo>
                    <a:pt x="4107942" y="437260"/>
                  </a:lnTo>
                  <a:lnTo>
                    <a:pt x="4107942" y="87375"/>
                  </a:lnTo>
                  <a:lnTo>
                    <a:pt x="4101056" y="53363"/>
                  </a:lnTo>
                  <a:lnTo>
                    <a:pt x="4082288" y="25590"/>
                  </a:lnTo>
                  <a:lnTo>
                    <a:pt x="4054471" y="6865"/>
                  </a:lnTo>
                  <a:lnTo>
                    <a:pt x="4020439" y="0"/>
                  </a:lnTo>
                  <a:lnTo>
                    <a:pt x="87503" y="0"/>
                  </a:lnTo>
                  <a:close/>
                </a:path>
              </a:pathLst>
            </a:custGeom>
            <a:ln w="63500">
              <a:solidFill>
                <a:srgbClr val="1E1B5D"/>
              </a:solidFill>
            </a:ln>
          </p:spPr>
          <p:txBody>
            <a:bodyPr wrap="square" lIns="0" tIns="0" rIns="0" bIns="0" rtlCol="0"/>
            <a:lstStyle/>
            <a:p>
              <a:endParaRPr/>
            </a:p>
          </p:txBody>
        </p:sp>
      </p:grpSp>
      <p:sp>
        <p:nvSpPr>
          <p:cNvPr id="11" name="object 11"/>
          <p:cNvSpPr txBox="1"/>
          <p:nvPr/>
        </p:nvSpPr>
        <p:spPr>
          <a:xfrm>
            <a:off x="3447858" y="1105025"/>
            <a:ext cx="940435" cy="239395"/>
          </a:xfrm>
          <a:prstGeom prst="rect">
            <a:avLst/>
          </a:prstGeom>
        </p:spPr>
        <p:txBody>
          <a:bodyPr vert="horz" wrap="square" lIns="0" tIns="12700" rIns="0" bIns="0" rtlCol="0">
            <a:spAutoFit/>
          </a:bodyPr>
          <a:lstStyle/>
          <a:p>
            <a:pPr marL="12700">
              <a:lnSpc>
                <a:spcPct val="100000"/>
              </a:lnSpc>
              <a:spcBef>
                <a:spcPts val="100"/>
              </a:spcBef>
            </a:pPr>
            <a:r>
              <a:rPr sz="1400" b="1" spc="-5" dirty="0">
                <a:solidFill>
                  <a:srgbClr val="1E1B5D"/>
                </a:solidFill>
                <a:latin typeface="Calibri"/>
                <a:cs typeface="Calibri"/>
              </a:rPr>
              <a:t>GARDENING</a:t>
            </a:r>
            <a:endParaRPr sz="1400" dirty="0">
              <a:latin typeface="Calibri"/>
              <a:cs typeface="Calibri"/>
            </a:endParaRPr>
          </a:p>
        </p:txBody>
      </p:sp>
      <p:graphicFrame>
        <p:nvGraphicFramePr>
          <p:cNvPr id="12" name="object 12"/>
          <p:cNvGraphicFramePr>
            <a:graphicFrameLocks noGrp="1"/>
          </p:cNvGraphicFramePr>
          <p:nvPr>
            <p:extLst>
              <p:ext uri="{D42A27DB-BD31-4B8C-83A1-F6EECF244321}">
                <p14:modId xmlns:p14="http://schemas.microsoft.com/office/powerpoint/2010/main" val="4211510728"/>
              </p:ext>
            </p:extLst>
          </p:nvPr>
        </p:nvGraphicFramePr>
        <p:xfrm>
          <a:off x="785164" y="1837943"/>
          <a:ext cx="5964886" cy="7885335"/>
        </p:xfrm>
        <a:graphic>
          <a:graphicData uri="http://schemas.openxmlformats.org/drawingml/2006/table">
            <a:tbl>
              <a:tblPr firstRow="1" bandRow="1">
                <a:tableStyleId>{2D5ABB26-0587-4C30-8999-92F81FD0307C}</a:tableStyleId>
              </a:tblPr>
              <a:tblGrid>
                <a:gridCol w="1318707">
                  <a:extLst>
                    <a:ext uri="{9D8B030D-6E8A-4147-A177-3AD203B41FA5}">
                      <a16:colId xmlns:a16="http://schemas.microsoft.com/office/drawing/2014/main" val="20000"/>
                    </a:ext>
                  </a:extLst>
                </a:gridCol>
                <a:gridCol w="4646179">
                  <a:extLst>
                    <a:ext uri="{9D8B030D-6E8A-4147-A177-3AD203B41FA5}">
                      <a16:colId xmlns:a16="http://schemas.microsoft.com/office/drawing/2014/main" val="20001"/>
                    </a:ext>
                  </a:extLst>
                </a:gridCol>
              </a:tblGrid>
              <a:tr h="483305">
                <a:tc>
                  <a:txBody>
                    <a:bodyPr/>
                    <a:lstStyle/>
                    <a:p>
                      <a:pPr algn="ctr">
                        <a:lnSpc>
                          <a:spcPct val="100000"/>
                        </a:lnSpc>
                        <a:spcBef>
                          <a:spcPts val="780"/>
                        </a:spcBef>
                      </a:pPr>
                      <a:r>
                        <a:rPr sz="1200" spc="-10" dirty="0">
                          <a:latin typeface="Calibri"/>
                          <a:cs typeface="Calibri"/>
                        </a:rPr>
                        <a:t>Exam</a:t>
                      </a:r>
                      <a:r>
                        <a:rPr sz="1200" spc="-45" dirty="0">
                          <a:latin typeface="Calibri"/>
                          <a:cs typeface="Calibri"/>
                        </a:rPr>
                        <a:t> </a:t>
                      </a:r>
                      <a:r>
                        <a:rPr sz="1200" spc="-5" dirty="0">
                          <a:latin typeface="Calibri"/>
                          <a:cs typeface="Calibri"/>
                        </a:rPr>
                        <a:t>Board</a:t>
                      </a:r>
                      <a:endParaRPr sz="1200" dirty="0">
                        <a:latin typeface="Calibri"/>
                        <a:cs typeface="Calibri"/>
                      </a:endParaRPr>
                    </a:p>
                  </a:txBody>
                  <a:tcPr marL="0" marR="0" marT="9906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3660">
                        <a:lnSpc>
                          <a:spcPct val="100000"/>
                        </a:lnSpc>
                        <a:spcBef>
                          <a:spcPts val="780"/>
                        </a:spcBef>
                      </a:pPr>
                      <a:r>
                        <a:rPr sz="1400" spc="-5" dirty="0">
                          <a:latin typeface="Calibri"/>
                          <a:cs typeface="Calibri"/>
                        </a:rPr>
                        <a:t>ASDAN</a:t>
                      </a:r>
                      <a:r>
                        <a:rPr lang="en-US" sz="1400" spc="-5" dirty="0">
                          <a:latin typeface="Calibri"/>
                          <a:cs typeface="Calibri"/>
                        </a:rPr>
                        <a:t> Gardening Short Course</a:t>
                      </a:r>
                      <a:endParaRPr sz="1400" dirty="0">
                        <a:latin typeface="Calibri"/>
                        <a:cs typeface="Calibri"/>
                      </a:endParaRPr>
                    </a:p>
                  </a:txBody>
                  <a:tcPr marL="0" marR="0" marT="9906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0"/>
                  </a:ext>
                </a:extLst>
              </a:tr>
              <a:tr h="753812">
                <a:tc>
                  <a:txBody>
                    <a:bodyPr/>
                    <a:lstStyle/>
                    <a:p>
                      <a:pPr>
                        <a:lnSpc>
                          <a:spcPct val="100000"/>
                        </a:lnSpc>
                        <a:spcBef>
                          <a:spcPts val="45"/>
                        </a:spcBef>
                      </a:pPr>
                      <a:endParaRPr sz="1200" dirty="0">
                        <a:latin typeface="Times New Roman"/>
                        <a:cs typeface="Times New Roman"/>
                      </a:endParaRPr>
                    </a:p>
                    <a:p>
                      <a:pPr algn="ctr">
                        <a:lnSpc>
                          <a:spcPct val="100000"/>
                        </a:lnSpc>
                      </a:pPr>
                      <a:r>
                        <a:rPr sz="1200" spc="-10" dirty="0">
                          <a:latin typeface="Calibri"/>
                          <a:cs typeface="Calibri"/>
                        </a:rPr>
                        <a:t>Introduction</a:t>
                      </a:r>
                      <a:endParaRPr sz="1200" dirty="0">
                        <a:latin typeface="Calibri"/>
                        <a:cs typeface="Calibri"/>
                      </a:endParaRPr>
                    </a:p>
                  </a:txBody>
                  <a:tcPr marL="0" marR="0" marT="571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3660">
                        <a:lnSpc>
                          <a:spcPts val="1680"/>
                        </a:lnSpc>
                      </a:pPr>
                      <a:r>
                        <a:rPr sz="1200" spc="-5" dirty="0">
                          <a:latin typeface="Calibri"/>
                          <a:cs typeface="Calibri"/>
                        </a:rPr>
                        <a:t>This</a:t>
                      </a:r>
                      <a:r>
                        <a:rPr sz="1200" dirty="0">
                          <a:latin typeface="Calibri"/>
                          <a:cs typeface="Calibri"/>
                        </a:rPr>
                        <a:t> is a</a:t>
                      </a:r>
                      <a:r>
                        <a:rPr sz="1200" spc="-10" dirty="0">
                          <a:latin typeface="Calibri"/>
                          <a:cs typeface="Calibri"/>
                        </a:rPr>
                        <a:t> </a:t>
                      </a:r>
                      <a:r>
                        <a:rPr sz="1200" spc="-5" dirty="0">
                          <a:latin typeface="Calibri"/>
                          <a:cs typeface="Calibri"/>
                        </a:rPr>
                        <a:t>short</a:t>
                      </a:r>
                      <a:r>
                        <a:rPr sz="1200" dirty="0">
                          <a:latin typeface="Calibri"/>
                          <a:cs typeface="Calibri"/>
                        </a:rPr>
                        <a:t> </a:t>
                      </a:r>
                      <a:r>
                        <a:rPr sz="1200" spc="-10" dirty="0">
                          <a:latin typeface="Calibri"/>
                          <a:cs typeface="Calibri"/>
                        </a:rPr>
                        <a:t>course </a:t>
                      </a:r>
                      <a:r>
                        <a:rPr sz="1200" spc="-5" dirty="0">
                          <a:latin typeface="Calibri"/>
                          <a:cs typeface="Calibri"/>
                        </a:rPr>
                        <a:t>that</a:t>
                      </a:r>
                      <a:r>
                        <a:rPr sz="1200" spc="-10" dirty="0">
                          <a:latin typeface="Calibri"/>
                          <a:cs typeface="Calibri"/>
                        </a:rPr>
                        <a:t> </a:t>
                      </a:r>
                      <a:r>
                        <a:rPr sz="1200" spc="-5" dirty="0">
                          <a:latin typeface="Calibri"/>
                          <a:cs typeface="Calibri"/>
                        </a:rPr>
                        <a:t>gives </a:t>
                      </a:r>
                      <a:r>
                        <a:rPr lang="en-US" sz="1200" spc="-5" dirty="0">
                          <a:latin typeface="Calibri"/>
                          <a:cs typeface="Calibri"/>
                        </a:rPr>
                        <a:t>pupil</a:t>
                      </a:r>
                      <a:r>
                        <a:rPr sz="1200" spc="-5" dirty="0">
                          <a:latin typeface="Calibri"/>
                          <a:cs typeface="Calibri"/>
                        </a:rPr>
                        <a:t>s</a:t>
                      </a:r>
                      <a:r>
                        <a:rPr sz="1200" dirty="0">
                          <a:latin typeface="Calibri"/>
                          <a:cs typeface="Calibri"/>
                        </a:rPr>
                        <a:t> the</a:t>
                      </a:r>
                      <a:r>
                        <a:rPr sz="1200" spc="-10" dirty="0">
                          <a:latin typeface="Calibri"/>
                          <a:cs typeface="Calibri"/>
                        </a:rPr>
                        <a:t> </a:t>
                      </a:r>
                      <a:r>
                        <a:rPr sz="1200" spc="-5" dirty="0">
                          <a:latin typeface="Calibri"/>
                          <a:cs typeface="Calibri"/>
                        </a:rPr>
                        <a:t>opportunity </a:t>
                      </a:r>
                      <a:r>
                        <a:rPr sz="1200" spc="-10" dirty="0">
                          <a:latin typeface="Calibri"/>
                          <a:cs typeface="Calibri"/>
                        </a:rPr>
                        <a:t>to</a:t>
                      </a:r>
                      <a:endParaRPr sz="1200" dirty="0">
                        <a:latin typeface="Calibri"/>
                        <a:cs typeface="Calibri"/>
                      </a:endParaRPr>
                    </a:p>
                    <a:p>
                      <a:pPr marL="73660" marR="310515">
                        <a:lnSpc>
                          <a:spcPct val="101400"/>
                        </a:lnSpc>
                        <a:spcBef>
                          <a:spcPts val="10"/>
                        </a:spcBef>
                      </a:pPr>
                      <a:r>
                        <a:rPr sz="1200" spc="-5" dirty="0">
                          <a:latin typeface="Calibri"/>
                          <a:cs typeface="Calibri"/>
                        </a:rPr>
                        <a:t>develop their</a:t>
                      </a:r>
                      <a:r>
                        <a:rPr sz="1200" dirty="0">
                          <a:latin typeface="Calibri"/>
                          <a:cs typeface="Calibri"/>
                        </a:rPr>
                        <a:t> </a:t>
                      </a:r>
                      <a:r>
                        <a:rPr sz="1200" spc="-10" dirty="0">
                          <a:latin typeface="Calibri"/>
                          <a:cs typeface="Calibri"/>
                        </a:rPr>
                        <a:t>gardening</a:t>
                      </a:r>
                      <a:r>
                        <a:rPr sz="1200" spc="-5" dirty="0">
                          <a:latin typeface="Calibri"/>
                          <a:cs typeface="Calibri"/>
                        </a:rPr>
                        <a:t> knowledge</a:t>
                      </a:r>
                      <a:r>
                        <a:rPr sz="1200" dirty="0">
                          <a:latin typeface="Calibri"/>
                          <a:cs typeface="Calibri"/>
                        </a:rPr>
                        <a:t> </a:t>
                      </a:r>
                      <a:r>
                        <a:rPr sz="1200" spc="-5" dirty="0">
                          <a:latin typeface="Calibri"/>
                          <a:cs typeface="Calibri"/>
                        </a:rPr>
                        <a:t>and</a:t>
                      </a:r>
                      <a:r>
                        <a:rPr sz="1200" spc="-10" dirty="0">
                          <a:latin typeface="Calibri"/>
                          <a:cs typeface="Calibri"/>
                        </a:rPr>
                        <a:t> </a:t>
                      </a:r>
                      <a:r>
                        <a:rPr sz="1200" spc="-5" dirty="0">
                          <a:latin typeface="Calibri"/>
                          <a:cs typeface="Calibri"/>
                        </a:rPr>
                        <a:t>skills</a:t>
                      </a:r>
                      <a:r>
                        <a:rPr sz="1200" spc="5" dirty="0">
                          <a:latin typeface="Calibri"/>
                          <a:cs typeface="Calibri"/>
                        </a:rPr>
                        <a:t> </a:t>
                      </a:r>
                      <a:r>
                        <a:rPr sz="1200" spc="-5" dirty="0">
                          <a:latin typeface="Calibri"/>
                          <a:cs typeface="Calibri"/>
                        </a:rPr>
                        <a:t>and</a:t>
                      </a:r>
                      <a:r>
                        <a:rPr sz="1200" spc="-10" dirty="0">
                          <a:latin typeface="Calibri"/>
                          <a:cs typeface="Calibri"/>
                        </a:rPr>
                        <a:t> </a:t>
                      </a:r>
                      <a:r>
                        <a:rPr sz="1200" spc="-5" dirty="0">
                          <a:latin typeface="Calibri"/>
                          <a:cs typeface="Calibri"/>
                        </a:rPr>
                        <a:t>use</a:t>
                      </a:r>
                      <a:r>
                        <a:rPr sz="1200" dirty="0">
                          <a:latin typeface="Calibri"/>
                          <a:cs typeface="Calibri"/>
                        </a:rPr>
                        <a:t> </a:t>
                      </a:r>
                      <a:r>
                        <a:rPr sz="1200" spc="-5" dirty="0">
                          <a:latin typeface="Calibri"/>
                          <a:cs typeface="Calibri"/>
                        </a:rPr>
                        <a:t>them </a:t>
                      </a:r>
                      <a:r>
                        <a:rPr sz="1200" spc="-305" dirty="0">
                          <a:latin typeface="Calibri"/>
                          <a:cs typeface="Calibri"/>
                        </a:rPr>
                        <a:t> </a:t>
                      </a:r>
                      <a:r>
                        <a:rPr sz="1200" spc="-20" dirty="0">
                          <a:latin typeface="Calibri"/>
                          <a:cs typeface="Calibri"/>
                        </a:rPr>
                        <a:t>effectively</a:t>
                      </a:r>
                      <a:r>
                        <a:rPr lang="en-US" sz="1200" spc="-20" dirty="0">
                          <a:latin typeface="Calibri"/>
                          <a:cs typeface="Calibri"/>
                        </a:rPr>
                        <a:t>,</a:t>
                      </a:r>
                      <a:r>
                        <a:rPr lang="en-US" sz="1200" spc="-20" baseline="0" dirty="0">
                          <a:latin typeface="Calibri"/>
                          <a:cs typeface="Calibri"/>
                        </a:rPr>
                        <a:t> it </a:t>
                      </a:r>
                      <a:r>
                        <a:rPr lang="en-US" sz="1200" dirty="0"/>
                        <a:t>combines practical learning with personal development.</a:t>
                      </a:r>
                      <a:endParaRPr sz="12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1"/>
                  </a:ext>
                </a:extLst>
              </a:tr>
              <a:tr h="3887363">
                <a:tc>
                  <a:txBody>
                    <a:bodyPr/>
                    <a:lstStyle/>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marL="81280" marR="74930" algn="ctr">
                        <a:lnSpc>
                          <a:spcPct val="101800"/>
                        </a:lnSpc>
                        <a:spcBef>
                          <a:spcPts val="1175"/>
                        </a:spcBef>
                      </a:pPr>
                      <a:r>
                        <a:rPr sz="1200" spc="-5" dirty="0">
                          <a:latin typeface="Calibri"/>
                          <a:cs typeface="Calibri"/>
                        </a:rPr>
                        <a:t>Summary</a:t>
                      </a:r>
                      <a:r>
                        <a:rPr sz="1200" spc="-30" dirty="0">
                          <a:latin typeface="Calibri"/>
                          <a:cs typeface="Calibri"/>
                        </a:rPr>
                        <a:t> </a:t>
                      </a:r>
                      <a:r>
                        <a:rPr sz="1200" spc="-5" dirty="0">
                          <a:latin typeface="Calibri"/>
                          <a:cs typeface="Calibri"/>
                        </a:rPr>
                        <a:t>of</a:t>
                      </a:r>
                      <a:r>
                        <a:rPr sz="1200" spc="-25" dirty="0">
                          <a:latin typeface="Calibri"/>
                          <a:cs typeface="Calibri"/>
                        </a:rPr>
                        <a:t> </a:t>
                      </a:r>
                      <a:r>
                        <a:rPr sz="1200" spc="-5" dirty="0">
                          <a:latin typeface="Calibri"/>
                          <a:cs typeface="Calibri"/>
                        </a:rPr>
                        <a:t>the </a:t>
                      </a:r>
                      <a:r>
                        <a:rPr sz="1200" spc="-300" dirty="0">
                          <a:latin typeface="Calibri"/>
                          <a:cs typeface="Calibri"/>
                        </a:rPr>
                        <a:t> </a:t>
                      </a:r>
                      <a:r>
                        <a:rPr sz="1200" spc="-5" dirty="0">
                          <a:latin typeface="Calibri"/>
                          <a:cs typeface="Calibri"/>
                        </a:rPr>
                        <a:t>topics you will </a:t>
                      </a:r>
                      <a:r>
                        <a:rPr sz="1200" dirty="0">
                          <a:latin typeface="Calibri"/>
                          <a:cs typeface="Calibri"/>
                        </a:rPr>
                        <a:t> </a:t>
                      </a:r>
                      <a:r>
                        <a:rPr sz="1200" spc="-10" dirty="0">
                          <a:latin typeface="Calibri"/>
                          <a:cs typeface="Calibri"/>
                        </a:rPr>
                        <a:t>cover</a:t>
                      </a:r>
                      <a:endParaRPr sz="12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a:lnSpc>
                          <a:spcPct val="100000"/>
                        </a:lnSpc>
                      </a:pPr>
                      <a:endParaRPr sz="1200" dirty="0">
                        <a:latin typeface="Times New Roman"/>
                        <a:cs typeface="Times New Roman"/>
                      </a:endParaRPr>
                    </a:p>
                    <a:p>
                      <a:pPr marL="73660" marR="69850">
                        <a:lnSpc>
                          <a:spcPct val="101400"/>
                        </a:lnSpc>
                      </a:pPr>
                      <a:r>
                        <a:rPr lang="en-US" sz="1200" dirty="0"/>
                        <a:t>The ASDAN Gardening Short Course provides a fantastic opportunity to develop practical gardening skills alongside personal, social, and work-related abilities. Gardening</a:t>
                      </a:r>
                      <a:r>
                        <a:rPr sz="1200" spc="-10" dirty="0">
                          <a:latin typeface="Calibri"/>
                          <a:cs typeface="Calibri"/>
                        </a:rPr>
                        <a:t> activities</a:t>
                      </a:r>
                      <a:r>
                        <a:rPr sz="1200" spc="5" dirty="0">
                          <a:latin typeface="Calibri"/>
                          <a:cs typeface="Calibri"/>
                        </a:rPr>
                        <a:t> </a:t>
                      </a:r>
                      <a:r>
                        <a:rPr sz="1200" spc="-10" dirty="0">
                          <a:latin typeface="Calibri"/>
                          <a:cs typeface="Calibri"/>
                        </a:rPr>
                        <a:t>promote</a:t>
                      </a:r>
                      <a:r>
                        <a:rPr sz="1200" spc="-5" dirty="0">
                          <a:latin typeface="Calibri"/>
                          <a:cs typeface="Calibri"/>
                        </a:rPr>
                        <a:t> </a:t>
                      </a:r>
                      <a:r>
                        <a:rPr sz="1200" dirty="0">
                          <a:latin typeface="Calibri"/>
                          <a:cs typeface="Calibri"/>
                        </a:rPr>
                        <a:t>a</a:t>
                      </a:r>
                      <a:r>
                        <a:rPr sz="1200" spc="-5" dirty="0">
                          <a:latin typeface="Calibri"/>
                          <a:cs typeface="Calibri"/>
                        </a:rPr>
                        <a:t> healthy</a:t>
                      </a:r>
                      <a:r>
                        <a:rPr sz="1200" dirty="0">
                          <a:latin typeface="Calibri"/>
                          <a:cs typeface="Calibri"/>
                        </a:rPr>
                        <a:t> </a:t>
                      </a:r>
                      <a:r>
                        <a:rPr sz="1200" spc="-5" dirty="0">
                          <a:latin typeface="Calibri"/>
                          <a:cs typeface="Calibri"/>
                        </a:rPr>
                        <a:t>lifestyle and</a:t>
                      </a:r>
                      <a:r>
                        <a:rPr sz="1200" spc="-15" dirty="0">
                          <a:latin typeface="Calibri"/>
                          <a:cs typeface="Calibri"/>
                        </a:rPr>
                        <a:t> </a:t>
                      </a:r>
                      <a:r>
                        <a:rPr sz="1200" spc="-5" dirty="0">
                          <a:latin typeface="Calibri"/>
                          <a:cs typeface="Calibri"/>
                        </a:rPr>
                        <a:t>can</a:t>
                      </a:r>
                      <a:r>
                        <a:rPr sz="1200" spc="5" dirty="0">
                          <a:latin typeface="Calibri"/>
                          <a:cs typeface="Calibri"/>
                        </a:rPr>
                        <a:t> </a:t>
                      </a:r>
                      <a:r>
                        <a:rPr sz="1200" spc="-15" dirty="0">
                          <a:latin typeface="Calibri"/>
                          <a:cs typeface="Calibri"/>
                        </a:rPr>
                        <a:t>have</a:t>
                      </a:r>
                      <a:r>
                        <a:rPr sz="1200" spc="-5" dirty="0">
                          <a:latin typeface="Calibri"/>
                          <a:cs typeface="Calibri"/>
                        </a:rPr>
                        <a:t> </a:t>
                      </a:r>
                      <a:r>
                        <a:rPr sz="1200" dirty="0">
                          <a:latin typeface="Calibri"/>
                          <a:cs typeface="Calibri"/>
                        </a:rPr>
                        <a:t>a </a:t>
                      </a:r>
                      <a:r>
                        <a:rPr sz="1200" spc="-300" dirty="0">
                          <a:latin typeface="Calibri"/>
                          <a:cs typeface="Calibri"/>
                        </a:rPr>
                        <a:t> </a:t>
                      </a:r>
                      <a:r>
                        <a:rPr sz="1200" spc="-5" dirty="0">
                          <a:latin typeface="Calibri"/>
                          <a:cs typeface="Calibri"/>
                        </a:rPr>
                        <a:t>positive</a:t>
                      </a:r>
                      <a:r>
                        <a:rPr sz="1200" spc="-10" dirty="0">
                          <a:latin typeface="Calibri"/>
                          <a:cs typeface="Calibri"/>
                        </a:rPr>
                        <a:t> </a:t>
                      </a:r>
                      <a:r>
                        <a:rPr sz="1200" spc="-5" dirty="0">
                          <a:latin typeface="Calibri"/>
                          <a:cs typeface="Calibri"/>
                        </a:rPr>
                        <a:t>impact</a:t>
                      </a:r>
                      <a:r>
                        <a:rPr sz="1200" spc="-10" dirty="0">
                          <a:latin typeface="Calibri"/>
                          <a:cs typeface="Calibri"/>
                        </a:rPr>
                        <a:t> </a:t>
                      </a:r>
                      <a:r>
                        <a:rPr sz="1200" spc="-5" dirty="0">
                          <a:latin typeface="Calibri"/>
                          <a:cs typeface="Calibri"/>
                        </a:rPr>
                        <a:t>on</a:t>
                      </a:r>
                      <a:r>
                        <a:rPr sz="1200" spc="-10" dirty="0">
                          <a:latin typeface="Calibri"/>
                          <a:cs typeface="Calibri"/>
                        </a:rPr>
                        <a:t> </a:t>
                      </a:r>
                      <a:r>
                        <a:rPr sz="1200" spc="-5" dirty="0">
                          <a:latin typeface="Calibri"/>
                          <a:cs typeface="Calibri"/>
                        </a:rPr>
                        <a:t>mental health</a:t>
                      </a:r>
                      <a:r>
                        <a:rPr sz="1200" spc="-15" dirty="0">
                          <a:latin typeface="Calibri"/>
                          <a:cs typeface="Calibri"/>
                        </a:rPr>
                        <a:t> </a:t>
                      </a:r>
                      <a:r>
                        <a:rPr sz="1200" spc="-5" dirty="0">
                          <a:latin typeface="Calibri"/>
                          <a:cs typeface="Calibri"/>
                        </a:rPr>
                        <a:t>and</a:t>
                      </a:r>
                      <a:r>
                        <a:rPr sz="1200" dirty="0">
                          <a:latin typeface="Calibri"/>
                          <a:cs typeface="Calibri"/>
                        </a:rPr>
                        <a:t> </a:t>
                      </a:r>
                      <a:r>
                        <a:rPr sz="1200" spc="-5" dirty="0">
                          <a:latin typeface="Calibri"/>
                          <a:cs typeface="Calibri"/>
                        </a:rPr>
                        <a:t>well being.</a:t>
                      </a:r>
                      <a:r>
                        <a:rPr lang="en-US" sz="1200" dirty="0"/>
                        <a:t> Gardening is a fantastic way to relax, de-stress, and appreciate the outdoors.</a:t>
                      </a:r>
                      <a:endParaRPr lang="en-US" sz="1200" spc="-5" dirty="0">
                        <a:latin typeface="Calibri"/>
                        <a:cs typeface="Calibri"/>
                      </a:endParaRPr>
                    </a:p>
                    <a:p>
                      <a:pPr marL="73660" marR="69850">
                        <a:lnSpc>
                          <a:spcPct val="101400"/>
                        </a:lnSpc>
                      </a:pPr>
                      <a:endParaRPr sz="1200" dirty="0">
                        <a:latin typeface="Calibri"/>
                        <a:cs typeface="Calibri"/>
                      </a:endParaRPr>
                    </a:p>
                    <a:p>
                      <a:pPr marL="73660">
                        <a:lnSpc>
                          <a:spcPct val="100000"/>
                        </a:lnSpc>
                        <a:spcBef>
                          <a:spcPts val="20"/>
                        </a:spcBef>
                      </a:pPr>
                      <a:r>
                        <a:rPr lang="en-US" sz="1200" dirty="0"/>
                        <a:t>The </a:t>
                      </a:r>
                      <a:r>
                        <a:rPr lang="en-US" sz="1200" dirty="0" err="1"/>
                        <a:t>ASDAN</a:t>
                      </a:r>
                      <a:r>
                        <a:rPr lang="en-US" sz="1200" dirty="0"/>
                        <a:t> Gardening Short Course is divided into eight modules, covering a wide range of topics.</a:t>
                      </a:r>
                    </a:p>
                    <a:p>
                      <a:pPr marL="73660">
                        <a:lnSpc>
                          <a:spcPct val="100000"/>
                        </a:lnSpc>
                        <a:spcBef>
                          <a:spcPts val="20"/>
                        </a:spcBef>
                      </a:pPr>
                      <a:r>
                        <a:rPr sz="1200" spc="-5" dirty="0">
                          <a:latin typeface="Calibri"/>
                          <a:cs typeface="Calibri"/>
                        </a:rPr>
                        <a:t>Some</a:t>
                      </a:r>
                      <a:r>
                        <a:rPr sz="1200" spc="-15" dirty="0">
                          <a:latin typeface="Calibri"/>
                          <a:cs typeface="Calibri"/>
                        </a:rPr>
                        <a:t> </a:t>
                      </a:r>
                      <a:r>
                        <a:rPr sz="1200" spc="-5" dirty="0">
                          <a:latin typeface="Calibri"/>
                          <a:cs typeface="Calibri"/>
                        </a:rPr>
                        <a:t>of</a:t>
                      </a:r>
                      <a:r>
                        <a:rPr sz="1200" dirty="0">
                          <a:latin typeface="Calibri"/>
                          <a:cs typeface="Calibri"/>
                        </a:rPr>
                        <a:t> </a:t>
                      </a:r>
                      <a:r>
                        <a:rPr sz="1200" spc="-5" dirty="0">
                          <a:latin typeface="Calibri"/>
                          <a:cs typeface="Calibri"/>
                        </a:rPr>
                        <a:t>the</a:t>
                      </a:r>
                      <a:r>
                        <a:rPr sz="1200" spc="-10" dirty="0">
                          <a:latin typeface="Calibri"/>
                          <a:cs typeface="Calibri"/>
                        </a:rPr>
                        <a:t> </a:t>
                      </a:r>
                      <a:r>
                        <a:rPr sz="1200" spc="-5" dirty="0">
                          <a:latin typeface="Calibri"/>
                          <a:cs typeface="Calibri"/>
                        </a:rPr>
                        <a:t>areas that</a:t>
                      </a:r>
                      <a:r>
                        <a:rPr sz="1200" spc="-15" dirty="0">
                          <a:latin typeface="Calibri"/>
                          <a:cs typeface="Calibri"/>
                        </a:rPr>
                        <a:t> </a:t>
                      </a:r>
                      <a:r>
                        <a:rPr sz="1200" spc="-10" dirty="0">
                          <a:latin typeface="Calibri"/>
                          <a:cs typeface="Calibri"/>
                        </a:rPr>
                        <a:t>may</a:t>
                      </a:r>
                      <a:r>
                        <a:rPr sz="1200" spc="-5" dirty="0">
                          <a:latin typeface="Calibri"/>
                          <a:cs typeface="Calibri"/>
                        </a:rPr>
                        <a:t> be</a:t>
                      </a:r>
                      <a:r>
                        <a:rPr sz="1200" spc="-10" dirty="0">
                          <a:latin typeface="Calibri"/>
                          <a:cs typeface="Calibri"/>
                        </a:rPr>
                        <a:t> covered</a:t>
                      </a:r>
                      <a:r>
                        <a:rPr sz="1200" spc="-15" dirty="0">
                          <a:latin typeface="Calibri"/>
                          <a:cs typeface="Calibri"/>
                        </a:rPr>
                        <a:t> </a:t>
                      </a:r>
                      <a:r>
                        <a:rPr sz="1200" spc="-5" dirty="0">
                          <a:latin typeface="Calibri"/>
                          <a:cs typeface="Calibri"/>
                        </a:rPr>
                        <a:t>are</a:t>
                      </a:r>
                      <a:r>
                        <a:rPr lang="en-US" sz="1200" spc="-5" dirty="0">
                          <a:latin typeface="Calibri"/>
                          <a:cs typeface="Calibri"/>
                        </a:rPr>
                        <a:t>:</a:t>
                      </a:r>
                      <a:endParaRPr sz="1200" dirty="0">
                        <a:latin typeface="Calibri"/>
                        <a:cs typeface="Calibri"/>
                      </a:endParaRPr>
                    </a:p>
                    <a:p>
                      <a:pPr marL="433705" indent="-360680">
                        <a:lnSpc>
                          <a:spcPct val="100000"/>
                        </a:lnSpc>
                        <a:spcBef>
                          <a:spcPts val="40"/>
                        </a:spcBef>
                        <a:buSzPct val="71428"/>
                        <a:buFont typeface="Symbol"/>
                        <a:buChar char=""/>
                        <a:tabLst>
                          <a:tab pos="433705" algn="l"/>
                          <a:tab pos="434340" algn="l"/>
                        </a:tabLst>
                      </a:pPr>
                      <a:r>
                        <a:rPr sz="1200" spc="-10" dirty="0">
                          <a:latin typeface="Calibri"/>
                          <a:cs typeface="Calibri"/>
                        </a:rPr>
                        <a:t>Planting</a:t>
                      </a:r>
                      <a:r>
                        <a:rPr sz="1200" spc="-25" dirty="0">
                          <a:latin typeface="Calibri"/>
                          <a:cs typeface="Calibri"/>
                        </a:rPr>
                        <a:t> </a:t>
                      </a:r>
                      <a:r>
                        <a:rPr sz="1200" dirty="0">
                          <a:latin typeface="Calibri"/>
                          <a:cs typeface="Calibri"/>
                        </a:rPr>
                        <a:t>in</a:t>
                      </a:r>
                      <a:r>
                        <a:rPr sz="1200" spc="-20" dirty="0">
                          <a:latin typeface="Calibri"/>
                          <a:cs typeface="Calibri"/>
                        </a:rPr>
                        <a:t> </a:t>
                      </a:r>
                      <a:r>
                        <a:rPr sz="1200" dirty="0">
                          <a:latin typeface="Calibri"/>
                          <a:cs typeface="Calibri"/>
                        </a:rPr>
                        <a:t>the</a:t>
                      </a:r>
                      <a:r>
                        <a:rPr sz="1200" spc="-20" dirty="0">
                          <a:latin typeface="Calibri"/>
                          <a:cs typeface="Calibri"/>
                        </a:rPr>
                        <a:t> </a:t>
                      </a:r>
                      <a:r>
                        <a:rPr sz="1200" spc="-10" dirty="0">
                          <a:latin typeface="Calibri"/>
                          <a:cs typeface="Calibri"/>
                        </a:rPr>
                        <a:t>garden</a:t>
                      </a:r>
                      <a:endParaRPr sz="1200" dirty="0">
                        <a:latin typeface="Calibri"/>
                        <a:cs typeface="Calibri"/>
                      </a:endParaRPr>
                    </a:p>
                    <a:p>
                      <a:pPr marL="433705" indent="-360680">
                        <a:lnSpc>
                          <a:spcPct val="100000"/>
                        </a:lnSpc>
                        <a:spcBef>
                          <a:spcPts val="20"/>
                        </a:spcBef>
                        <a:buSzPct val="71428"/>
                        <a:buFont typeface="Symbol"/>
                        <a:buChar char=""/>
                        <a:tabLst>
                          <a:tab pos="433705" algn="l"/>
                          <a:tab pos="434340" algn="l"/>
                        </a:tabLst>
                      </a:pPr>
                      <a:r>
                        <a:rPr sz="1200" spc="-5" dirty="0">
                          <a:latin typeface="Calibri"/>
                          <a:cs typeface="Calibri"/>
                        </a:rPr>
                        <a:t>Growing</a:t>
                      </a:r>
                      <a:r>
                        <a:rPr sz="1200" spc="-35" dirty="0">
                          <a:latin typeface="Calibri"/>
                          <a:cs typeface="Calibri"/>
                        </a:rPr>
                        <a:t> </a:t>
                      </a:r>
                      <a:r>
                        <a:rPr sz="1200" spc="-10" dirty="0">
                          <a:latin typeface="Calibri"/>
                          <a:cs typeface="Calibri"/>
                        </a:rPr>
                        <a:t>food</a:t>
                      </a:r>
                      <a:r>
                        <a:rPr sz="1200" spc="-15" dirty="0">
                          <a:latin typeface="Calibri"/>
                          <a:cs typeface="Calibri"/>
                        </a:rPr>
                        <a:t> </a:t>
                      </a:r>
                      <a:r>
                        <a:rPr sz="1200" spc="-5" dirty="0">
                          <a:latin typeface="Calibri"/>
                          <a:cs typeface="Calibri"/>
                        </a:rPr>
                        <a:t>on</a:t>
                      </a:r>
                      <a:r>
                        <a:rPr sz="1200" spc="-20" dirty="0">
                          <a:latin typeface="Calibri"/>
                          <a:cs typeface="Calibri"/>
                        </a:rPr>
                        <a:t> </a:t>
                      </a:r>
                      <a:r>
                        <a:rPr sz="1200" spc="-5" dirty="0">
                          <a:latin typeface="Calibri"/>
                          <a:cs typeface="Calibri"/>
                        </a:rPr>
                        <a:t>the allotment</a:t>
                      </a:r>
                      <a:endParaRPr sz="1200" dirty="0">
                        <a:latin typeface="Calibri"/>
                        <a:cs typeface="Calibri"/>
                      </a:endParaRPr>
                    </a:p>
                    <a:p>
                      <a:pPr marL="433705" indent="-360680">
                        <a:lnSpc>
                          <a:spcPct val="100000"/>
                        </a:lnSpc>
                        <a:spcBef>
                          <a:spcPts val="40"/>
                        </a:spcBef>
                        <a:buSzPct val="71428"/>
                        <a:buFont typeface="Symbol"/>
                        <a:buChar char=""/>
                        <a:tabLst>
                          <a:tab pos="433705" algn="l"/>
                          <a:tab pos="434340" algn="l"/>
                        </a:tabLst>
                      </a:pPr>
                      <a:r>
                        <a:rPr sz="1200" spc="-5" dirty="0">
                          <a:latin typeface="Calibri"/>
                          <a:cs typeface="Calibri"/>
                        </a:rPr>
                        <a:t>Construction</a:t>
                      </a:r>
                      <a:r>
                        <a:rPr sz="1200" spc="-25" dirty="0">
                          <a:latin typeface="Calibri"/>
                          <a:cs typeface="Calibri"/>
                        </a:rPr>
                        <a:t> </a:t>
                      </a:r>
                      <a:r>
                        <a:rPr sz="1200" dirty="0">
                          <a:latin typeface="Calibri"/>
                          <a:cs typeface="Calibri"/>
                        </a:rPr>
                        <a:t>in</a:t>
                      </a:r>
                      <a:r>
                        <a:rPr sz="1200" spc="-25" dirty="0">
                          <a:latin typeface="Calibri"/>
                          <a:cs typeface="Calibri"/>
                        </a:rPr>
                        <a:t> </a:t>
                      </a:r>
                      <a:r>
                        <a:rPr sz="1200" spc="-5" dirty="0">
                          <a:latin typeface="Calibri"/>
                          <a:cs typeface="Calibri"/>
                        </a:rPr>
                        <a:t>the</a:t>
                      </a:r>
                      <a:r>
                        <a:rPr sz="1200" spc="-20" dirty="0">
                          <a:latin typeface="Calibri"/>
                          <a:cs typeface="Calibri"/>
                        </a:rPr>
                        <a:t> </a:t>
                      </a:r>
                      <a:r>
                        <a:rPr sz="1200" spc="-10" dirty="0">
                          <a:latin typeface="Calibri"/>
                          <a:cs typeface="Calibri"/>
                        </a:rPr>
                        <a:t>garden</a:t>
                      </a:r>
                      <a:endParaRPr sz="1200" dirty="0">
                        <a:latin typeface="Calibri"/>
                        <a:cs typeface="Calibri"/>
                      </a:endParaRPr>
                    </a:p>
                    <a:p>
                      <a:pPr marL="433705" indent="-360680">
                        <a:lnSpc>
                          <a:spcPct val="100000"/>
                        </a:lnSpc>
                        <a:spcBef>
                          <a:spcPts val="20"/>
                        </a:spcBef>
                        <a:buSzPct val="71428"/>
                        <a:buFont typeface="Symbol"/>
                        <a:buChar char=""/>
                        <a:tabLst>
                          <a:tab pos="433705" algn="l"/>
                          <a:tab pos="434340" algn="l"/>
                        </a:tabLst>
                      </a:pPr>
                      <a:r>
                        <a:rPr sz="1200" dirty="0">
                          <a:latin typeface="Calibri"/>
                          <a:cs typeface="Calibri"/>
                        </a:rPr>
                        <a:t>Art</a:t>
                      </a:r>
                      <a:r>
                        <a:rPr sz="1200" spc="-30" dirty="0">
                          <a:latin typeface="Calibri"/>
                          <a:cs typeface="Calibri"/>
                        </a:rPr>
                        <a:t> </a:t>
                      </a:r>
                      <a:r>
                        <a:rPr sz="1200" dirty="0">
                          <a:latin typeface="Calibri"/>
                          <a:cs typeface="Calibri"/>
                        </a:rPr>
                        <a:t>in</a:t>
                      </a:r>
                      <a:r>
                        <a:rPr sz="1200" spc="-25" dirty="0">
                          <a:latin typeface="Calibri"/>
                          <a:cs typeface="Calibri"/>
                        </a:rPr>
                        <a:t> </a:t>
                      </a:r>
                      <a:r>
                        <a:rPr sz="1200" spc="-5" dirty="0">
                          <a:latin typeface="Calibri"/>
                          <a:cs typeface="Calibri"/>
                        </a:rPr>
                        <a:t>the</a:t>
                      </a:r>
                      <a:r>
                        <a:rPr sz="1200" spc="-25" dirty="0">
                          <a:latin typeface="Calibri"/>
                          <a:cs typeface="Calibri"/>
                        </a:rPr>
                        <a:t> </a:t>
                      </a:r>
                      <a:r>
                        <a:rPr sz="1200" spc="-10" dirty="0">
                          <a:latin typeface="Calibri"/>
                          <a:cs typeface="Calibri"/>
                        </a:rPr>
                        <a:t>garden</a:t>
                      </a:r>
                      <a:endParaRPr sz="1200" dirty="0">
                        <a:latin typeface="Calibri"/>
                        <a:cs typeface="Calibri"/>
                      </a:endParaRPr>
                    </a:p>
                    <a:p>
                      <a:pPr marL="433705" indent="-360680">
                        <a:lnSpc>
                          <a:spcPct val="100000"/>
                        </a:lnSpc>
                        <a:spcBef>
                          <a:spcPts val="25"/>
                        </a:spcBef>
                        <a:buSzPct val="71428"/>
                        <a:buFont typeface="Symbol"/>
                        <a:buChar char=""/>
                        <a:tabLst>
                          <a:tab pos="433705" algn="l"/>
                          <a:tab pos="434340" algn="l"/>
                        </a:tabLst>
                      </a:pPr>
                      <a:r>
                        <a:rPr sz="1200" spc="-5" dirty="0">
                          <a:latin typeface="Calibri"/>
                          <a:cs typeface="Calibri"/>
                        </a:rPr>
                        <a:t>Wildlife</a:t>
                      </a:r>
                      <a:r>
                        <a:rPr sz="1200" spc="-25" dirty="0">
                          <a:latin typeface="Calibri"/>
                          <a:cs typeface="Calibri"/>
                        </a:rPr>
                        <a:t> </a:t>
                      </a:r>
                      <a:r>
                        <a:rPr sz="1200" dirty="0">
                          <a:latin typeface="Calibri"/>
                          <a:cs typeface="Calibri"/>
                        </a:rPr>
                        <a:t>in</a:t>
                      </a:r>
                      <a:r>
                        <a:rPr sz="1200" spc="-25" dirty="0">
                          <a:latin typeface="Calibri"/>
                          <a:cs typeface="Calibri"/>
                        </a:rPr>
                        <a:t> </a:t>
                      </a:r>
                      <a:r>
                        <a:rPr sz="1200" spc="-5" dirty="0">
                          <a:latin typeface="Calibri"/>
                          <a:cs typeface="Calibri"/>
                        </a:rPr>
                        <a:t>the</a:t>
                      </a:r>
                      <a:r>
                        <a:rPr sz="1200" spc="-20" dirty="0">
                          <a:latin typeface="Calibri"/>
                          <a:cs typeface="Calibri"/>
                        </a:rPr>
                        <a:t> </a:t>
                      </a:r>
                      <a:r>
                        <a:rPr sz="1200" spc="-10" dirty="0">
                          <a:latin typeface="Calibri"/>
                          <a:cs typeface="Calibri"/>
                        </a:rPr>
                        <a:t>garden</a:t>
                      </a:r>
                      <a:endParaRPr sz="1200" dirty="0">
                        <a:latin typeface="Calibri"/>
                        <a:cs typeface="Calibri"/>
                      </a:endParaRPr>
                    </a:p>
                    <a:p>
                      <a:pPr marL="433705" indent="-360680">
                        <a:lnSpc>
                          <a:spcPct val="100000"/>
                        </a:lnSpc>
                        <a:spcBef>
                          <a:spcPts val="35"/>
                        </a:spcBef>
                        <a:buSzPct val="71428"/>
                        <a:buFont typeface="Symbol"/>
                        <a:buChar char=""/>
                        <a:tabLst>
                          <a:tab pos="433705" algn="l"/>
                          <a:tab pos="434340" algn="l"/>
                        </a:tabLst>
                      </a:pPr>
                      <a:r>
                        <a:rPr sz="1200" spc="-10" dirty="0">
                          <a:latin typeface="Calibri"/>
                          <a:cs typeface="Calibri"/>
                        </a:rPr>
                        <a:t>Careers</a:t>
                      </a:r>
                      <a:r>
                        <a:rPr sz="1200" spc="-15" dirty="0">
                          <a:latin typeface="Calibri"/>
                          <a:cs typeface="Calibri"/>
                        </a:rPr>
                        <a:t> </a:t>
                      </a:r>
                      <a:r>
                        <a:rPr sz="1200" dirty="0">
                          <a:latin typeface="Calibri"/>
                          <a:cs typeface="Calibri"/>
                        </a:rPr>
                        <a:t>in</a:t>
                      </a:r>
                      <a:r>
                        <a:rPr sz="1200" spc="-30" dirty="0">
                          <a:latin typeface="Calibri"/>
                          <a:cs typeface="Calibri"/>
                        </a:rPr>
                        <a:t> </a:t>
                      </a:r>
                      <a:r>
                        <a:rPr sz="1200" spc="-10" dirty="0">
                          <a:latin typeface="Calibri"/>
                          <a:cs typeface="Calibri"/>
                        </a:rPr>
                        <a:t>gardening</a:t>
                      </a:r>
                      <a:endParaRPr lang="en-US" sz="1200" spc="-10" dirty="0">
                        <a:latin typeface="Calibri"/>
                        <a:cs typeface="Calibri"/>
                      </a:endParaRPr>
                    </a:p>
                    <a:p>
                      <a:pPr marL="433705" indent="-360680">
                        <a:lnSpc>
                          <a:spcPct val="100000"/>
                        </a:lnSpc>
                        <a:spcBef>
                          <a:spcPts val="35"/>
                        </a:spcBef>
                        <a:buSzPct val="71428"/>
                        <a:buFont typeface="Symbol"/>
                        <a:buChar char=""/>
                        <a:tabLst>
                          <a:tab pos="433705" algn="l"/>
                          <a:tab pos="434340" algn="l"/>
                        </a:tabLst>
                      </a:pPr>
                      <a:endParaRPr lang="en-US" sz="1200" spc="-10" dirty="0">
                        <a:latin typeface="Calibri"/>
                        <a:cs typeface="Calibri"/>
                      </a:endParaRPr>
                    </a:p>
                    <a:p>
                      <a:r>
                        <a:rPr lang="en-US" sz="1200" dirty="0"/>
                        <a:t>This course isn't just about growing flowers or vegetables. Pupils</a:t>
                      </a:r>
                      <a:r>
                        <a:rPr lang="en-US" sz="1200" baseline="0" dirty="0"/>
                        <a:t> will</a:t>
                      </a:r>
                      <a:r>
                        <a:rPr lang="en-US" sz="1200" dirty="0"/>
                        <a:t> gain valuable life skills like:</a:t>
                      </a:r>
                    </a:p>
                    <a:p>
                      <a:pPr marL="171450" indent="-171450">
                        <a:buFont typeface="Arial" panose="020B0604020202020204" pitchFamily="34" charset="0"/>
                        <a:buChar char="•"/>
                      </a:pPr>
                      <a:r>
                        <a:rPr lang="en-US" sz="1200" b="0" dirty="0"/>
                        <a:t>  Planning and </a:t>
                      </a:r>
                      <a:r>
                        <a:rPr lang="en-US" sz="1200" b="0" dirty="0" err="1"/>
                        <a:t>organisation</a:t>
                      </a:r>
                      <a:endParaRPr lang="en-US" sz="1200" b="0" dirty="0"/>
                    </a:p>
                    <a:p>
                      <a:pPr marL="171450" indent="-171450">
                        <a:buFont typeface="Arial" panose="020B0604020202020204" pitchFamily="34" charset="0"/>
                        <a:buChar char="•"/>
                      </a:pPr>
                      <a:r>
                        <a:rPr lang="en-US" sz="1200" b="0" dirty="0"/>
                        <a:t>  Responsibility and perseverance</a:t>
                      </a:r>
                    </a:p>
                    <a:p>
                      <a:pPr marL="171450" indent="-171450">
                        <a:buFont typeface="Arial" panose="020B0604020202020204" pitchFamily="34" charset="0"/>
                        <a:buChar char="•"/>
                      </a:pPr>
                      <a:r>
                        <a:rPr lang="en-US" sz="1200" b="0" dirty="0"/>
                        <a:t>  Appreciation for the environment</a:t>
                      </a: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2"/>
                  </a:ext>
                </a:extLst>
              </a:tr>
              <a:tr h="1000513">
                <a:tc>
                  <a:txBody>
                    <a:bodyPr/>
                    <a:lstStyle/>
                    <a:p>
                      <a:pPr>
                        <a:lnSpc>
                          <a:spcPct val="100000"/>
                        </a:lnSpc>
                      </a:pPr>
                      <a:endParaRPr sz="1200" dirty="0">
                        <a:latin typeface="Times New Roman"/>
                        <a:cs typeface="Times New Roman"/>
                      </a:endParaRPr>
                    </a:p>
                    <a:p>
                      <a:pPr algn="ctr">
                        <a:lnSpc>
                          <a:spcPct val="100000"/>
                        </a:lnSpc>
                        <a:spcBef>
                          <a:spcPts val="960"/>
                        </a:spcBef>
                      </a:pPr>
                      <a:r>
                        <a:rPr sz="1200" spc="-5" dirty="0">
                          <a:latin typeface="Calibri"/>
                          <a:cs typeface="Calibri"/>
                        </a:rPr>
                        <a:t>Assessment</a:t>
                      </a:r>
                      <a:endParaRPr sz="12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3660">
                        <a:lnSpc>
                          <a:spcPct val="100000"/>
                        </a:lnSpc>
                      </a:pPr>
                      <a:r>
                        <a:rPr lang="en-US" sz="1200" dirty="0"/>
                        <a:t>Pupils build a portfolio by engaging in practical tasks, investigations, and recording their progress within these modules. The course is internally assessed, leading to an ASDAN certificate upon successful completion. This short course is an engaging way to cultivate a love for gardening, acquire valuable life skills, and understand the benefits of connecting with nature</a:t>
                      </a:r>
                      <a:endParaRPr sz="12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3"/>
                  </a:ext>
                </a:extLst>
              </a:tr>
              <a:tr h="753812">
                <a:tc>
                  <a:txBody>
                    <a:bodyPr/>
                    <a:lstStyle/>
                    <a:p>
                      <a:pPr marL="404495" marR="165735" indent="-231775" algn="ctr">
                        <a:lnSpc>
                          <a:spcPct val="101400"/>
                        </a:lnSpc>
                        <a:spcBef>
                          <a:spcPts val="840"/>
                        </a:spcBef>
                      </a:pPr>
                      <a:r>
                        <a:rPr sz="1200" spc="-5" dirty="0">
                          <a:latin typeface="Calibri"/>
                          <a:cs typeface="Calibri"/>
                        </a:rPr>
                        <a:t>Further</a:t>
                      </a:r>
                      <a:endParaRPr lang="en-US" sz="1200" spc="-5" dirty="0">
                        <a:latin typeface="Calibri"/>
                        <a:cs typeface="Calibri"/>
                      </a:endParaRPr>
                    </a:p>
                    <a:p>
                      <a:pPr marL="404495" marR="165735" indent="-231775" algn="ctr">
                        <a:lnSpc>
                          <a:spcPct val="101400"/>
                        </a:lnSpc>
                        <a:spcBef>
                          <a:spcPts val="840"/>
                        </a:spcBef>
                      </a:pPr>
                      <a:r>
                        <a:rPr sz="1200" spc="-55" dirty="0">
                          <a:latin typeface="Calibri"/>
                          <a:cs typeface="Calibri"/>
                        </a:rPr>
                        <a:t> </a:t>
                      </a:r>
                      <a:r>
                        <a:rPr sz="1200" spc="-10" dirty="0">
                          <a:latin typeface="Calibri"/>
                          <a:cs typeface="Calibri"/>
                        </a:rPr>
                        <a:t>information</a:t>
                      </a:r>
                      <a:endParaRPr sz="1200" dirty="0">
                        <a:latin typeface="Calibri"/>
                        <a:cs typeface="Calibri"/>
                      </a:endParaRPr>
                    </a:p>
                  </a:txBody>
                  <a:tcPr marL="0" marR="0" marT="1066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3660" marR="194945">
                        <a:lnSpc>
                          <a:spcPts val="1720"/>
                        </a:lnSpc>
                        <a:spcBef>
                          <a:spcPts val="25"/>
                        </a:spcBef>
                      </a:pPr>
                      <a:r>
                        <a:rPr sz="1200" spc="-5" dirty="0">
                          <a:latin typeface="Calibri"/>
                          <a:cs typeface="Calibri"/>
                        </a:rPr>
                        <a:t>If</a:t>
                      </a:r>
                      <a:r>
                        <a:rPr sz="1200" dirty="0">
                          <a:latin typeface="Calibri"/>
                          <a:cs typeface="Calibri"/>
                        </a:rPr>
                        <a:t> </a:t>
                      </a:r>
                      <a:r>
                        <a:rPr sz="1200" spc="-5" dirty="0">
                          <a:latin typeface="Calibri"/>
                          <a:cs typeface="Calibri"/>
                        </a:rPr>
                        <a:t>you </a:t>
                      </a:r>
                      <a:r>
                        <a:rPr sz="1200" spc="-15" dirty="0">
                          <a:latin typeface="Calibri"/>
                          <a:cs typeface="Calibri"/>
                        </a:rPr>
                        <a:t>have</a:t>
                      </a:r>
                      <a:r>
                        <a:rPr sz="1200" spc="-10" dirty="0">
                          <a:latin typeface="Calibri"/>
                          <a:cs typeface="Calibri"/>
                        </a:rPr>
                        <a:t> any</a:t>
                      </a:r>
                      <a:r>
                        <a:rPr sz="1200" dirty="0">
                          <a:latin typeface="Calibri"/>
                          <a:cs typeface="Calibri"/>
                        </a:rPr>
                        <a:t> queries </a:t>
                      </a:r>
                      <a:r>
                        <a:rPr sz="1200" spc="-5" dirty="0">
                          <a:latin typeface="Calibri"/>
                          <a:cs typeface="Calibri"/>
                        </a:rPr>
                        <a:t>concerning</a:t>
                      </a:r>
                      <a:r>
                        <a:rPr sz="1200" spc="-10" dirty="0">
                          <a:latin typeface="Calibri"/>
                          <a:cs typeface="Calibri"/>
                        </a:rPr>
                        <a:t> </a:t>
                      </a:r>
                      <a:r>
                        <a:rPr sz="1200" spc="-5" dirty="0">
                          <a:latin typeface="Calibri"/>
                          <a:cs typeface="Calibri"/>
                        </a:rPr>
                        <a:t>this</a:t>
                      </a:r>
                      <a:r>
                        <a:rPr sz="1200" spc="5" dirty="0">
                          <a:latin typeface="Calibri"/>
                          <a:cs typeface="Calibri"/>
                        </a:rPr>
                        <a:t> </a:t>
                      </a:r>
                      <a:r>
                        <a:rPr sz="1200" spc="-5" dirty="0">
                          <a:latin typeface="Calibri"/>
                          <a:cs typeface="Calibri"/>
                        </a:rPr>
                        <a:t>subject</a:t>
                      </a:r>
                      <a:r>
                        <a:rPr sz="1200" spc="-10" dirty="0">
                          <a:latin typeface="Calibri"/>
                          <a:cs typeface="Calibri"/>
                        </a:rPr>
                        <a:t> </a:t>
                      </a:r>
                      <a:r>
                        <a:rPr sz="1200" spc="-5" dirty="0">
                          <a:latin typeface="Calibri"/>
                          <a:cs typeface="Calibri"/>
                        </a:rPr>
                        <a:t>or</a:t>
                      </a:r>
                      <a:r>
                        <a:rPr sz="1200" dirty="0">
                          <a:latin typeface="Calibri"/>
                          <a:cs typeface="Calibri"/>
                        </a:rPr>
                        <a:t> </a:t>
                      </a:r>
                      <a:r>
                        <a:rPr sz="1200" spc="-5" dirty="0">
                          <a:latin typeface="Calibri"/>
                          <a:cs typeface="Calibri"/>
                        </a:rPr>
                        <a:t>the</a:t>
                      </a:r>
                      <a:r>
                        <a:rPr sz="1200" spc="5" dirty="0">
                          <a:latin typeface="Calibri"/>
                          <a:cs typeface="Calibri"/>
                        </a:rPr>
                        <a:t> </a:t>
                      </a:r>
                      <a:r>
                        <a:rPr sz="1200" spc="-5" dirty="0">
                          <a:latin typeface="Calibri"/>
                          <a:cs typeface="Calibri"/>
                        </a:rPr>
                        <a:t>qualifi- </a:t>
                      </a:r>
                      <a:r>
                        <a:rPr sz="1200" spc="-305" dirty="0">
                          <a:latin typeface="Calibri"/>
                          <a:cs typeface="Calibri"/>
                        </a:rPr>
                        <a:t> </a:t>
                      </a:r>
                      <a:r>
                        <a:rPr sz="1200" spc="-10" dirty="0">
                          <a:latin typeface="Calibri"/>
                          <a:cs typeface="Calibri"/>
                        </a:rPr>
                        <a:t>cations,</a:t>
                      </a:r>
                      <a:r>
                        <a:rPr sz="1200" spc="-15" dirty="0">
                          <a:latin typeface="Calibri"/>
                          <a:cs typeface="Calibri"/>
                        </a:rPr>
                        <a:t> </a:t>
                      </a:r>
                      <a:r>
                        <a:rPr sz="1200" dirty="0">
                          <a:latin typeface="Calibri"/>
                          <a:cs typeface="Calibri"/>
                        </a:rPr>
                        <a:t>please</a:t>
                      </a:r>
                      <a:r>
                        <a:rPr sz="1200" spc="-10" dirty="0">
                          <a:latin typeface="Calibri"/>
                          <a:cs typeface="Calibri"/>
                        </a:rPr>
                        <a:t> contact Mrs</a:t>
                      </a:r>
                      <a:r>
                        <a:rPr sz="1200" dirty="0">
                          <a:latin typeface="Calibri"/>
                          <a:cs typeface="Calibri"/>
                        </a:rPr>
                        <a:t> </a:t>
                      </a:r>
                      <a:r>
                        <a:rPr sz="1200" spc="-10" dirty="0">
                          <a:latin typeface="Calibri"/>
                          <a:cs typeface="Calibri"/>
                        </a:rPr>
                        <a:t>Sarah</a:t>
                      </a:r>
                      <a:r>
                        <a:rPr sz="1200" spc="-15" dirty="0">
                          <a:latin typeface="Calibri"/>
                          <a:cs typeface="Calibri"/>
                        </a:rPr>
                        <a:t> </a:t>
                      </a:r>
                      <a:r>
                        <a:rPr sz="1200" spc="-10" dirty="0">
                          <a:latin typeface="Calibri"/>
                          <a:cs typeface="Calibri"/>
                        </a:rPr>
                        <a:t>Crank</a:t>
                      </a:r>
                      <a:endParaRPr sz="1200" dirty="0">
                        <a:latin typeface="Calibri"/>
                        <a:cs typeface="Calibri"/>
                      </a:endParaRPr>
                    </a:p>
                  </a:txBody>
                  <a:tcPr marL="0" marR="0" marT="317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4"/>
                  </a:ext>
                </a:extLst>
              </a:tr>
              <a:tr h="752370">
                <a:tc>
                  <a:txBody>
                    <a:bodyPr/>
                    <a:lstStyle/>
                    <a:p>
                      <a:pPr>
                        <a:lnSpc>
                          <a:spcPct val="100000"/>
                        </a:lnSpc>
                      </a:pPr>
                      <a:endParaRPr sz="1200" dirty="0">
                        <a:latin typeface="Times New Roman"/>
                        <a:cs typeface="Times New Roman"/>
                      </a:endParaRPr>
                    </a:p>
                    <a:p>
                      <a:pPr algn="ctr">
                        <a:lnSpc>
                          <a:spcPct val="100000"/>
                        </a:lnSpc>
                      </a:pPr>
                      <a:r>
                        <a:rPr sz="1200" spc="-5" dirty="0">
                          <a:latin typeface="Calibri"/>
                          <a:cs typeface="Calibri"/>
                        </a:rPr>
                        <a:t>Useful</a:t>
                      </a:r>
                      <a:r>
                        <a:rPr sz="1200" spc="-45" dirty="0">
                          <a:latin typeface="Calibri"/>
                          <a:cs typeface="Calibri"/>
                        </a:rPr>
                        <a:t> </a:t>
                      </a:r>
                      <a:r>
                        <a:rPr sz="1200" spc="-5" dirty="0">
                          <a:latin typeface="Calibri"/>
                          <a:cs typeface="Calibri"/>
                        </a:rPr>
                        <a:t>websites</a:t>
                      </a:r>
                      <a:endParaRPr sz="12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3660">
                        <a:lnSpc>
                          <a:spcPct val="100000"/>
                        </a:lnSpc>
                        <a:spcBef>
                          <a:spcPts val="869"/>
                        </a:spcBef>
                      </a:pPr>
                      <a:r>
                        <a:rPr sz="1200" spc="-10" dirty="0">
                          <a:solidFill>
                            <a:srgbClr val="0000FF"/>
                          </a:solidFill>
                          <a:latin typeface="Calibri"/>
                          <a:cs typeface="Calibri"/>
                          <a:hlinkClick r:id="rId3"/>
                        </a:rPr>
                        <a:t>www.asdan.org.uk/courses/programmes/gardening-short-</a:t>
                      </a:r>
                      <a:endParaRPr sz="1200" dirty="0">
                        <a:solidFill>
                          <a:srgbClr val="0000FF"/>
                        </a:solidFill>
                        <a:latin typeface="Calibri"/>
                        <a:cs typeface="Calibri"/>
                      </a:endParaRPr>
                    </a:p>
                    <a:p>
                      <a:pPr marL="73660">
                        <a:lnSpc>
                          <a:spcPct val="100000"/>
                        </a:lnSpc>
                        <a:spcBef>
                          <a:spcPts val="25"/>
                        </a:spcBef>
                      </a:pPr>
                      <a:r>
                        <a:rPr sz="1200" u="sng" spc="-10" dirty="0">
                          <a:solidFill>
                            <a:srgbClr val="0000FF"/>
                          </a:solidFill>
                          <a:latin typeface="Calibri"/>
                          <a:cs typeface="Calibri"/>
                        </a:rPr>
                        <a:t>course</a:t>
                      </a:r>
                      <a:endParaRPr sz="1200" u="sng" dirty="0">
                        <a:solidFill>
                          <a:srgbClr val="0000FF"/>
                        </a:solidFill>
                        <a:latin typeface="Calibri"/>
                        <a:cs typeface="Calibri"/>
                      </a:endParaRPr>
                    </a:p>
                  </a:txBody>
                  <a:tcPr marL="0" marR="0" marT="110489"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20052" y="466635"/>
            <a:ext cx="6719570" cy="9845675"/>
            <a:chOff x="420052" y="466635"/>
            <a:chExt cx="6719570" cy="9845675"/>
          </a:xfrm>
        </p:grpSpPr>
        <p:sp>
          <p:nvSpPr>
            <p:cNvPr id="3" name="object 3"/>
            <p:cNvSpPr/>
            <p:nvPr/>
          </p:nvSpPr>
          <p:spPr>
            <a:xfrm>
              <a:off x="451802" y="498385"/>
              <a:ext cx="6656070" cy="9782175"/>
            </a:xfrm>
            <a:custGeom>
              <a:avLst/>
              <a:gdLst/>
              <a:ahLst/>
              <a:cxnLst/>
              <a:rect l="l" t="t" r="r" b="b"/>
              <a:pathLst>
                <a:path w="6656070" h="9782175">
                  <a:moveTo>
                    <a:pt x="6655943" y="0"/>
                  </a:moveTo>
                  <a:lnTo>
                    <a:pt x="0" y="0"/>
                  </a:lnTo>
                  <a:lnTo>
                    <a:pt x="0" y="9781921"/>
                  </a:lnTo>
                  <a:lnTo>
                    <a:pt x="6655943" y="9781921"/>
                  </a:lnTo>
                  <a:lnTo>
                    <a:pt x="6655943" y="0"/>
                  </a:lnTo>
                  <a:close/>
                </a:path>
              </a:pathLst>
            </a:custGeom>
            <a:solidFill>
              <a:srgbClr val="1E1B5D"/>
            </a:solidFill>
          </p:spPr>
          <p:txBody>
            <a:bodyPr wrap="square" lIns="0" tIns="0" rIns="0" bIns="0" rtlCol="0"/>
            <a:lstStyle/>
            <a:p>
              <a:endParaRPr/>
            </a:p>
          </p:txBody>
        </p:sp>
        <p:sp>
          <p:nvSpPr>
            <p:cNvPr id="4" name="object 4"/>
            <p:cNvSpPr/>
            <p:nvPr/>
          </p:nvSpPr>
          <p:spPr>
            <a:xfrm>
              <a:off x="451802" y="498385"/>
              <a:ext cx="6656070" cy="9782175"/>
            </a:xfrm>
            <a:custGeom>
              <a:avLst/>
              <a:gdLst/>
              <a:ahLst/>
              <a:cxnLst/>
              <a:rect l="l" t="t" r="r" b="b"/>
              <a:pathLst>
                <a:path w="6656070" h="9782175">
                  <a:moveTo>
                    <a:pt x="0" y="9781921"/>
                  </a:moveTo>
                  <a:lnTo>
                    <a:pt x="6655943" y="9781921"/>
                  </a:lnTo>
                  <a:lnTo>
                    <a:pt x="6655943" y="0"/>
                  </a:lnTo>
                  <a:lnTo>
                    <a:pt x="0" y="0"/>
                  </a:lnTo>
                  <a:lnTo>
                    <a:pt x="0" y="9781921"/>
                  </a:lnTo>
                  <a:close/>
                </a:path>
              </a:pathLst>
            </a:custGeom>
            <a:ln w="63500">
              <a:solidFill>
                <a:srgbClr val="663300"/>
              </a:solidFill>
            </a:ln>
          </p:spPr>
          <p:txBody>
            <a:bodyPr wrap="square" lIns="0" tIns="0" rIns="0" bIns="0" rtlCol="0"/>
            <a:lstStyle/>
            <a:p>
              <a:endParaRPr/>
            </a:p>
          </p:txBody>
        </p:sp>
        <p:sp>
          <p:nvSpPr>
            <p:cNvPr id="5" name="object 5"/>
            <p:cNvSpPr/>
            <p:nvPr/>
          </p:nvSpPr>
          <p:spPr>
            <a:xfrm>
              <a:off x="606272" y="706373"/>
              <a:ext cx="6347460" cy="9366250"/>
            </a:xfrm>
            <a:custGeom>
              <a:avLst/>
              <a:gdLst/>
              <a:ahLst/>
              <a:cxnLst/>
              <a:rect l="l" t="t" r="r" b="b"/>
              <a:pathLst>
                <a:path w="6347459" h="9366250">
                  <a:moveTo>
                    <a:pt x="6347104" y="0"/>
                  </a:moveTo>
                  <a:lnTo>
                    <a:pt x="0" y="0"/>
                  </a:lnTo>
                  <a:lnTo>
                    <a:pt x="0" y="9365881"/>
                  </a:lnTo>
                  <a:lnTo>
                    <a:pt x="5553608" y="9365881"/>
                  </a:lnTo>
                  <a:lnTo>
                    <a:pt x="6347104" y="8195183"/>
                  </a:lnTo>
                  <a:lnTo>
                    <a:pt x="6347104" y="0"/>
                  </a:lnTo>
                  <a:close/>
                </a:path>
              </a:pathLst>
            </a:custGeom>
            <a:solidFill>
              <a:srgbClr val="FFFFFF"/>
            </a:solidFill>
          </p:spPr>
          <p:txBody>
            <a:bodyPr wrap="square" lIns="0" tIns="0" rIns="0" bIns="0" rtlCol="0"/>
            <a:lstStyle/>
            <a:p>
              <a:endParaRPr/>
            </a:p>
          </p:txBody>
        </p:sp>
        <p:sp>
          <p:nvSpPr>
            <p:cNvPr id="6" name="object 6"/>
            <p:cNvSpPr/>
            <p:nvPr/>
          </p:nvSpPr>
          <p:spPr>
            <a:xfrm>
              <a:off x="6159880" y="8901556"/>
              <a:ext cx="793750" cy="1170940"/>
            </a:xfrm>
            <a:custGeom>
              <a:avLst/>
              <a:gdLst/>
              <a:ahLst/>
              <a:cxnLst/>
              <a:rect l="l" t="t" r="r" b="b"/>
              <a:pathLst>
                <a:path w="793750" h="1170940">
                  <a:moveTo>
                    <a:pt x="793496" y="0"/>
                  </a:moveTo>
                  <a:lnTo>
                    <a:pt x="735170" y="40953"/>
                  </a:lnTo>
                  <a:lnTo>
                    <a:pt x="679223" y="76128"/>
                  </a:lnTo>
                  <a:lnTo>
                    <a:pt x="625736" y="105596"/>
                  </a:lnTo>
                  <a:lnTo>
                    <a:pt x="574789" y="129429"/>
                  </a:lnTo>
                  <a:lnTo>
                    <a:pt x="526466" y="147696"/>
                  </a:lnTo>
                  <a:lnTo>
                    <a:pt x="480848" y="160469"/>
                  </a:lnTo>
                  <a:lnTo>
                    <a:pt x="438016" y="167818"/>
                  </a:lnTo>
                  <a:lnTo>
                    <a:pt x="398053" y="169815"/>
                  </a:lnTo>
                  <a:lnTo>
                    <a:pt x="361039" y="166530"/>
                  </a:lnTo>
                  <a:lnTo>
                    <a:pt x="296189" y="144399"/>
                  </a:lnTo>
                  <a:lnTo>
                    <a:pt x="244120" y="101993"/>
                  </a:lnTo>
                  <a:lnTo>
                    <a:pt x="205486" y="39877"/>
                  </a:lnTo>
                  <a:lnTo>
                    <a:pt x="0" y="1170698"/>
                  </a:lnTo>
                  <a:lnTo>
                    <a:pt x="793496" y="0"/>
                  </a:lnTo>
                  <a:close/>
                </a:path>
              </a:pathLst>
            </a:custGeom>
            <a:solidFill>
              <a:srgbClr val="CDCDCD"/>
            </a:solidFill>
          </p:spPr>
          <p:txBody>
            <a:bodyPr wrap="square" lIns="0" tIns="0" rIns="0" bIns="0" rtlCol="0"/>
            <a:lstStyle/>
            <a:p>
              <a:endParaRPr/>
            </a:p>
          </p:txBody>
        </p:sp>
        <p:sp>
          <p:nvSpPr>
            <p:cNvPr id="7" name="object 7"/>
            <p:cNvSpPr/>
            <p:nvPr/>
          </p:nvSpPr>
          <p:spPr>
            <a:xfrm>
              <a:off x="606272" y="706373"/>
              <a:ext cx="6347460" cy="9366250"/>
            </a:xfrm>
            <a:custGeom>
              <a:avLst/>
              <a:gdLst/>
              <a:ahLst/>
              <a:cxnLst/>
              <a:rect l="l" t="t" r="r" b="b"/>
              <a:pathLst>
                <a:path w="6347459" h="9366250">
                  <a:moveTo>
                    <a:pt x="0" y="0"/>
                  </a:moveTo>
                  <a:lnTo>
                    <a:pt x="0" y="9365881"/>
                  </a:lnTo>
                  <a:lnTo>
                    <a:pt x="5553608" y="9365881"/>
                  </a:lnTo>
                  <a:lnTo>
                    <a:pt x="6347104" y="8195183"/>
                  </a:lnTo>
                  <a:lnTo>
                    <a:pt x="6347104" y="0"/>
                  </a:lnTo>
                  <a:lnTo>
                    <a:pt x="0" y="0"/>
                  </a:lnTo>
                  <a:close/>
                </a:path>
                <a:path w="6347459" h="9366250">
                  <a:moveTo>
                    <a:pt x="5553608" y="9365881"/>
                  </a:moveTo>
                  <a:lnTo>
                    <a:pt x="5759094" y="8235060"/>
                  </a:lnTo>
                  <a:lnTo>
                    <a:pt x="5776691" y="8268546"/>
                  </a:lnTo>
                  <a:lnTo>
                    <a:pt x="5797728" y="8297176"/>
                  </a:lnTo>
                  <a:lnTo>
                    <a:pt x="5849798" y="8339582"/>
                  </a:lnTo>
                  <a:lnTo>
                    <a:pt x="5914648" y="8361713"/>
                  </a:lnTo>
                  <a:lnTo>
                    <a:pt x="5951661" y="8364998"/>
                  </a:lnTo>
                  <a:lnTo>
                    <a:pt x="5991625" y="8363001"/>
                  </a:lnTo>
                  <a:lnTo>
                    <a:pt x="6034456" y="8355652"/>
                  </a:lnTo>
                  <a:lnTo>
                    <a:pt x="6080075" y="8342879"/>
                  </a:lnTo>
                  <a:lnTo>
                    <a:pt x="6128398" y="8324612"/>
                  </a:lnTo>
                  <a:lnTo>
                    <a:pt x="6179344" y="8300779"/>
                  </a:lnTo>
                  <a:lnTo>
                    <a:pt x="6232832" y="8271311"/>
                  </a:lnTo>
                  <a:lnTo>
                    <a:pt x="6288779" y="8236136"/>
                  </a:lnTo>
                  <a:lnTo>
                    <a:pt x="6347104" y="8195183"/>
                  </a:lnTo>
                </a:path>
              </a:pathLst>
            </a:custGeom>
            <a:ln w="63500">
              <a:solidFill>
                <a:srgbClr val="663300"/>
              </a:solidFill>
            </a:ln>
          </p:spPr>
          <p:txBody>
            <a:bodyPr wrap="square" lIns="0" tIns="0" rIns="0" bIns="0" rtlCol="0"/>
            <a:lstStyle/>
            <a:p>
              <a:endParaRPr/>
            </a:p>
          </p:txBody>
        </p:sp>
        <p:pic>
          <p:nvPicPr>
            <p:cNvPr id="8" name="object 8"/>
            <p:cNvPicPr/>
            <p:nvPr/>
          </p:nvPicPr>
          <p:blipFill>
            <a:blip r:embed="rId2" cstate="print"/>
            <a:stretch>
              <a:fillRect/>
            </a:stretch>
          </p:blipFill>
          <p:spPr>
            <a:xfrm>
              <a:off x="1906523" y="1004315"/>
              <a:ext cx="4172712" cy="589787"/>
            </a:xfrm>
            <a:prstGeom prst="rect">
              <a:avLst/>
            </a:prstGeom>
          </p:spPr>
        </p:pic>
        <p:sp>
          <p:nvSpPr>
            <p:cNvPr id="9" name="object 9"/>
            <p:cNvSpPr/>
            <p:nvPr/>
          </p:nvSpPr>
          <p:spPr>
            <a:xfrm>
              <a:off x="1863343" y="962151"/>
              <a:ext cx="4107815" cy="525145"/>
            </a:xfrm>
            <a:custGeom>
              <a:avLst/>
              <a:gdLst/>
              <a:ahLst/>
              <a:cxnLst/>
              <a:rect l="l" t="t" r="r" b="b"/>
              <a:pathLst>
                <a:path w="4107815" h="525144">
                  <a:moveTo>
                    <a:pt x="4020439" y="0"/>
                  </a:moveTo>
                  <a:lnTo>
                    <a:pt x="87375" y="0"/>
                  </a:lnTo>
                  <a:lnTo>
                    <a:pt x="53363" y="6865"/>
                  </a:lnTo>
                  <a:lnTo>
                    <a:pt x="25590" y="25590"/>
                  </a:lnTo>
                  <a:lnTo>
                    <a:pt x="6865" y="53363"/>
                  </a:lnTo>
                  <a:lnTo>
                    <a:pt x="0" y="87375"/>
                  </a:lnTo>
                  <a:lnTo>
                    <a:pt x="0" y="437260"/>
                  </a:lnTo>
                  <a:lnTo>
                    <a:pt x="6865" y="471273"/>
                  </a:lnTo>
                  <a:lnTo>
                    <a:pt x="25590" y="499046"/>
                  </a:lnTo>
                  <a:lnTo>
                    <a:pt x="53363" y="517771"/>
                  </a:lnTo>
                  <a:lnTo>
                    <a:pt x="87375" y="524636"/>
                  </a:lnTo>
                  <a:lnTo>
                    <a:pt x="4020439" y="524636"/>
                  </a:lnTo>
                  <a:lnTo>
                    <a:pt x="4054451" y="517771"/>
                  </a:lnTo>
                  <a:lnTo>
                    <a:pt x="4082224" y="499046"/>
                  </a:lnTo>
                  <a:lnTo>
                    <a:pt x="4100949" y="471273"/>
                  </a:lnTo>
                  <a:lnTo>
                    <a:pt x="4107815" y="437260"/>
                  </a:lnTo>
                  <a:lnTo>
                    <a:pt x="4107815" y="87375"/>
                  </a:lnTo>
                  <a:lnTo>
                    <a:pt x="4100949" y="53363"/>
                  </a:lnTo>
                  <a:lnTo>
                    <a:pt x="4082224" y="25590"/>
                  </a:lnTo>
                  <a:lnTo>
                    <a:pt x="4054451" y="6865"/>
                  </a:lnTo>
                  <a:lnTo>
                    <a:pt x="4020439" y="0"/>
                  </a:lnTo>
                  <a:close/>
                </a:path>
              </a:pathLst>
            </a:custGeom>
            <a:solidFill>
              <a:srgbClr val="FFFF66"/>
            </a:solidFill>
          </p:spPr>
          <p:txBody>
            <a:bodyPr wrap="square" lIns="0" tIns="0" rIns="0" bIns="0" rtlCol="0"/>
            <a:lstStyle/>
            <a:p>
              <a:endParaRPr/>
            </a:p>
          </p:txBody>
        </p:sp>
        <p:sp>
          <p:nvSpPr>
            <p:cNvPr id="10" name="object 10"/>
            <p:cNvSpPr/>
            <p:nvPr/>
          </p:nvSpPr>
          <p:spPr>
            <a:xfrm>
              <a:off x="1863343" y="962151"/>
              <a:ext cx="4107815" cy="525145"/>
            </a:xfrm>
            <a:custGeom>
              <a:avLst/>
              <a:gdLst/>
              <a:ahLst/>
              <a:cxnLst/>
              <a:rect l="l" t="t" r="r" b="b"/>
              <a:pathLst>
                <a:path w="4107815" h="525144">
                  <a:moveTo>
                    <a:pt x="87375" y="0"/>
                  </a:moveTo>
                  <a:lnTo>
                    <a:pt x="53363" y="6865"/>
                  </a:lnTo>
                  <a:lnTo>
                    <a:pt x="25590" y="25590"/>
                  </a:lnTo>
                  <a:lnTo>
                    <a:pt x="6865" y="53363"/>
                  </a:lnTo>
                  <a:lnTo>
                    <a:pt x="0" y="87375"/>
                  </a:lnTo>
                  <a:lnTo>
                    <a:pt x="0" y="437260"/>
                  </a:lnTo>
                  <a:lnTo>
                    <a:pt x="6865" y="471273"/>
                  </a:lnTo>
                  <a:lnTo>
                    <a:pt x="25590" y="499046"/>
                  </a:lnTo>
                  <a:lnTo>
                    <a:pt x="53363" y="517771"/>
                  </a:lnTo>
                  <a:lnTo>
                    <a:pt x="87375" y="524636"/>
                  </a:lnTo>
                  <a:lnTo>
                    <a:pt x="4020439" y="524636"/>
                  </a:lnTo>
                  <a:lnTo>
                    <a:pt x="4054451" y="517771"/>
                  </a:lnTo>
                  <a:lnTo>
                    <a:pt x="4082224" y="499046"/>
                  </a:lnTo>
                  <a:lnTo>
                    <a:pt x="4100949" y="471273"/>
                  </a:lnTo>
                  <a:lnTo>
                    <a:pt x="4107815" y="437260"/>
                  </a:lnTo>
                  <a:lnTo>
                    <a:pt x="4107815" y="87375"/>
                  </a:lnTo>
                  <a:lnTo>
                    <a:pt x="4100949" y="53363"/>
                  </a:lnTo>
                  <a:lnTo>
                    <a:pt x="4082224" y="25590"/>
                  </a:lnTo>
                  <a:lnTo>
                    <a:pt x="4054451" y="6865"/>
                  </a:lnTo>
                  <a:lnTo>
                    <a:pt x="4020439" y="0"/>
                  </a:lnTo>
                  <a:lnTo>
                    <a:pt x="87375" y="0"/>
                  </a:lnTo>
                  <a:close/>
                </a:path>
              </a:pathLst>
            </a:custGeom>
            <a:ln w="63500">
              <a:solidFill>
                <a:srgbClr val="1E1B5D"/>
              </a:solidFill>
            </a:ln>
          </p:spPr>
          <p:txBody>
            <a:bodyPr wrap="square" lIns="0" tIns="0" rIns="0" bIns="0" rtlCol="0"/>
            <a:lstStyle/>
            <a:p>
              <a:endParaRPr/>
            </a:p>
          </p:txBody>
        </p:sp>
      </p:grpSp>
      <p:sp>
        <p:nvSpPr>
          <p:cNvPr id="11" name="object 11"/>
          <p:cNvSpPr txBox="1"/>
          <p:nvPr/>
        </p:nvSpPr>
        <p:spPr>
          <a:xfrm>
            <a:off x="3311460" y="1105025"/>
            <a:ext cx="1211580" cy="239395"/>
          </a:xfrm>
          <a:prstGeom prst="rect">
            <a:avLst/>
          </a:prstGeom>
        </p:spPr>
        <p:txBody>
          <a:bodyPr vert="horz" wrap="square" lIns="0" tIns="12700" rIns="0" bIns="0" rtlCol="0">
            <a:spAutoFit/>
          </a:bodyPr>
          <a:lstStyle/>
          <a:p>
            <a:pPr marL="12700">
              <a:lnSpc>
                <a:spcPct val="100000"/>
              </a:lnSpc>
              <a:spcBef>
                <a:spcPts val="100"/>
              </a:spcBef>
            </a:pPr>
            <a:r>
              <a:rPr sz="1400" b="1" spc="-5" dirty="0">
                <a:solidFill>
                  <a:srgbClr val="1E1B5D"/>
                </a:solidFill>
                <a:latin typeface="Calibri"/>
                <a:cs typeface="Calibri"/>
              </a:rPr>
              <a:t>CONSTRUCTION</a:t>
            </a:r>
            <a:endParaRPr sz="1400" dirty="0">
              <a:latin typeface="Calibri"/>
              <a:cs typeface="Calibri"/>
            </a:endParaRPr>
          </a:p>
        </p:txBody>
      </p:sp>
      <p:graphicFrame>
        <p:nvGraphicFramePr>
          <p:cNvPr id="12" name="object 12"/>
          <p:cNvGraphicFramePr>
            <a:graphicFrameLocks noGrp="1"/>
          </p:cNvGraphicFramePr>
          <p:nvPr>
            <p:extLst>
              <p:ext uri="{D42A27DB-BD31-4B8C-83A1-F6EECF244321}">
                <p14:modId xmlns:p14="http://schemas.microsoft.com/office/powerpoint/2010/main" val="3636880553"/>
              </p:ext>
            </p:extLst>
          </p:nvPr>
        </p:nvGraphicFramePr>
        <p:xfrm>
          <a:off x="784593" y="1837943"/>
          <a:ext cx="5965457" cy="7587996"/>
        </p:xfrm>
        <a:graphic>
          <a:graphicData uri="http://schemas.openxmlformats.org/drawingml/2006/table">
            <a:tbl>
              <a:tblPr firstRow="1" bandRow="1">
                <a:tableStyleId>{2D5ABB26-0587-4C30-8999-92F81FD0307C}</a:tableStyleId>
              </a:tblPr>
              <a:tblGrid>
                <a:gridCol w="1318833">
                  <a:extLst>
                    <a:ext uri="{9D8B030D-6E8A-4147-A177-3AD203B41FA5}">
                      <a16:colId xmlns:a16="http://schemas.microsoft.com/office/drawing/2014/main" val="20000"/>
                    </a:ext>
                  </a:extLst>
                </a:gridCol>
                <a:gridCol w="4646624">
                  <a:extLst>
                    <a:ext uri="{9D8B030D-6E8A-4147-A177-3AD203B41FA5}">
                      <a16:colId xmlns:a16="http://schemas.microsoft.com/office/drawing/2014/main" val="20001"/>
                    </a:ext>
                  </a:extLst>
                </a:gridCol>
              </a:tblGrid>
              <a:tr h="458395">
                <a:tc>
                  <a:txBody>
                    <a:bodyPr/>
                    <a:lstStyle/>
                    <a:p>
                      <a:pPr marL="1270" algn="ctr">
                        <a:lnSpc>
                          <a:spcPct val="100000"/>
                        </a:lnSpc>
                        <a:spcBef>
                          <a:spcPts val="780"/>
                        </a:spcBef>
                      </a:pPr>
                      <a:r>
                        <a:rPr sz="1200" spc="-10" dirty="0">
                          <a:latin typeface="Calibri"/>
                          <a:cs typeface="Calibri"/>
                        </a:rPr>
                        <a:t>Exam</a:t>
                      </a:r>
                      <a:r>
                        <a:rPr sz="1200" spc="-45" dirty="0">
                          <a:latin typeface="Calibri"/>
                          <a:cs typeface="Calibri"/>
                        </a:rPr>
                        <a:t> </a:t>
                      </a:r>
                      <a:r>
                        <a:rPr sz="1200" spc="-5" dirty="0">
                          <a:latin typeface="Calibri"/>
                          <a:cs typeface="Calibri"/>
                        </a:rPr>
                        <a:t>Board</a:t>
                      </a:r>
                      <a:endParaRPr sz="1200" dirty="0">
                        <a:latin typeface="Calibri"/>
                        <a:cs typeface="Calibri"/>
                      </a:endParaRPr>
                    </a:p>
                  </a:txBody>
                  <a:tcPr marL="0" marR="0" marT="9906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4295">
                        <a:lnSpc>
                          <a:spcPct val="100000"/>
                        </a:lnSpc>
                        <a:spcBef>
                          <a:spcPts val="780"/>
                        </a:spcBef>
                      </a:pPr>
                      <a:r>
                        <a:rPr sz="1400" spc="-5" dirty="0">
                          <a:latin typeface="Calibri"/>
                          <a:cs typeface="Calibri"/>
                        </a:rPr>
                        <a:t>ASDAN</a:t>
                      </a:r>
                      <a:r>
                        <a:rPr lang="en-US" sz="1400" spc="-5" dirty="0">
                          <a:latin typeface="Calibri"/>
                          <a:cs typeface="Calibri"/>
                        </a:rPr>
                        <a:t> Construction Vocational Taster</a:t>
                      </a:r>
                      <a:endParaRPr sz="1400" dirty="0">
                        <a:latin typeface="Calibri"/>
                        <a:cs typeface="Calibri"/>
                      </a:endParaRPr>
                    </a:p>
                  </a:txBody>
                  <a:tcPr marL="0" marR="0" marT="9906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0"/>
                  </a:ext>
                </a:extLst>
              </a:tr>
              <a:tr h="948946">
                <a:tc>
                  <a:txBody>
                    <a:bodyPr/>
                    <a:lstStyle/>
                    <a:p>
                      <a:pPr>
                        <a:lnSpc>
                          <a:spcPct val="100000"/>
                        </a:lnSpc>
                      </a:pPr>
                      <a:endParaRPr sz="1200" dirty="0">
                        <a:latin typeface="Times New Roman"/>
                        <a:cs typeface="Times New Roman"/>
                      </a:endParaRPr>
                    </a:p>
                    <a:p>
                      <a:pPr algn="ctr">
                        <a:lnSpc>
                          <a:spcPct val="100000"/>
                        </a:lnSpc>
                        <a:spcBef>
                          <a:spcPts val="955"/>
                        </a:spcBef>
                      </a:pPr>
                      <a:r>
                        <a:rPr sz="1200" spc="-10" dirty="0">
                          <a:latin typeface="Calibri"/>
                          <a:cs typeface="Calibri"/>
                        </a:rPr>
                        <a:t>Introduction</a:t>
                      </a:r>
                      <a:endParaRPr sz="12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4295" marR="0" indent="0" defTabSz="914400" eaLnBrk="1" fontAlgn="auto" latinLnBrk="0" hangingPunct="1">
                        <a:lnSpc>
                          <a:spcPts val="1680"/>
                        </a:lnSpc>
                        <a:spcBef>
                          <a:spcPts val="0"/>
                        </a:spcBef>
                        <a:spcAft>
                          <a:spcPts val="0"/>
                        </a:spcAft>
                        <a:buClrTx/>
                        <a:buSzTx/>
                        <a:buFontTx/>
                        <a:buNone/>
                        <a:tabLst/>
                        <a:defRPr/>
                      </a:pPr>
                      <a:r>
                        <a:rPr sz="1200" spc="-5" dirty="0">
                          <a:latin typeface="Calibri"/>
                          <a:cs typeface="Calibri"/>
                        </a:rPr>
                        <a:t>This</a:t>
                      </a:r>
                      <a:r>
                        <a:rPr sz="1200" dirty="0">
                          <a:latin typeface="Calibri"/>
                          <a:cs typeface="Calibri"/>
                        </a:rPr>
                        <a:t> is a</a:t>
                      </a:r>
                      <a:r>
                        <a:rPr sz="1200" spc="-10" dirty="0">
                          <a:latin typeface="Calibri"/>
                          <a:cs typeface="Calibri"/>
                        </a:rPr>
                        <a:t> </a:t>
                      </a:r>
                      <a:r>
                        <a:rPr sz="1200" spc="-5" dirty="0">
                          <a:latin typeface="Calibri"/>
                          <a:cs typeface="Calibri"/>
                        </a:rPr>
                        <a:t>short</a:t>
                      </a:r>
                      <a:r>
                        <a:rPr sz="1200" dirty="0">
                          <a:latin typeface="Calibri"/>
                          <a:cs typeface="Calibri"/>
                        </a:rPr>
                        <a:t> </a:t>
                      </a:r>
                      <a:r>
                        <a:rPr sz="1200" spc="-10" dirty="0">
                          <a:latin typeface="Calibri"/>
                          <a:cs typeface="Calibri"/>
                        </a:rPr>
                        <a:t>course </a:t>
                      </a:r>
                      <a:r>
                        <a:rPr sz="1200" spc="-5" dirty="0">
                          <a:latin typeface="Calibri"/>
                          <a:cs typeface="Calibri"/>
                        </a:rPr>
                        <a:t>that</a:t>
                      </a:r>
                      <a:r>
                        <a:rPr sz="1200" spc="-10" dirty="0">
                          <a:latin typeface="Calibri"/>
                          <a:cs typeface="Calibri"/>
                        </a:rPr>
                        <a:t> </a:t>
                      </a:r>
                      <a:r>
                        <a:rPr sz="1200" spc="-5" dirty="0">
                          <a:latin typeface="Calibri"/>
                          <a:cs typeface="Calibri"/>
                        </a:rPr>
                        <a:t>gives </a:t>
                      </a:r>
                      <a:r>
                        <a:rPr lang="en-US" sz="1200" spc="-5" dirty="0">
                          <a:latin typeface="Calibri"/>
                          <a:cs typeface="Calibri"/>
                        </a:rPr>
                        <a:t>pupil</a:t>
                      </a:r>
                      <a:r>
                        <a:rPr sz="1200" spc="-5" dirty="0">
                          <a:latin typeface="Calibri"/>
                          <a:cs typeface="Calibri"/>
                        </a:rPr>
                        <a:t>s</a:t>
                      </a:r>
                      <a:r>
                        <a:rPr sz="1200" dirty="0">
                          <a:latin typeface="Calibri"/>
                          <a:cs typeface="Calibri"/>
                        </a:rPr>
                        <a:t> the</a:t>
                      </a:r>
                      <a:r>
                        <a:rPr sz="1200" spc="-10" dirty="0">
                          <a:latin typeface="Calibri"/>
                          <a:cs typeface="Calibri"/>
                        </a:rPr>
                        <a:t> </a:t>
                      </a:r>
                      <a:r>
                        <a:rPr sz="1200" spc="-5" dirty="0">
                          <a:latin typeface="Calibri"/>
                          <a:cs typeface="Calibri"/>
                        </a:rPr>
                        <a:t>opportunity </a:t>
                      </a:r>
                      <a:r>
                        <a:rPr sz="1200" spc="-10" dirty="0">
                          <a:latin typeface="Calibri"/>
                          <a:cs typeface="Calibri"/>
                        </a:rPr>
                        <a:t>to</a:t>
                      </a:r>
                      <a:r>
                        <a:rPr lang="en-US" sz="1200" dirty="0"/>
                        <a:t> develop valuable practical skills</a:t>
                      </a:r>
                      <a:r>
                        <a:rPr lang="en-US" sz="1200" baseline="0" dirty="0">
                          <a:latin typeface="+mn-lt"/>
                          <a:cs typeface="Calibri"/>
                        </a:rPr>
                        <a:t> and </a:t>
                      </a:r>
                      <a:r>
                        <a:rPr sz="1200" spc="-5" dirty="0">
                          <a:latin typeface="Calibri"/>
                          <a:cs typeface="Calibri"/>
                        </a:rPr>
                        <a:t>develop their knowledge of the construction employment sec</a:t>
                      </a:r>
                      <a:r>
                        <a:rPr sz="1200" spc="-305" dirty="0">
                          <a:latin typeface="Calibri"/>
                          <a:cs typeface="Calibri"/>
                        </a:rPr>
                        <a:t> </a:t>
                      </a:r>
                      <a:r>
                        <a:rPr sz="1200" spc="-10" dirty="0">
                          <a:latin typeface="Calibri"/>
                          <a:cs typeface="Calibri"/>
                        </a:rPr>
                        <a:t>tor</a:t>
                      </a:r>
                      <a:r>
                        <a:rPr sz="1200" spc="-5" dirty="0">
                          <a:latin typeface="Calibri"/>
                          <a:cs typeface="Calibri"/>
                        </a:rPr>
                        <a:t> and</a:t>
                      </a:r>
                      <a:r>
                        <a:rPr sz="1200" spc="-15" dirty="0">
                          <a:latin typeface="Calibri"/>
                          <a:cs typeface="Calibri"/>
                        </a:rPr>
                        <a:t> </a:t>
                      </a:r>
                      <a:r>
                        <a:rPr sz="1200" dirty="0">
                          <a:latin typeface="Calibri"/>
                          <a:cs typeface="Calibri"/>
                        </a:rPr>
                        <a:t>will </a:t>
                      </a:r>
                      <a:r>
                        <a:rPr sz="1200" spc="-5" dirty="0">
                          <a:latin typeface="Calibri"/>
                          <a:cs typeface="Calibri"/>
                        </a:rPr>
                        <a:t>hopefully</a:t>
                      </a:r>
                      <a:r>
                        <a:rPr sz="1200" spc="-20" dirty="0">
                          <a:latin typeface="Calibri"/>
                          <a:cs typeface="Calibri"/>
                        </a:rPr>
                        <a:t> </a:t>
                      </a:r>
                      <a:r>
                        <a:rPr sz="1200" spc="-5" dirty="0">
                          <a:latin typeface="Calibri"/>
                          <a:cs typeface="Calibri"/>
                        </a:rPr>
                        <a:t>help</a:t>
                      </a:r>
                      <a:r>
                        <a:rPr sz="1200" spc="-15" dirty="0">
                          <a:latin typeface="Calibri"/>
                          <a:cs typeface="Calibri"/>
                        </a:rPr>
                        <a:t> </a:t>
                      </a:r>
                      <a:r>
                        <a:rPr sz="1200" dirty="0">
                          <a:latin typeface="Calibri"/>
                          <a:cs typeface="Calibri"/>
                        </a:rPr>
                        <a:t>them</a:t>
                      </a:r>
                      <a:r>
                        <a:rPr sz="1200" spc="-15" dirty="0">
                          <a:latin typeface="Calibri"/>
                          <a:cs typeface="Calibri"/>
                        </a:rPr>
                        <a:t> </a:t>
                      </a:r>
                      <a:r>
                        <a:rPr sz="1200" spc="-10" dirty="0">
                          <a:latin typeface="Calibri"/>
                          <a:cs typeface="Calibri"/>
                        </a:rPr>
                        <a:t>to</a:t>
                      </a:r>
                      <a:r>
                        <a:rPr sz="1200" spc="-5" dirty="0">
                          <a:latin typeface="Calibri"/>
                          <a:cs typeface="Calibri"/>
                        </a:rPr>
                        <a:t> </a:t>
                      </a:r>
                      <a:r>
                        <a:rPr sz="1200" spc="-15" dirty="0">
                          <a:latin typeface="Calibri"/>
                          <a:cs typeface="Calibri"/>
                        </a:rPr>
                        <a:t>make</a:t>
                      </a:r>
                      <a:r>
                        <a:rPr sz="1200" dirty="0">
                          <a:latin typeface="Calibri"/>
                          <a:cs typeface="Calibri"/>
                        </a:rPr>
                        <a:t> </a:t>
                      </a:r>
                      <a:r>
                        <a:rPr sz="1200" spc="-5" dirty="0">
                          <a:latin typeface="Calibri"/>
                          <a:cs typeface="Calibri"/>
                        </a:rPr>
                        <a:t>informed</a:t>
                      </a:r>
                      <a:r>
                        <a:rPr sz="1200" spc="-15" dirty="0">
                          <a:latin typeface="Calibri"/>
                          <a:cs typeface="Calibri"/>
                        </a:rPr>
                        <a:t> </a:t>
                      </a:r>
                      <a:r>
                        <a:rPr sz="1200" spc="-5" dirty="0">
                          <a:latin typeface="Calibri"/>
                          <a:cs typeface="Calibri"/>
                        </a:rPr>
                        <a:t>and</a:t>
                      </a:r>
                      <a:r>
                        <a:rPr sz="1200" spc="-15" dirty="0">
                          <a:latin typeface="Calibri"/>
                          <a:cs typeface="Calibri"/>
                        </a:rPr>
                        <a:t> </a:t>
                      </a:r>
                      <a:r>
                        <a:rPr sz="1200" dirty="0">
                          <a:latin typeface="Calibri"/>
                          <a:cs typeface="Calibri"/>
                        </a:rPr>
                        <a:t>long</a:t>
                      </a:r>
                      <a:r>
                        <a:rPr lang="en-US" sz="1200" baseline="0" dirty="0">
                          <a:latin typeface="Calibri"/>
                          <a:cs typeface="Calibri"/>
                        </a:rPr>
                        <a:t> </a:t>
                      </a:r>
                      <a:r>
                        <a:rPr sz="1200" spc="-5" dirty="0">
                          <a:latin typeface="Calibri"/>
                          <a:cs typeface="Calibri"/>
                        </a:rPr>
                        <a:t>lasting</a:t>
                      </a:r>
                      <a:r>
                        <a:rPr sz="1200" spc="-10" dirty="0">
                          <a:latin typeface="Calibri"/>
                          <a:cs typeface="Calibri"/>
                        </a:rPr>
                        <a:t> </a:t>
                      </a:r>
                      <a:r>
                        <a:rPr sz="1200" spc="-5" dirty="0">
                          <a:latin typeface="Calibri"/>
                          <a:cs typeface="Calibri"/>
                        </a:rPr>
                        <a:t>decisions</a:t>
                      </a:r>
                      <a:r>
                        <a:rPr sz="1200" dirty="0">
                          <a:latin typeface="Calibri"/>
                          <a:cs typeface="Calibri"/>
                        </a:rPr>
                        <a:t> </a:t>
                      </a:r>
                      <a:r>
                        <a:rPr sz="1200" spc="-5" dirty="0">
                          <a:latin typeface="Calibri"/>
                          <a:cs typeface="Calibri"/>
                        </a:rPr>
                        <a:t>about their</a:t>
                      </a:r>
                      <a:r>
                        <a:rPr sz="1200" dirty="0">
                          <a:latin typeface="Calibri"/>
                          <a:cs typeface="Calibri"/>
                        </a:rPr>
                        <a:t> </a:t>
                      </a:r>
                      <a:r>
                        <a:rPr sz="1200" spc="-5" dirty="0">
                          <a:latin typeface="Calibri"/>
                          <a:cs typeface="Calibri"/>
                        </a:rPr>
                        <a:t>post-16</a:t>
                      </a:r>
                      <a:r>
                        <a:rPr sz="1200" spc="-15" dirty="0">
                          <a:latin typeface="Calibri"/>
                          <a:cs typeface="Calibri"/>
                        </a:rPr>
                        <a:t> </a:t>
                      </a:r>
                      <a:r>
                        <a:rPr sz="1200" spc="-10" dirty="0">
                          <a:latin typeface="Calibri"/>
                          <a:cs typeface="Calibri"/>
                        </a:rPr>
                        <a:t>destinations</a:t>
                      </a:r>
                      <a:r>
                        <a:rPr lang="en-US" sz="1200" spc="-10" baseline="0" dirty="0">
                          <a:latin typeface="Calibri"/>
                          <a:cs typeface="Calibri"/>
                        </a:rPr>
                        <a:t> and </a:t>
                      </a:r>
                      <a:r>
                        <a:rPr lang="en-US" sz="1200" dirty="0"/>
                        <a:t> develop valuable practical skills</a:t>
                      </a:r>
                      <a:endParaRPr lang="en-US" sz="1200" dirty="0">
                        <a:latin typeface="+mn-lt"/>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1"/>
                  </a:ext>
                </a:extLst>
              </a:tr>
              <a:tr h="3686319">
                <a:tc>
                  <a:txBody>
                    <a:bodyPr/>
                    <a:lstStyle/>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marL="81915" marR="74295" algn="ctr">
                        <a:lnSpc>
                          <a:spcPct val="101800"/>
                        </a:lnSpc>
                        <a:spcBef>
                          <a:spcPts val="1170"/>
                        </a:spcBef>
                      </a:pPr>
                      <a:r>
                        <a:rPr sz="1200" spc="-5" dirty="0">
                          <a:latin typeface="Calibri"/>
                          <a:cs typeface="Calibri"/>
                        </a:rPr>
                        <a:t>Summary</a:t>
                      </a:r>
                      <a:r>
                        <a:rPr sz="1200" spc="-30" dirty="0">
                          <a:latin typeface="Calibri"/>
                          <a:cs typeface="Calibri"/>
                        </a:rPr>
                        <a:t> </a:t>
                      </a:r>
                      <a:r>
                        <a:rPr sz="1200" spc="-5" dirty="0">
                          <a:latin typeface="Calibri"/>
                          <a:cs typeface="Calibri"/>
                        </a:rPr>
                        <a:t>of</a:t>
                      </a:r>
                      <a:r>
                        <a:rPr sz="1200" spc="-25" dirty="0">
                          <a:latin typeface="Calibri"/>
                          <a:cs typeface="Calibri"/>
                        </a:rPr>
                        <a:t> </a:t>
                      </a:r>
                      <a:r>
                        <a:rPr sz="1200" spc="-5" dirty="0">
                          <a:latin typeface="Calibri"/>
                          <a:cs typeface="Calibri"/>
                        </a:rPr>
                        <a:t>the </a:t>
                      </a:r>
                      <a:r>
                        <a:rPr sz="1200" spc="-300" dirty="0">
                          <a:latin typeface="Calibri"/>
                          <a:cs typeface="Calibri"/>
                        </a:rPr>
                        <a:t> </a:t>
                      </a:r>
                      <a:r>
                        <a:rPr sz="1200" spc="-5" dirty="0">
                          <a:latin typeface="Calibri"/>
                          <a:cs typeface="Calibri"/>
                        </a:rPr>
                        <a:t>topics you will </a:t>
                      </a:r>
                      <a:r>
                        <a:rPr sz="1200" dirty="0">
                          <a:latin typeface="Calibri"/>
                          <a:cs typeface="Calibri"/>
                        </a:rPr>
                        <a:t> </a:t>
                      </a:r>
                      <a:r>
                        <a:rPr sz="1200" spc="-10" dirty="0">
                          <a:latin typeface="Calibri"/>
                          <a:cs typeface="Calibri"/>
                        </a:rPr>
                        <a:t>cover</a:t>
                      </a:r>
                      <a:endParaRPr sz="12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a:lnSpc>
                          <a:spcPct val="100000"/>
                        </a:lnSpc>
                      </a:pPr>
                      <a:endParaRPr sz="1200" dirty="0">
                        <a:latin typeface="Times New Roman"/>
                        <a:cs typeface="Times New Roman"/>
                      </a:endParaRPr>
                    </a:p>
                    <a:p>
                      <a:pPr marL="74295" marR="197485">
                        <a:lnSpc>
                          <a:spcPct val="102099"/>
                        </a:lnSpc>
                        <a:spcBef>
                          <a:spcPts val="1160"/>
                        </a:spcBef>
                      </a:pPr>
                      <a:r>
                        <a:rPr lang="en-US" sz="1200" dirty="0"/>
                        <a:t>The </a:t>
                      </a:r>
                      <a:r>
                        <a:rPr lang="en-US" sz="1200" dirty="0" err="1"/>
                        <a:t>ASDAN</a:t>
                      </a:r>
                      <a:r>
                        <a:rPr lang="en-US" sz="1200" dirty="0"/>
                        <a:t> Short Course Construction covers a range of essential topics through engaging modules, potentially including:</a:t>
                      </a:r>
                      <a:endParaRPr sz="1200" dirty="0">
                        <a:latin typeface="Calibri"/>
                        <a:cs typeface="Calibri"/>
                      </a:endParaRPr>
                    </a:p>
                    <a:p>
                      <a:pPr marL="302895" indent="-229235">
                        <a:lnSpc>
                          <a:spcPct val="100000"/>
                        </a:lnSpc>
                        <a:spcBef>
                          <a:spcPts val="1150"/>
                        </a:spcBef>
                        <a:buSzPct val="85714"/>
                        <a:buFont typeface="Symbol"/>
                        <a:buChar char=""/>
                        <a:tabLst>
                          <a:tab pos="302895" algn="l"/>
                          <a:tab pos="303530" algn="l"/>
                        </a:tabLst>
                      </a:pPr>
                      <a:r>
                        <a:rPr sz="1200" spc="-5" dirty="0">
                          <a:solidFill>
                            <a:srgbClr val="424242"/>
                          </a:solidFill>
                          <a:latin typeface="Calibri"/>
                          <a:cs typeface="Calibri"/>
                        </a:rPr>
                        <a:t>General</a:t>
                      </a:r>
                      <a:r>
                        <a:rPr sz="1200" spc="-20" dirty="0">
                          <a:solidFill>
                            <a:srgbClr val="424242"/>
                          </a:solidFill>
                          <a:latin typeface="Calibri"/>
                          <a:cs typeface="Calibri"/>
                        </a:rPr>
                        <a:t> </a:t>
                      </a:r>
                      <a:r>
                        <a:rPr sz="1200" spc="-5" dirty="0">
                          <a:solidFill>
                            <a:srgbClr val="424242"/>
                          </a:solidFill>
                          <a:latin typeface="Calibri"/>
                          <a:cs typeface="Calibri"/>
                        </a:rPr>
                        <a:t>construction</a:t>
                      </a:r>
                      <a:r>
                        <a:rPr sz="1200" spc="-35" dirty="0">
                          <a:solidFill>
                            <a:srgbClr val="424242"/>
                          </a:solidFill>
                          <a:latin typeface="Calibri"/>
                          <a:cs typeface="Calibri"/>
                        </a:rPr>
                        <a:t> </a:t>
                      </a:r>
                      <a:r>
                        <a:rPr sz="1200" spc="-5" dirty="0">
                          <a:solidFill>
                            <a:srgbClr val="424242"/>
                          </a:solidFill>
                          <a:latin typeface="Calibri"/>
                          <a:cs typeface="Calibri"/>
                        </a:rPr>
                        <a:t>operations</a:t>
                      </a:r>
                      <a:endParaRPr sz="1200" dirty="0">
                        <a:latin typeface="Calibri"/>
                        <a:cs typeface="Calibri"/>
                      </a:endParaRPr>
                    </a:p>
                    <a:p>
                      <a:pPr marL="302895" indent="-229235">
                        <a:lnSpc>
                          <a:spcPct val="100000"/>
                        </a:lnSpc>
                        <a:spcBef>
                          <a:spcPts val="25"/>
                        </a:spcBef>
                        <a:buSzPct val="85714"/>
                        <a:buFont typeface="Symbol"/>
                        <a:buChar char=""/>
                        <a:tabLst>
                          <a:tab pos="302895" algn="l"/>
                          <a:tab pos="303530" algn="l"/>
                        </a:tabLst>
                      </a:pPr>
                      <a:r>
                        <a:rPr sz="1200" spc="-5" dirty="0">
                          <a:solidFill>
                            <a:srgbClr val="424242"/>
                          </a:solidFill>
                          <a:latin typeface="Calibri"/>
                          <a:cs typeface="Calibri"/>
                        </a:rPr>
                        <a:t>Bricklaying</a:t>
                      </a:r>
                      <a:endParaRPr sz="1200" dirty="0">
                        <a:latin typeface="Calibri"/>
                        <a:cs typeface="Calibri"/>
                      </a:endParaRPr>
                    </a:p>
                    <a:p>
                      <a:pPr marL="302895" indent="-229235">
                        <a:lnSpc>
                          <a:spcPct val="100000"/>
                        </a:lnSpc>
                        <a:spcBef>
                          <a:spcPts val="35"/>
                        </a:spcBef>
                        <a:buSzPct val="85714"/>
                        <a:buFont typeface="Symbol"/>
                        <a:buChar char=""/>
                        <a:tabLst>
                          <a:tab pos="302895" algn="l"/>
                          <a:tab pos="303530" algn="l"/>
                        </a:tabLst>
                      </a:pPr>
                      <a:r>
                        <a:rPr sz="1200" spc="-5" dirty="0">
                          <a:solidFill>
                            <a:srgbClr val="424242"/>
                          </a:solidFill>
                          <a:latin typeface="Calibri"/>
                          <a:cs typeface="Calibri"/>
                        </a:rPr>
                        <a:t>Carpentry</a:t>
                      </a:r>
                      <a:r>
                        <a:rPr sz="1200" spc="-15" dirty="0">
                          <a:solidFill>
                            <a:srgbClr val="424242"/>
                          </a:solidFill>
                          <a:latin typeface="Calibri"/>
                          <a:cs typeface="Calibri"/>
                        </a:rPr>
                        <a:t> </a:t>
                      </a:r>
                      <a:endParaRPr sz="1200" dirty="0">
                        <a:latin typeface="Calibri"/>
                        <a:cs typeface="Calibri"/>
                      </a:endParaRPr>
                    </a:p>
                    <a:p>
                      <a:pPr marL="302895" indent="-229235">
                        <a:lnSpc>
                          <a:spcPct val="100000"/>
                        </a:lnSpc>
                        <a:spcBef>
                          <a:spcPts val="25"/>
                        </a:spcBef>
                        <a:buSzPct val="85714"/>
                        <a:buFont typeface="Symbol"/>
                        <a:buChar char=""/>
                        <a:tabLst>
                          <a:tab pos="302895" algn="l"/>
                          <a:tab pos="303530" algn="l"/>
                        </a:tabLst>
                      </a:pPr>
                      <a:r>
                        <a:rPr sz="1200" spc="-10" dirty="0">
                          <a:solidFill>
                            <a:srgbClr val="424242"/>
                          </a:solidFill>
                          <a:latin typeface="Calibri"/>
                          <a:cs typeface="Calibri"/>
                        </a:rPr>
                        <a:t>Painting</a:t>
                      </a:r>
                      <a:r>
                        <a:rPr sz="1200" spc="-15" dirty="0">
                          <a:solidFill>
                            <a:srgbClr val="424242"/>
                          </a:solidFill>
                          <a:latin typeface="Calibri"/>
                          <a:cs typeface="Calibri"/>
                        </a:rPr>
                        <a:t> </a:t>
                      </a:r>
                      <a:r>
                        <a:rPr sz="1200" dirty="0">
                          <a:solidFill>
                            <a:srgbClr val="424242"/>
                          </a:solidFill>
                          <a:latin typeface="Calibri"/>
                          <a:cs typeface="Calibri"/>
                        </a:rPr>
                        <a:t>and</a:t>
                      </a:r>
                      <a:r>
                        <a:rPr sz="1200" spc="-15" dirty="0">
                          <a:solidFill>
                            <a:srgbClr val="424242"/>
                          </a:solidFill>
                          <a:latin typeface="Calibri"/>
                          <a:cs typeface="Calibri"/>
                        </a:rPr>
                        <a:t> </a:t>
                      </a:r>
                      <a:r>
                        <a:rPr sz="1200" spc="-10" dirty="0">
                          <a:solidFill>
                            <a:srgbClr val="424242"/>
                          </a:solidFill>
                          <a:latin typeface="Calibri"/>
                          <a:cs typeface="Calibri"/>
                        </a:rPr>
                        <a:t>decorative</a:t>
                      </a:r>
                      <a:r>
                        <a:rPr sz="1200" spc="-5" dirty="0">
                          <a:solidFill>
                            <a:srgbClr val="424242"/>
                          </a:solidFill>
                          <a:latin typeface="Calibri"/>
                          <a:cs typeface="Calibri"/>
                        </a:rPr>
                        <a:t> finishing</a:t>
                      </a:r>
                      <a:endParaRPr sz="1200" dirty="0">
                        <a:latin typeface="Calibri"/>
                        <a:cs typeface="Calibri"/>
                      </a:endParaRPr>
                    </a:p>
                    <a:p>
                      <a:pPr marL="302895" indent="-229235">
                        <a:lnSpc>
                          <a:spcPct val="100000"/>
                        </a:lnSpc>
                        <a:spcBef>
                          <a:spcPts val="35"/>
                        </a:spcBef>
                        <a:buClr>
                          <a:srgbClr val="000000"/>
                        </a:buClr>
                        <a:buSzPct val="85714"/>
                        <a:buFont typeface="Symbol"/>
                        <a:buChar char=""/>
                        <a:tabLst>
                          <a:tab pos="302895" algn="l"/>
                          <a:tab pos="303530" algn="l"/>
                        </a:tabLst>
                      </a:pPr>
                      <a:r>
                        <a:rPr sz="1200" dirty="0">
                          <a:solidFill>
                            <a:srgbClr val="424242"/>
                          </a:solidFill>
                          <a:latin typeface="Calibri"/>
                          <a:cs typeface="Calibri"/>
                        </a:rPr>
                        <a:t>Health</a:t>
                      </a:r>
                      <a:r>
                        <a:rPr sz="1200" spc="-10" dirty="0">
                          <a:solidFill>
                            <a:srgbClr val="424242"/>
                          </a:solidFill>
                          <a:latin typeface="Calibri"/>
                          <a:cs typeface="Calibri"/>
                        </a:rPr>
                        <a:t> </a:t>
                      </a:r>
                      <a:r>
                        <a:rPr sz="1200" dirty="0">
                          <a:solidFill>
                            <a:srgbClr val="424242"/>
                          </a:solidFill>
                          <a:latin typeface="Calibri"/>
                          <a:cs typeface="Calibri"/>
                        </a:rPr>
                        <a:t>and</a:t>
                      </a:r>
                      <a:r>
                        <a:rPr sz="1200" spc="-15" dirty="0">
                          <a:solidFill>
                            <a:srgbClr val="424242"/>
                          </a:solidFill>
                          <a:latin typeface="Calibri"/>
                          <a:cs typeface="Calibri"/>
                        </a:rPr>
                        <a:t> </a:t>
                      </a:r>
                      <a:r>
                        <a:rPr sz="1200" spc="-10" dirty="0">
                          <a:solidFill>
                            <a:srgbClr val="424242"/>
                          </a:solidFill>
                          <a:latin typeface="Calibri"/>
                          <a:cs typeface="Calibri"/>
                        </a:rPr>
                        <a:t>safety</a:t>
                      </a:r>
                      <a:r>
                        <a:rPr sz="1200" spc="-5" dirty="0">
                          <a:solidFill>
                            <a:srgbClr val="424242"/>
                          </a:solidFill>
                          <a:latin typeface="Calibri"/>
                          <a:cs typeface="Calibri"/>
                        </a:rPr>
                        <a:t> </a:t>
                      </a:r>
                      <a:r>
                        <a:rPr sz="1200" dirty="0">
                          <a:solidFill>
                            <a:srgbClr val="424242"/>
                          </a:solidFill>
                          <a:latin typeface="Calibri"/>
                          <a:cs typeface="Calibri"/>
                        </a:rPr>
                        <a:t>in</a:t>
                      </a:r>
                      <a:r>
                        <a:rPr sz="1200" spc="-5" dirty="0">
                          <a:solidFill>
                            <a:srgbClr val="424242"/>
                          </a:solidFill>
                          <a:latin typeface="Calibri"/>
                          <a:cs typeface="Calibri"/>
                        </a:rPr>
                        <a:t> </a:t>
                      </a:r>
                      <a:r>
                        <a:rPr sz="1200" dirty="0">
                          <a:solidFill>
                            <a:srgbClr val="424242"/>
                          </a:solidFill>
                          <a:latin typeface="Calibri"/>
                          <a:cs typeface="Calibri"/>
                        </a:rPr>
                        <a:t>the</a:t>
                      </a:r>
                      <a:r>
                        <a:rPr sz="1200" spc="-10" dirty="0">
                          <a:solidFill>
                            <a:srgbClr val="424242"/>
                          </a:solidFill>
                          <a:latin typeface="Calibri"/>
                          <a:cs typeface="Calibri"/>
                        </a:rPr>
                        <a:t> </a:t>
                      </a:r>
                      <a:r>
                        <a:rPr sz="1200" spc="-5" dirty="0">
                          <a:solidFill>
                            <a:srgbClr val="424242"/>
                          </a:solidFill>
                          <a:latin typeface="Calibri"/>
                          <a:cs typeface="Calibri"/>
                        </a:rPr>
                        <a:t>construction</a:t>
                      </a:r>
                      <a:r>
                        <a:rPr sz="1200" spc="-15" dirty="0">
                          <a:solidFill>
                            <a:srgbClr val="424242"/>
                          </a:solidFill>
                          <a:latin typeface="Calibri"/>
                          <a:cs typeface="Calibri"/>
                        </a:rPr>
                        <a:t> </a:t>
                      </a:r>
                      <a:r>
                        <a:rPr sz="1200" spc="-25" dirty="0">
                          <a:solidFill>
                            <a:srgbClr val="424242"/>
                          </a:solidFill>
                          <a:latin typeface="Calibri"/>
                          <a:cs typeface="Calibri"/>
                        </a:rPr>
                        <a:t>sector</a:t>
                      </a:r>
                      <a:endParaRPr sz="1200" dirty="0">
                        <a:latin typeface="Calibri"/>
                        <a:cs typeface="Calibri"/>
                      </a:endParaRPr>
                    </a:p>
                    <a:p>
                      <a:pPr marL="302895" indent="-229235">
                        <a:lnSpc>
                          <a:spcPct val="100000"/>
                        </a:lnSpc>
                        <a:spcBef>
                          <a:spcPts val="25"/>
                        </a:spcBef>
                        <a:buClr>
                          <a:srgbClr val="000000"/>
                        </a:buClr>
                        <a:buSzPct val="85714"/>
                        <a:buFont typeface="Symbol"/>
                        <a:buChar char=""/>
                        <a:tabLst>
                          <a:tab pos="302895" algn="l"/>
                          <a:tab pos="303530" algn="l"/>
                        </a:tabLst>
                      </a:pPr>
                      <a:r>
                        <a:rPr sz="1200" spc="-10" dirty="0">
                          <a:solidFill>
                            <a:srgbClr val="424242"/>
                          </a:solidFill>
                          <a:latin typeface="Calibri"/>
                          <a:cs typeface="Calibri"/>
                        </a:rPr>
                        <a:t>Careers </a:t>
                      </a:r>
                      <a:r>
                        <a:rPr sz="1200" dirty="0">
                          <a:solidFill>
                            <a:srgbClr val="424242"/>
                          </a:solidFill>
                          <a:latin typeface="Calibri"/>
                          <a:cs typeface="Calibri"/>
                        </a:rPr>
                        <a:t>in</a:t>
                      </a:r>
                      <a:r>
                        <a:rPr sz="1200" spc="-10" dirty="0">
                          <a:solidFill>
                            <a:srgbClr val="424242"/>
                          </a:solidFill>
                          <a:latin typeface="Calibri"/>
                          <a:cs typeface="Calibri"/>
                        </a:rPr>
                        <a:t> </a:t>
                      </a:r>
                      <a:r>
                        <a:rPr sz="1200" dirty="0">
                          <a:solidFill>
                            <a:srgbClr val="424242"/>
                          </a:solidFill>
                          <a:latin typeface="Calibri"/>
                          <a:cs typeface="Calibri"/>
                        </a:rPr>
                        <a:t>the</a:t>
                      </a:r>
                      <a:r>
                        <a:rPr sz="1200" spc="-5" dirty="0">
                          <a:solidFill>
                            <a:srgbClr val="424242"/>
                          </a:solidFill>
                          <a:latin typeface="Calibri"/>
                          <a:cs typeface="Calibri"/>
                        </a:rPr>
                        <a:t> construction</a:t>
                      </a:r>
                      <a:r>
                        <a:rPr sz="1200" spc="-10" dirty="0">
                          <a:solidFill>
                            <a:srgbClr val="424242"/>
                          </a:solidFill>
                          <a:latin typeface="Calibri"/>
                          <a:cs typeface="Calibri"/>
                        </a:rPr>
                        <a:t> </a:t>
                      </a:r>
                      <a:r>
                        <a:rPr sz="1200" spc="-25" dirty="0">
                          <a:solidFill>
                            <a:srgbClr val="424242"/>
                          </a:solidFill>
                          <a:latin typeface="Calibri"/>
                          <a:cs typeface="Calibri"/>
                        </a:rPr>
                        <a:t>sector</a:t>
                      </a:r>
                      <a:endParaRPr lang="en-US" sz="1200" spc="-25" dirty="0">
                        <a:solidFill>
                          <a:srgbClr val="424242"/>
                        </a:solidFill>
                        <a:latin typeface="Calibri"/>
                        <a:cs typeface="Calibri"/>
                      </a:endParaRPr>
                    </a:p>
                    <a:p>
                      <a:pPr marL="73660" indent="0">
                        <a:lnSpc>
                          <a:spcPct val="100000"/>
                        </a:lnSpc>
                        <a:spcBef>
                          <a:spcPts val="25"/>
                        </a:spcBef>
                        <a:buClr>
                          <a:srgbClr val="000000"/>
                        </a:buClr>
                        <a:buSzPct val="85714"/>
                        <a:buFont typeface="Symbol"/>
                        <a:buNone/>
                        <a:tabLst>
                          <a:tab pos="302895" algn="l"/>
                          <a:tab pos="303530" algn="l"/>
                        </a:tabLst>
                      </a:pPr>
                      <a:endParaRPr lang="en-US" sz="1200" baseline="0" dirty="0"/>
                    </a:p>
                    <a:p>
                      <a:pPr marL="73660" indent="0">
                        <a:lnSpc>
                          <a:spcPct val="100000"/>
                        </a:lnSpc>
                        <a:spcBef>
                          <a:spcPts val="25"/>
                        </a:spcBef>
                        <a:buClr>
                          <a:srgbClr val="000000"/>
                        </a:buClr>
                        <a:buSzPct val="85714"/>
                        <a:buFont typeface="Symbol"/>
                        <a:buNone/>
                        <a:tabLst>
                          <a:tab pos="302895" algn="l"/>
                          <a:tab pos="303530" algn="l"/>
                        </a:tabLst>
                      </a:pPr>
                      <a:r>
                        <a:rPr lang="en-US" sz="1200" baseline="0" dirty="0"/>
                        <a:t>Pupils will </a:t>
                      </a:r>
                      <a:r>
                        <a:rPr lang="en-US" sz="1200" dirty="0"/>
                        <a:t>also develop valuable transferable skills like:</a:t>
                      </a:r>
                    </a:p>
                    <a:p>
                      <a:pPr marL="171450" indent="-171450">
                        <a:buFont typeface="Arial" panose="020B0604020202020204" pitchFamily="34" charset="0"/>
                        <a:buChar char="•"/>
                      </a:pPr>
                      <a:r>
                        <a:rPr lang="en-US" sz="1200" b="0" dirty="0"/>
                        <a:t>Problem-solving</a:t>
                      </a:r>
                    </a:p>
                    <a:p>
                      <a:pPr marL="171450" indent="-171450">
                        <a:buFont typeface="Arial" panose="020B0604020202020204" pitchFamily="34" charset="0"/>
                        <a:buChar char="•"/>
                      </a:pPr>
                      <a:r>
                        <a:rPr lang="en-US" sz="1200" b="0" dirty="0"/>
                        <a:t>Teamwork </a:t>
                      </a:r>
                    </a:p>
                    <a:p>
                      <a:pPr marL="171450" indent="-171450">
                        <a:buFont typeface="Arial" panose="020B0604020202020204" pitchFamily="34" charset="0"/>
                        <a:buChar char="•"/>
                      </a:pPr>
                      <a:r>
                        <a:rPr lang="en-US" sz="1200" b="0" dirty="0"/>
                        <a:t>Time management</a:t>
                      </a:r>
                      <a:endParaRPr sz="1200" b="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2"/>
                  </a:ext>
                </a:extLst>
              </a:tr>
              <a:tr h="948946">
                <a:tc>
                  <a:txBody>
                    <a:bodyPr/>
                    <a:lstStyle/>
                    <a:p>
                      <a:pPr>
                        <a:lnSpc>
                          <a:spcPct val="100000"/>
                        </a:lnSpc>
                      </a:pPr>
                      <a:endParaRPr sz="1200" dirty="0">
                        <a:latin typeface="Times New Roman"/>
                        <a:cs typeface="Times New Roman"/>
                      </a:endParaRPr>
                    </a:p>
                    <a:p>
                      <a:pPr algn="ctr">
                        <a:lnSpc>
                          <a:spcPct val="100000"/>
                        </a:lnSpc>
                        <a:spcBef>
                          <a:spcPts val="955"/>
                        </a:spcBef>
                      </a:pPr>
                      <a:r>
                        <a:rPr sz="1200" spc="-5" dirty="0">
                          <a:latin typeface="Calibri"/>
                          <a:cs typeface="Calibri"/>
                        </a:rPr>
                        <a:t>Assessment</a:t>
                      </a:r>
                      <a:endParaRPr sz="12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4295">
                        <a:lnSpc>
                          <a:spcPts val="1680"/>
                        </a:lnSpc>
                      </a:pPr>
                      <a:r>
                        <a:rPr lang="en-US" sz="1200" spc="-5" dirty="0">
                          <a:latin typeface="Calibri"/>
                          <a:cs typeface="Calibri"/>
                        </a:rPr>
                        <a:t>Pupil</a:t>
                      </a:r>
                      <a:r>
                        <a:rPr sz="1200" spc="-5" dirty="0">
                          <a:latin typeface="Calibri"/>
                          <a:cs typeface="Calibri"/>
                        </a:rPr>
                        <a:t>s </a:t>
                      </a:r>
                      <a:r>
                        <a:rPr sz="1200" dirty="0">
                          <a:latin typeface="Calibri"/>
                          <a:cs typeface="Calibri"/>
                        </a:rPr>
                        <a:t>will </a:t>
                      </a:r>
                      <a:r>
                        <a:rPr sz="1200" spc="-5" dirty="0">
                          <a:latin typeface="Calibri"/>
                          <a:cs typeface="Calibri"/>
                        </a:rPr>
                        <a:t>be </a:t>
                      </a:r>
                      <a:r>
                        <a:rPr sz="1200" spc="-10" dirty="0">
                          <a:latin typeface="Calibri"/>
                          <a:cs typeface="Calibri"/>
                        </a:rPr>
                        <a:t>expected</a:t>
                      </a:r>
                      <a:r>
                        <a:rPr sz="1200" spc="-15" dirty="0">
                          <a:latin typeface="Calibri"/>
                          <a:cs typeface="Calibri"/>
                        </a:rPr>
                        <a:t> </a:t>
                      </a:r>
                      <a:r>
                        <a:rPr sz="1200" spc="-10" dirty="0">
                          <a:latin typeface="Calibri"/>
                          <a:cs typeface="Calibri"/>
                        </a:rPr>
                        <a:t>to</a:t>
                      </a:r>
                      <a:r>
                        <a:rPr sz="1200" spc="-5" dirty="0">
                          <a:latin typeface="Calibri"/>
                          <a:cs typeface="Calibri"/>
                        </a:rPr>
                        <a:t> </a:t>
                      </a:r>
                      <a:r>
                        <a:rPr sz="1200" spc="-10" dirty="0">
                          <a:latin typeface="Calibri"/>
                          <a:cs typeface="Calibri"/>
                        </a:rPr>
                        <a:t>produce</a:t>
                      </a:r>
                      <a:r>
                        <a:rPr sz="1200" spc="5" dirty="0">
                          <a:latin typeface="Calibri"/>
                          <a:cs typeface="Calibri"/>
                        </a:rPr>
                        <a:t> </a:t>
                      </a:r>
                      <a:r>
                        <a:rPr sz="1200" dirty="0">
                          <a:latin typeface="Calibri"/>
                          <a:cs typeface="Calibri"/>
                        </a:rPr>
                        <a:t>a</a:t>
                      </a:r>
                      <a:r>
                        <a:rPr sz="1200" spc="-5" dirty="0">
                          <a:latin typeface="Calibri"/>
                          <a:cs typeface="Calibri"/>
                        </a:rPr>
                        <a:t> </a:t>
                      </a:r>
                      <a:r>
                        <a:rPr sz="1200" spc="-10" dirty="0">
                          <a:latin typeface="Calibri"/>
                          <a:cs typeface="Calibri"/>
                        </a:rPr>
                        <a:t>portfolio</a:t>
                      </a:r>
                      <a:r>
                        <a:rPr sz="1200" spc="5" dirty="0">
                          <a:latin typeface="Calibri"/>
                          <a:cs typeface="Calibri"/>
                        </a:rPr>
                        <a:t> </a:t>
                      </a:r>
                      <a:r>
                        <a:rPr sz="1200" spc="-5" dirty="0">
                          <a:latin typeface="Calibri"/>
                          <a:cs typeface="Calibri"/>
                        </a:rPr>
                        <a:t>of</a:t>
                      </a:r>
                      <a:r>
                        <a:rPr sz="1200" dirty="0">
                          <a:latin typeface="Calibri"/>
                          <a:cs typeface="Calibri"/>
                        </a:rPr>
                        <a:t> </a:t>
                      </a:r>
                      <a:r>
                        <a:rPr sz="1200" spc="-5" dirty="0">
                          <a:latin typeface="Calibri"/>
                          <a:cs typeface="Calibri"/>
                        </a:rPr>
                        <a:t>evidence</a:t>
                      </a:r>
                      <a:endParaRPr sz="1200" dirty="0">
                        <a:latin typeface="Calibri"/>
                        <a:cs typeface="Calibri"/>
                      </a:endParaRPr>
                    </a:p>
                    <a:p>
                      <a:pPr marL="74295" marR="240665">
                        <a:lnSpc>
                          <a:spcPct val="101800"/>
                        </a:lnSpc>
                        <a:spcBef>
                          <a:spcPts val="5"/>
                        </a:spcBef>
                      </a:pPr>
                      <a:r>
                        <a:rPr sz="1200" spc="-10" dirty="0">
                          <a:latin typeface="Calibri"/>
                          <a:cs typeface="Calibri"/>
                        </a:rPr>
                        <a:t>to</a:t>
                      </a:r>
                      <a:r>
                        <a:rPr sz="1200" spc="-5" dirty="0">
                          <a:latin typeface="Calibri"/>
                          <a:cs typeface="Calibri"/>
                        </a:rPr>
                        <a:t> </a:t>
                      </a:r>
                      <a:r>
                        <a:rPr sz="1200" spc="-10" dirty="0">
                          <a:latin typeface="Calibri"/>
                          <a:cs typeface="Calibri"/>
                        </a:rPr>
                        <a:t>demonstrate </a:t>
                      </a:r>
                      <a:r>
                        <a:rPr sz="1200" spc="-5" dirty="0">
                          <a:latin typeface="Calibri"/>
                          <a:cs typeface="Calibri"/>
                        </a:rPr>
                        <a:t>their</a:t>
                      </a:r>
                      <a:r>
                        <a:rPr sz="1200" spc="-15" dirty="0">
                          <a:latin typeface="Calibri"/>
                          <a:cs typeface="Calibri"/>
                        </a:rPr>
                        <a:t> </a:t>
                      </a:r>
                      <a:r>
                        <a:rPr sz="1200" spc="-5" dirty="0">
                          <a:latin typeface="Calibri"/>
                          <a:cs typeface="Calibri"/>
                        </a:rPr>
                        <a:t>achievements and</a:t>
                      </a:r>
                      <a:r>
                        <a:rPr sz="1200" dirty="0">
                          <a:latin typeface="Calibri"/>
                          <a:cs typeface="Calibri"/>
                        </a:rPr>
                        <a:t> </a:t>
                      </a:r>
                      <a:r>
                        <a:rPr sz="1200" spc="-10" dirty="0">
                          <a:latin typeface="Calibri"/>
                          <a:cs typeface="Calibri"/>
                        </a:rPr>
                        <a:t>to</a:t>
                      </a:r>
                      <a:r>
                        <a:rPr sz="1200" spc="5" dirty="0">
                          <a:latin typeface="Calibri"/>
                          <a:cs typeface="Calibri"/>
                        </a:rPr>
                        <a:t> </a:t>
                      </a:r>
                      <a:r>
                        <a:rPr sz="1200" spc="-5" dirty="0">
                          <a:latin typeface="Calibri"/>
                          <a:cs typeface="Calibri"/>
                        </a:rPr>
                        <a:t>gain</a:t>
                      </a:r>
                      <a:r>
                        <a:rPr sz="1200" spc="-10" dirty="0">
                          <a:latin typeface="Calibri"/>
                          <a:cs typeface="Calibri"/>
                        </a:rPr>
                        <a:t> </a:t>
                      </a:r>
                      <a:r>
                        <a:rPr sz="1200" spc="-5" dirty="0">
                          <a:latin typeface="Calibri"/>
                          <a:cs typeface="Calibri"/>
                        </a:rPr>
                        <a:t>credits.</a:t>
                      </a:r>
                      <a:r>
                        <a:rPr sz="1200" dirty="0">
                          <a:latin typeface="Calibri"/>
                          <a:cs typeface="Calibri"/>
                        </a:rPr>
                        <a:t> </a:t>
                      </a:r>
                      <a:r>
                        <a:rPr sz="1200" spc="-10" dirty="0">
                          <a:latin typeface="Calibri"/>
                          <a:cs typeface="Calibri"/>
                        </a:rPr>
                        <a:t>Each </a:t>
                      </a:r>
                      <a:r>
                        <a:rPr sz="1200" spc="-305" dirty="0">
                          <a:latin typeface="Calibri"/>
                          <a:cs typeface="Calibri"/>
                        </a:rPr>
                        <a:t> </a:t>
                      </a:r>
                      <a:r>
                        <a:rPr sz="1200" spc="-5" dirty="0">
                          <a:latin typeface="Calibri"/>
                          <a:cs typeface="Calibri"/>
                        </a:rPr>
                        <a:t>section</a:t>
                      </a:r>
                      <a:r>
                        <a:rPr sz="1200" spc="-10" dirty="0">
                          <a:latin typeface="Calibri"/>
                          <a:cs typeface="Calibri"/>
                        </a:rPr>
                        <a:t> </a:t>
                      </a:r>
                      <a:r>
                        <a:rPr sz="1200" spc="-5" dirty="0">
                          <a:latin typeface="Calibri"/>
                          <a:cs typeface="Calibri"/>
                        </a:rPr>
                        <a:t>should</a:t>
                      </a:r>
                      <a:r>
                        <a:rPr sz="1200" spc="-15" dirty="0">
                          <a:latin typeface="Calibri"/>
                          <a:cs typeface="Calibri"/>
                        </a:rPr>
                        <a:t> </a:t>
                      </a:r>
                      <a:r>
                        <a:rPr sz="1200" spc="-20" dirty="0">
                          <a:latin typeface="Calibri"/>
                          <a:cs typeface="Calibri"/>
                        </a:rPr>
                        <a:t>take</a:t>
                      </a:r>
                      <a:r>
                        <a:rPr sz="1200" spc="-10" dirty="0">
                          <a:latin typeface="Calibri"/>
                          <a:cs typeface="Calibri"/>
                        </a:rPr>
                        <a:t> </a:t>
                      </a:r>
                      <a:r>
                        <a:rPr sz="1200" dirty="0">
                          <a:latin typeface="Calibri"/>
                          <a:cs typeface="Calibri"/>
                        </a:rPr>
                        <a:t>10</a:t>
                      </a:r>
                      <a:r>
                        <a:rPr sz="1200" spc="-10" dirty="0">
                          <a:latin typeface="Calibri"/>
                          <a:cs typeface="Calibri"/>
                        </a:rPr>
                        <a:t> hours</a:t>
                      </a:r>
                      <a:r>
                        <a:rPr sz="1200" dirty="0">
                          <a:latin typeface="Calibri"/>
                          <a:cs typeface="Calibri"/>
                        </a:rPr>
                        <a:t> </a:t>
                      </a:r>
                      <a:r>
                        <a:rPr sz="1200" spc="-10" dirty="0">
                          <a:latin typeface="Calibri"/>
                          <a:cs typeface="Calibri"/>
                        </a:rPr>
                        <a:t>to</a:t>
                      </a:r>
                      <a:r>
                        <a:rPr sz="1200" spc="-5" dirty="0">
                          <a:latin typeface="Calibri"/>
                          <a:cs typeface="Calibri"/>
                        </a:rPr>
                        <a:t> </a:t>
                      </a:r>
                      <a:r>
                        <a:rPr sz="1200" spc="-10" dirty="0">
                          <a:latin typeface="Calibri"/>
                          <a:cs typeface="Calibri"/>
                        </a:rPr>
                        <a:t>complete.</a:t>
                      </a:r>
                      <a:r>
                        <a:rPr sz="1200" dirty="0">
                          <a:latin typeface="Calibri"/>
                          <a:cs typeface="Calibri"/>
                        </a:rPr>
                        <a:t> </a:t>
                      </a:r>
                      <a:r>
                        <a:rPr sz="1200" spc="-5" dirty="0">
                          <a:latin typeface="Calibri"/>
                          <a:cs typeface="Calibri"/>
                        </a:rPr>
                        <a:t>One</a:t>
                      </a:r>
                      <a:r>
                        <a:rPr sz="1200" spc="-10" dirty="0">
                          <a:latin typeface="Calibri"/>
                          <a:cs typeface="Calibri"/>
                        </a:rPr>
                        <a:t> </a:t>
                      </a:r>
                      <a:r>
                        <a:rPr sz="1200" spc="-5" dirty="0">
                          <a:latin typeface="Calibri"/>
                          <a:cs typeface="Calibri"/>
                        </a:rPr>
                        <a:t>section</a:t>
                      </a:r>
                      <a:r>
                        <a:rPr sz="1200" spc="-10" dirty="0">
                          <a:latin typeface="Calibri"/>
                          <a:cs typeface="Calibri"/>
                        </a:rPr>
                        <a:t> </a:t>
                      </a:r>
                      <a:r>
                        <a:rPr sz="1200" dirty="0">
                          <a:latin typeface="Calibri"/>
                          <a:cs typeface="Calibri"/>
                        </a:rPr>
                        <a:t>is </a:t>
                      </a:r>
                      <a:r>
                        <a:rPr sz="1200" spc="5" dirty="0">
                          <a:latin typeface="Calibri"/>
                          <a:cs typeface="Calibri"/>
                        </a:rPr>
                        <a:t> </a:t>
                      </a:r>
                      <a:r>
                        <a:rPr sz="1200" spc="-5" dirty="0">
                          <a:latin typeface="Calibri"/>
                          <a:cs typeface="Calibri"/>
                        </a:rPr>
                        <a:t>worth</a:t>
                      </a:r>
                      <a:r>
                        <a:rPr sz="1200" spc="-20" dirty="0">
                          <a:latin typeface="Calibri"/>
                          <a:cs typeface="Calibri"/>
                        </a:rPr>
                        <a:t> </a:t>
                      </a:r>
                      <a:r>
                        <a:rPr sz="1200" spc="-5" dirty="0">
                          <a:latin typeface="Calibri"/>
                          <a:cs typeface="Calibri"/>
                        </a:rPr>
                        <a:t>one</a:t>
                      </a:r>
                      <a:r>
                        <a:rPr sz="1200" spc="-10" dirty="0">
                          <a:latin typeface="Calibri"/>
                          <a:cs typeface="Calibri"/>
                        </a:rPr>
                        <a:t> credit</a:t>
                      </a:r>
                      <a:endParaRPr sz="12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3"/>
                  </a:ext>
                </a:extLst>
              </a:tr>
              <a:tr h="714960">
                <a:tc>
                  <a:txBody>
                    <a:bodyPr/>
                    <a:lstStyle/>
                    <a:p>
                      <a:pPr marL="405130" marR="165100" indent="-231775" algn="ctr">
                        <a:lnSpc>
                          <a:spcPct val="101400"/>
                        </a:lnSpc>
                        <a:spcBef>
                          <a:spcPts val="835"/>
                        </a:spcBef>
                      </a:pPr>
                      <a:r>
                        <a:rPr sz="1200" spc="-5" dirty="0">
                          <a:latin typeface="Calibri"/>
                          <a:cs typeface="Calibri"/>
                        </a:rPr>
                        <a:t>Further</a:t>
                      </a:r>
                      <a:endParaRPr lang="en-US" sz="1200" spc="-5" dirty="0">
                        <a:latin typeface="Calibri"/>
                        <a:cs typeface="Calibri"/>
                      </a:endParaRPr>
                    </a:p>
                    <a:p>
                      <a:pPr marL="405130" marR="165100" indent="-231775" algn="ctr">
                        <a:lnSpc>
                          <a:spcPct val="101400"/>
                        </a:lnSpc>
                        <a:spcBef>
                          <a:spcPts val="835"/>
                        </a:spcBef>
                      </a:pPr>
                      <a:r>
                        <a:rPr sz="1200" spc="-55" dirty="0">
                          <a:latin typeface="Calibri"/>
                          <a:cs typeface="Calibri"/>
                        </a:rPr>
                        <a:t> </a:t>
                      </a:r>
                      <a:r>
                        <a:rPr sz="1200" spc="-10" dirty="0">
                          <a:latin typeface="Calibri"/>
                          <a:cs typeface="Calibri"/>
                        </a:rPr>
                        <a:t>information</a:t>
                      </a:r>
                      <a:endParaRPr sz="1200" dirty="0">
                        <a:latin typeface="Calibri"/>
                        <a:cs typeface="Calibri"/>
                      </a:endParaRPr>
                    </a:p>
                  </a:txBody>
                  <a:tcPr marL="0" marR="0" marT="10604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4295" marR="194310">
                        <a:lnSpc>
                          <a:spcPts val="1720"/>
                        </a:lnSpc>
                        <a:spcBef>
                          <a:spcPts val="20"/>
                        </a:spcBef>
                      </a:pPr>
                      <a:r>
                        <a:rPr sz="1200" spc="-5" dirty="0">
                          <a:latin typeface="Calibri"/>
                          <a:cs typeface="Calibri"/>
                        </a:rPr>
                        <a:t>If</a:t>
                      </a:r>
                      <a:r>
                        <a:rPr sz="1200" dirty="0">
                          <a:latin typeface="Calibri"/>
                          <a:cs typeface="Calibri"/>
                        </a:rPr>
                        <a:t> </a:t>
                      </a:r>
                      <a:r>
                        <a:rPr sz="1200" spc="-5" dirty="0">
                          <a:latin typeface="Calibri"/>
                          <a:cs typeface="Calibri"/>
                        </a:rPr>
                        <a:t>you </a:t>
                      </a:r>
                      <a:r>
                        <a:rPr sz="1200" spc="-15" dirty="0">
                          <a:latin typeface="Calibri"/>
                          <a:cs typeface="Calibri"/>
                        </a:rPr>
                        <a:t>have</a:t>
                      </a:r>
                      <a:r>
                        <a:rPr sz="1200" spc="-10" dirty="0">
                          <a:latin typeface="Calibri"/>
                          <a:cs typeface="Calibri"/>
                        </a:rPr>
                        <a:t> any</a:t>
                      </a:r>
                      <a:r>
                        <a:rPr sz="1200" dirty="0">
                          <a:latin typeface="Calibri"/>
                          <a:cs typeface="Calibri"/>
                        </a:rPr>
                        <a:t> queries </a:t>
                      </a:r>
                      <a:r>
                        <a:rPr sz="1200" spc="-5" dirty="0">
                          <a:latin typeface="Calibri"/>
                          <a:cs typeface="Calibri"/>
                        </a:rPr>
                        <a:t>concerning</a:t>
                      </a:r>
                      <a:r>
                        <a:rPr sz="1200" spc="-10" dirty="0">
                          <a:latin typeface="Calibri"/>
                          <a:cs typeface="Calibri"/>
                        </a:rPr>
                        <a:t> </a:t>
                      </a:r>
                      <a:r>
                        <a:rPr sz="1200" spc="-5" dirty="0">
                          <a:latin typeface="Calibri"/>
                          <a:cs typeface="Calibri"/>
                        </a:rPr>
                        <a:t>this</a:t>
                      </a:r>
                      <a:r>
                        <a:rPr sz="1200" spc="5" dirty="0">
                          <a:latin typeface="Calibri"/>
                          <a:cs typeface="Calibri"/>
                        </a:rPr>
                        <a:t> </a:t>
                      </a:r>
                      <a:r>
                        <a:rPr sz="1200" spc="-5" dirty="0">
                          <a:latin typeface="Calibri"/>
                          <a:cs typeface="Calibri"/>
                        </a:rPr>
                        <a:t>subject</a:t>
                      </a:r>
                      <a:r>
                        <a:rPr sz="1200" spc="-10" dirty="0">
                          <a:latin typeface="Calibri"/>
                          <a:cs typeface="Calibri"/>
                        </a:rPr>
                        <a:t> </a:t>
                      </a:r>
                      <a:r>
                        <a:rPr sz="1200" spc="-5" dirty="0">
                          <a:latin typeface="Calibri"/>
                          <a:cs typeface="Calibri"/>
                        </a:rPr>
                        <a:t>or</a:t>
                      </a:r>
                      <a:r>
                        <a:rPr sz="1200" dirty="0">
                          <a:latin typeface="Calibri"/>
                          <a:cs typeface="Calibri"/>
                        </a:rPr>
                        <a:t> </a:t>
                      </a:r>
                      <a:r>
                        <a:rPr sz="1200" spc="-5" dirty="0">
                          <a:latin typeface="Calibri"/>
                          <a:cs typeface="Calibri"/>
                        </a:rPr>
                        <a:t>the</a:t>
                      </a:r>
                      <a:r>
                        <a:rPr sz="1200" spc="5" dirty="0">
                          <a:latin typeface="Calibri"/>
                          <a:cs typeface="Calibri"/>
                        </a:rPr>
                        <a:t> </a:t>
                      </a:r>
                      <a:r>
                        <a:rPr sz="1200" spc="-5" dirty="0">
                          <a:latin typeface="Calibri"/>
                          <a:cs typeface="Calibri"/>
                        </a:rPr>
                        <a:t>qualifications</a:t>
                      </a:r>
                      <a:r>
                        <a:rPr sz="1200" spc="-10" dirty="0">
                          <a:latin typeface="Calibri"/>
                          <a:cs typeface="Calibri"/>
                        </a:rPr>
                        <a:t>, </a:t>
                      </a:r>
                      <a:r>
                        <a:rPr sz="1200" dirty="0">
                          <a:latin typeface="Calibri"/>
                          <a:cs typeface="Calibri"/>
                        </a:rPr>
                        <a:t>please</a:t>
                      </a:r>
                      <a:r>
                        <a:rPr sz="1200" spc="-10" dirty="0">
                          <a:latin typeface="Calibri"/>
                          <a:cs typeface="Calibri"/>
                        </a:rPr>
                        <a:t> contact </a:t>
                      </a:r>
                      <a:r>
                        <a:rPr sz="1200" dirty="0">
                          <a:latin typeface="Calibri"/>
                          <a:cs typeface="Calibri"/>
                        </a:rPr>
                        <a:t>Mr </a:t>
                      </a:r>
                      <a:r>
                        <a:rPr sz="1200" spc="-10" dirty="0">
                          <a:latin typeface="Calibri"/>
                          <a:cs typeface="Calibri"/>
                        </a:rPr>
                        <a:t>Rob Stringfellow</a:t>
                      </a:r>
                      <a:endParaRPr sz="1200" dirty="0">
                        <a:latin typeface="Calibri"/>
                        <a:cs typeface="Calibri"/>
                      </a:endParaRPr>
                    </a:p>
                  </a:txBody>
                  <a:tcPr marL="0" marR="0" marT="254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4"/>
                  </a:ext>
                </a:extLst>
              </a:tr>
              <a:tr h="713592">
                <a:tc>
                  <a:txBody>
                    <a:bodyPr/>
                    <a:lstStyle/>
                    <a:p>
                      <a:pPr>
                        <a:lnSpc>
                          <a:spcPct val="100000"/>
                        </a:lnSpc>
                        <a:spcBef>
                          <a:spcPts val="50"/>
                        </a:spcBef>
                      </a:pPr>
                      <a:endParaRPr sz="1200" dirty="0">
                        <a:latin typeface="Times New Roman"/>
                        <a:cs typeface="Times New Roman"/>
                      </a:endParaRPr>
                    </a:p>
                    <a:p>
                      <a:pPr algn="ctr">
                        <a:lnSpc>
                          <a:spcPct val="100000"/>
                        </a:lnSpc>
                        <a:spcBef>
                          <a:spcPts val="5"/>
                        </a:spcBef>
                      </a:pPr>
                      <a:r>
                        <a:rPr sz="1200" spc="-5" dirty="0">
                          <a:latin typeface="Calibri"/>
                          <a:cs typeface="Calibri"/>
                        </a:rPr>
                        <a:t>Useful</a:t>
                      </a:r>
                      <a:r>
                        <a:rPr sz="1200" spc="-45" dirty="0">
                          <a:latin typeface="Calibri"/>
                          <a:cs typeface="Calibri"/>
                        </a:rPr>
                        <a:t> </a:t>
                      </a:r>
                      <a:r>
                        <a:rPr sz="1200" spc="-5" dirty="0">
                          <a:latin typeface="Calibri"/>
                          <a:cs typeface="Calibri"/>
                        </a:rPr>
                        <a:t>websites</a:t>
                      </a:r>
                      <a:endParaRPr sz="1200" dirty="0">
                        <a:latin typeface="Calibri"/>
                        <a:cs typeface="Calibri"/>
                      </a:endParaRPr>
                    </a:p>
                  </a:txBody>
                  <a:tcPr marL="0" marR="0" marT="635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4295">
                        <a:lnSpc>
                          <a:spcPct val="100000"/>
                        </a:lnSpc>
                        <a:spcBef>
                          <a:spcPts val="870"/>
                        </a:spcBef>
                      </a:pPr>
                      <a:r>
                        <a:rPr sz="1200" spc="-10" dirty="0">
                          <a:solidFill>
                            <a:srgbClr val="0000FF"/>
                          </a:solidFill>
                          <a:latin typeface="Calibri"/>
                          <a:cs typeface="Calibri"/>
                        </a:rPr>
                        <a:t>https://</a:t>
                      </a:r>
                      <a:r>
                        <a:rPr sz="1200" spc="-10" dirty="0">
                          <a:solidFill>
                            <a:srgbClr val="0000FF"/>
                          </a:solidFill>
                          <a:latin typeface="Calibri"/>
                          <a:cs typeface="Calibri"/>
                          <a:hlinkClick r:id="rId3"/>
                        </a:rPr>
                        <a:t>www.asdan.org.uk/courses/programmes/construction</a:t>
                      </a:r>
                      <a:endParaRPr sz="1200" dirty="0">
                        <a:solidFill>
                          <a:srgbClr val="0000FF"/>
                        </a:solidFill>
                        <a:latin typeface="Calibri"/>
                        <a:cs typeface="Calibri"/>
                      </a:endParaRPr>
                    </a:p>
                    <a:p>
                      <a:pPr marL="74295">
                        <a:lnSpc>
                          <a:spcPct val="100000"/>
                        </a:lnSpc>
                        <a:spcBef>
                          <a:spcPts val="25"/>
                        </a:spcBef>
                      </a:pPr>
                      <a:r>
                        <a:rPr sz="1200" spc="-10" dirty="0">
                          <a:solidFill>
                            <a:srgbClr val="0000FF"/>
                          </a:solidFill>
                          <a:latin typeface="Calibri"/>
                          <a:cs typeface="Calibri"/>
                        </a:rPr>
                        <a:t>-</a:t>
                      </a:r>
                      <a:r>
                        <a:rPr sz="1200" u="sng" spc="-10" dirty="0">
                          <a:solidFill>
                            <a:srgbClr val="0000FF"/>
                          </a:solidFill>
                          <a:latin typeface="Calibri"/>
                          <a:cs typeface="Calibri"/>
                        </a:rPr>
                        <a:t>vocational-taster</a:t>
                      </a:r>
                      <a:endParaRPr sz="1200" u="sng" dirty="0">
                        <a:solidFill>
                          <a:srgbClr val="0000FF"/>
                        </a:solidFill>
                        <a:latin typeface="Calibri"/>
                        <a:cs typeface="Calibri"/>
                      </a:endParaRPr>
                    </a:p>
                  </a:txBody>
                  <a:tcPr marL="0" marR="0" marT="1104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97558-8217-DA4E-62CA-97B0C0BC16BD}"/>
            </a:ext>
          </a:extLst>
        </p:cNvPr>
        <p:cNvGrpSpPr/>
        <p:nvPr/>
      </p:nvGrpSpPr>
      <p:grpSpPr>
        <a:xfrm>
          <a:off x="0" y="0"/>
          <a:ext cx="0" cy="0"/>
          <a:chOff x="0" y="0"/>
          <a:chExt cx="0" cy="0"/>
        </a:xfrm>
      </p:grpSpPr>
      <p:grpSp>
        <p:nvGrpSpPr>
          <p:cNvPr id="2" name="object 2">
            <a:extLst>
              <a:ext uri="{FF2B5EF4-FFF2-40B4-BE49-F238E27FC236}">
                <a16:creationId xmlns:a16="http://schemas.microsoft.com/office/drawing/2014/main" id="{0D826664-F569-E326-58BD-3939C83F50B7}"/>
              </a:ext>
            </a:extLst>
          </p:cNvPr>
          <p:cNvGrpSpPr/>
          <p:nvPr/>
        </p:nvGrpSpPr>
        <p:grpSpPr>
          <a:xfrm>
            <a:off x="420052" y="466635"/>
            <a:ext cx="6719570" cy="9845675"/>
            <a:chOff x="420052" y="466635"/>
            <a:chExt cx="6719570" cy="9845675"/>
          </a:xfrm>
        </p:grpSpPr>
        <p:sp>
          <p:nvSpPr>
            <p:cNvPr id="3" name="object 3">
              <a:extLst>
                <a:ext uri="{FF2B5EF4-FFF2-40B4-BE49-F238E27FC236}">
                  <a16:creationId xmlns:a16="http://schemas.microsoft.com/office/drawing/2014/main" id="{FCAE8330-5B7D-ABEA-DF2E-FEEC46897653}"/>
                </a:ext>
              </a:extLst>
            </p:cNvPr>
            <p:cNvSpPr/>
            <p:nvPr/>
          </p:nvSpPr>
          <p:spPr>
            <a:xfrm>
              <a:off x="451802" y="498385"/>
              <a:ext cx="6656070" cy="9782175"/>
            </a:xfrm>
            <a:custGeom>
              <a:avLst/>
              <a:gdLst/>
              <a:ahLst/>
              <a:cxnLst/>
              <a:rect l="l" t="t" r="r" b="b"/>
              <a:pathLst>
                <a:path w="6656070" h="9782175">
                  <a:moveTo>
                    <a:pt x="6655943" y="0"/>
                  </a:moveTo>
                  <a:lnTo>
                    <a:pt x="0" y="0"/>
                  </a:lnTo>
                  <a:lnTo>
                    <a:pt x="0" y="9781921"/>
                  </a:lnTo>
                  <a:lnTo>
                    <a:pt x="6655943" y="9781921"/>
                  </a:lnTo>
                  <a:lnTo>
                    <a:pt x="6655943" y="0"/>
                  </a:lnTo>
                  <a:close/>
                </a:path>
              </a:pathLst>
            </a:custGeom>
            <a:solidFill>
              <a:srgbClr val="1E1B5D"/>
            </a:solidFill>
          </p:spPr>
          <p:txBody>
            <a:bodyPr wrap="square" lIns="0" tIns="0" rIns="0" bIns="0" rtlCol="0"/>
            <a:lstStyle/>
            <a:p>
              <a:endParaRPr/>
            </a:p>
          </p:txBody>
        </p:sp>
        <p:sp>
          <p:nvSpPr>
            <p:cNvPr id="4" name="object 4">
              <a:extLst>
                <a:ext uri="{FF2B5EF4-FFF2-40B4-BE49-F238E27FC236}">
                  <a16:creationId xmlns:a16="http://schemas.microsoft.com/office/drawing/2014/main" id="{E9BEF8F4-A2D0-713D-E4CB-BDFEE2BCEB8A}"/>
                </a:ext>
              </a:extLst>
            </p:cNvPr>
            <p:cNvSpPr/>
            <p:nvPr/>
          </p:nvSpPr>
          <p:spPr>
            <a:xfrm>
              <a:off x="451802" y="498385"/>
              <a:ext cx="6656070" cy="9782175"/>
            </a:xfrm>
            <a:custGeom>
              <a:avLst/>
              <a:gdLst/>
              <a:ahLst/>
              <a:cxnLst/>
              <a:rect l="l" t="t" r="r" b="b"/>
              <a:pathLst>
                <a:path w="6656070" h="9782175">
                  <a:moveTo>
                    <a:pt x="0" y="9781921"/>
                  </a:moveTo>
                  <a:lnTo>
                    <a:pt x="6655943" y="9781921"/>
                  </a:lnTo>
                  <a:lnTo>
                    <a:pt x="6655943" y="0"/>
                  </a:lnTo>
                  <a:lnTo>
                    <a:pt x="0" y="0"/>
                  </a:lnTo>
                  <a:lnTo>
                    <a:pt x="0" y="9781921"/>
                  </a:lnTo>
                  <a:close/>
                </a:path>
              </a:pathLst>
            </a:custGeom>
            <a:ln w="63500">
              <a:solidFill>
                <a:srgbClr val="663300"/>
              </a:solidFill>
            </a:ln>
          </p:spPr>
          <p:txBody>
            <a:bodyPr wrap="square" lIns="0" tIns="0" rIns="0" bIns="0" rtlCol="0"/>
            <a:lstStyle/>
            <a:p>
              <a:endParaRPr/>
            </a:p>
          </p:txBody>
        </p:sp>
        <p:sp>
          <p:nvSpPr>
            <p:cNvPr id="5" name="object 5">
              <a:extLst>
                <a:ext uri="{FF2B5EF4-FFF2-40B4-BE49-F238E27FC236}">
                  <a16:creationId xmlns:a16="http://schemas.microsoft.com/office/drawing/2014/main" id="{6DB1FE5A-F4FD-BEEB-D28A-D486B88349B5}"/>
                </a:ext>
              </a:extLst>
            </p:cNvPr>
            <p:cNvSpPr/>
            <p:nvPr/>
          </p:nvSpPr>
          <p:spPr>
            <a:xfrm>
              <a:off x="606272" y="706373"/>
              <a:ext cx="6347460" cy="9366250"/>
            </a:xfrm>
            <a:custGeom>
              <a:avLst/>
              <a:gdLst/>
              <a:ahLst/>
              <a:cxnLst/>
              <a:rect l="l" t="t" r="r" b="b"/>
              <a:pathLst>
                <a:path w="6347459" h="9366250">
                  <a:moveTo>
                    <a:pt x="6347104" y="0"/>
                  </a:moveTo>
                  <a:lnTo>
                    <a:pt x="0" y="0"/>
                  </a:lnTo>
                  <a:lnTo>
                    <a:pt x="0" y="9365881"/>
                  </a:lnTo>
                  <a:lnTo>
                    <a:pt x="5553608" y="9365881"/>
                  </a:lnTo>
                  <a:lnTo>
                    <a:pt x="6347104" y="8195183"/>
                  </a:lnTo>
                  <a:lnTo>
                    <a:pt x="6347104" y="0"/>
                  </a:lnTo>
                  <a:close/>
                </a:path>
              </a:pathLst>
            </a:custGeom>
            <a:solidFill>
              <a:srgbClr val="FFFFFF"/>
            </a:solidFill>
          </p:spPr>
          <p:txBody>
            <a:bodyPr wrap="square" lIns="0" tIns="0" rIns="0" bIns="0" rtlCol="0"/>
            <a:lstStyle/>
            <a:p>
              <a:endParaRPr/>
            </a:p>
          </p:txBody>
        </p:sp>
        <p:sp>
          <p:nvSpPr>
            <p:cNvPr id="6" name="object 6">
              <a:extLst>
                <a:ext uri="{FF2B5EF4-FFF2-40B4-BE49-F238E27FC236}">
                  <a16:creationId xmlns:a16="http://schemas.microsoft.com/office/drawing/2014/main" id="{D95C324C-0D2F-70FC-F2F0-327F7B1E0601}"/>
                </a:ext>
              </a:extLst>
            </p:cNvPr>
            <p:cNvSpPr/>
            <p:nvPr/>
          </p:nvSpPr>
          <p:spPr>
            <a:xfrm>
              <a:off x="6159880" y="8901556"/>
              <a:ext cx="793750" cy="1170940"/>
            </a:xfrm>
            <a:custGeom>
              <a:avLst/>
              <a:gdLst/>
              <a:ahLst/>
              <a:cxnLst/>
              <a:rect l="l" t="t" r="r" b="b"/>
              <a:pathLst>
                <a:path w="793750" h="1170940">
                  <a:moveTo>
                    <a:pt x="793496" y="0"/>
                  </a:moveTo>
                  <a:lnTo>
                    <a:pt x="735170" y="40953"/>
                  </a:lnTo>
                  <a:lnTo>
                    <a:pt x="679223" y="76128"/>
                  </a:lnTo>
                  <a:lnTo>
                    <a:pt x="625736" y="105596"/>
                  </a:lnTo>
                  <a:lnTo>
                    <a:pt x="574789" y="129429"/>
                  </a:lnTo>
                  <a:lnTo>
                    <a:pt x="526466" y="147696"/>
                  </a:lnTo>
                  <a:lnTo>
                    <a:pt x="480848" y="160469"/>
                  </a:lnTo>
                  <a:lnTo>
                    <a:pt x="438016" y="167818"/>
                  </a:lnTo>
                  <a:lnTo>
                    <a:pt x="398053" y="169815"/>
                  </a:lnTo>
                  <a:lnTo>
                    <a:pt x="361039" y="166530"/>
                  </a:lnTo>
                  <a:lnTo>
                    <a:pt x="296189" y="144399"/>
                  </a:lnTo>
                  <a:lnTo>
                    <a:pt x="244120" y="101993"/>
                  </a:lnTo>
                  <a:lnTo>
                    <a:pt x="205486" y="39877"/>
                  </a:lnTo>
                  <a:lnTo>
                    <a:pt x="0" y="1170698"/>
                  </a:lnTo>
                  <a:lnTo>
                    <a:pt x="793496" y="0"/>
                  </a:lnTo>
                  <a:close/>
                </a:path>
              </a:pathLst>
            </a:custGeom>
            <a:solidFill>
              <a:srgbClr val="CDCDCD"/>
            </a:solidFill>
          </p:spPr>
          <p:txBody>
            <a:bodyPr wrap="square" lIns="0" tIns="0" rIns="0" bIns="0" rtlCol="0"/>
            <a:lstStyle/>
            <a:p>
              <a:endParaRPr/>
            </a:p>
          </p:txBody>
        </p:sp>
        <p:sp>
          <p:nvSpPr>
            <p:cNvPr id="7" name="object 7">
              <a:extLst>
                <a:ext uri="{FF2B5EF4-FFF2-40B4-BE49-F238E27FC236}">
                  <a16:creationId xmlns:a16="http://schemas.microsoft.com/office/drawing/2014/main" id="{72DBB37B-146B-6F0C-7549-36F9CBD3CCFF}"/>
                </a:ext>
              </a:extLst>
            </p:cNvPr>
            <p:cNvSpPr/>
            <p:nvPr/>
          </p:nvSpPr>
          <p:spPr>
            <a:xfrm>
              <a:off x="606272" y="706373"/>
              <a:ext cx="6347460" cy="9366250"/>
            </a:xfrm>
            <a:custGeom>
              <a:avLst/>
              <a:gdLst/>
              <a:ahLst/>
              <a:cxnLst/>
              <a:rect l="l" t="t" r="r" b="b"/>
              <a:pathLst>
                <a:path w="6347459" h="9366250">
                  <a:moveTo>
                    <a:pt x="0" y="0"/>
                  </a:moveTo>
                  <a:lnTo>
                    <a:pt x="0" y="9365881"/>
                  </a:lnTo>
                  <a:lnTo>
                    <a:pt x="5553608" y="9365881"/>
                  </a:lnTo>
                  <a:lnTo>
                    <a:pt x="6347104" y="8195183"/>
                  </a:lnTo>
                  <a:lnTo>
                    <a:pt x="6347104" y="0"/>
                  </a:lnTo>
                  <a:lnTo>
                    <a:pt x="0" y="0"/>
                  </a:lnTo>
                  <a:close/>
                </a:path>
                <a:path w="6347459" h="9366250">
                  <a:moveTo>
                    <a:pt x="5553608" y="9365881"/>
                  </a:moveTo>
                  <a:lnTo>
                    <a:pt x="5759094" y="8235060"/>
                  </a:lnTo>
                  <a:lnTo>
                    <a:pt x="5776691" y="8268546"/>
                  </a:lnTo>
                  <a:lnTo>
                    <a:pt x="5797728" y="8297176"/>
                  </a:lnTo>
                  <a:lnTo>
                    <a:pt x="5849798" y="8339582"/>
                  </a:lnTo>
                  <a:lnTo>
                    <a:pt x="5914648" y="8361713"/>
                  </a:lnTo>
                  <a:lnTo>
                    <a:pt x="5951661" y="8364998"/>
                  </a:lnTo>
                  <a:lnTo>
                    <a:pt x="5991625" y="8363001"/>
                  </a:lnTo>
                  <a:lnTo>
                    <a:pt x="6034456" y="8355652"/>
                  </a:lnTo>
                  <a:lnTo>
                    <a:pt x="6080075" y="8342879"/>
                  </a:lnTo>
                  <a:lnTo>
                    <a:pt x="6128398" y="8324612"/>
                  </a:lnTo>
                  <a:lnTo>
                    <a:pt x="6179344" y="8300779"/>
                  </a:lnTo>
                  <a:lnTo>
                    <a:pt x="6232832" y="8271311"/>
                  </a:lnTo>
                  <a:lnTo>
                    <a:pt x="6288779" y="8236136"/>
                  </a:lnTo>
                  <a:lnTo>
                    <a:pt x="6347104" y="8195183"/>
                  </a:lnTo>
                </a:path>
              </a:pathLst>
            </a:custGeom>
            <a:ln w="63500">
              <a:solidFill>
                <a:srgbClr val="663300"/>
              </a:solidFill>
            </a:ln>
          </p:spPr>
          <p:txBody>
            <a:bodyPr wrap="square" lIns="0" tIns="0" rIns="0" bIns="0" rtlCol="0"/>
            <a:lstStyle/>
            <a:p>
              <a:endParaRPr/>
            </a:p>
          </p:txBody>
        </p:sp>
        <p:pic>
          <p:nvPicPr>
            <p:cNvPr id="8" name="object 8">
              <a:extLst>
                <a:ext uri="{FF2B5EF4-FFF2-40B4-BE49-F238E27FC236}">
                  <a16:creationId xmlns:a16="http://schemas.microsoft.com/office/drawing/2014/main" id="{982E656F-C2C6-04BD-1584-BFD7EC00D7D1}"/>
                </a:ext>
              </a:extLst>
            </p:cNvPr>
            <p:cNvPicPr/>
            <p:nvPr/>
          </p:nvPicPr>
          <p:blipFill>
            <a:blip r:embed="rId2" cstate="print"/>
            <a:stretch>
              <a:fillRect/>
            </a:stretch>
          </p:blipFill>
          <p:spPr>
            <a:xfrm>
              <a:off x="1906523" y="1004315"/>
              <a:ext cx="4172712" cy="589787"/>
            </a:xfrm>
            <a:prstGeom prst="rect">
              <a:avLst/>
            </a:prstGeom>
          </p:spPr>
        </p:pic>
        <p:sp>
          <p:nvSpPr>
            <p:cNvPr id="9" name="object 9">
              <a:extLst>
                <a:ext uri="{FF2B5EF4-FFF2-40B4-BE49-F238E27FC236}">
                  <a16:creationId xmlns:a16="http://schemas.microsoft.com/office/drawing/2014/main" id="{37BC1F74-DD4B-0902-C464-B064B1FDAF8A}"/>
                </a:ext>
              </a:extLst>
            </p:cNvPr>
            <p:cNvSpPr/>
            <p:nvPr/>
          </p:nvSpPr>
          <p:spPr>
            <a:xfrm>
              <a:off x="1863343" y="962151"/>
              <a:ext cx="4107815" cy="525145"/>
            </a:xfrm>
            <a:custGeom>
              <a:avLst/>
              <a:gdLst/>
              <a:ahLst/>
              <a:cxnLst/>
              <a:rect l="l" t="t" r="r" b="b"/>
              <a:pathLst>
                <a:path w="4107815" h="525144">
                  <a:moveTo>
                    <a:pt x="4020439" y="0"/>
                  </a:moveTo>
                  <a:lnTo>
                    <a:pt x="87375" y="0"/>
                  </a:lnTo>
                  <a:lnTo>
                    <a:pt x="53363" y="6865"/>
                  </a:lnTo>
                  <a:lnTo>
                    <a:pt x="25590" y="25590"/>
                  </a:lnTo>
                  <a:lnTo>
                    <a:pt x="6865" y="53363"/>
                  </a:lnTo>
                  <a:lnTo>
                    <a:pt x="0" y="87375"/>
                  </a:lnTo>
                  <a:lnTo>
                    <a:pt x="0" y="437260"/>
                  </a:lnTo>
                  <a:lnTo>
                    <a:pt x="6865" y="471273"/>
                  </a:lnTo>
                  <a:lnTo>
                    <a:pt x="25590" y="499046"/>
                  </a:lnTo>
                  <a:lnTo>
                    <a:pt x="53363" y="517771"/>
                  </a:lnTo>
                  <a:lnTo>
                    <a:pt x="87375" y="524636"/>
                  </a:lnTo>
                  <a:lnTo>
                    <a:pt x="4020439" y="524636"/>
                  </a:lnTo>
                  <a:lnTo>
                    <a:pt x="4054451" y="517771"/>
                  </a:lnTo>
                  <a:lnTo>
                    <a:pt x="4082224" y="499046"/>
                  </a:lnTo>
                  <a:lnTo>
                    <a:pt x="4100949" y="471273"/>
                  </a:lnTo>
                  <a:lnTo>
                    <a:pt x="4107815" y="437260"/>
                  </a:lnTo>
                  <a:lnTo>
                    <a:pt x="4107815" y="87375"/>
                  </a:lnTo>
                  <a:lnTo>
                    <a:pt x="4100949" y="53363"/>
                  </a:lnTo>
                  <a:lnTo>
                    <a:pt x="4082224" y="25590"/>
                  </a:lnTo>
                  <a:lnTo>
                    <a:pt x="4054451" y="6865"/>
                  </a:lnTo>
                  <a:lnTo>
                    <a:pt x="4020439" y="0"/>
                  </a:lnTo>
                  <a:close/>
                </a:path>
              </a:pathLst>
            </a:custGeom>
            <a:solidFill>
              <a:srgbClr val="FFFF66"/>
            </a:solidFill>
          </p:spPr>
          <p:txBody>
            <a:bodyPr wrap="square" lIns="0" tIns="0" rIns="0" bIns="0" rtlCol="0"/>
            <a:lstStyle/>
            <a:p>
              <a:endParaRPr dirty="0"/>
            </a:p>
          </p:txBody>
        </p:sp>
        <p:sp>
          <p:nvSpPr>
            <p:cNvPr id="10" name="object 10">
              <a:extLst>
                <a:ext uri="{FF2B5EF4-FFF2-40B4-BE49-F238E27FC236}">
                  <a16:creationId xmlns:a16="http://schemas.microsoft.com/office/drawing/2014/main" id="{922E2266-E79F-2880-5E74-4A3D3E584901}"/>
                </a:ext>
              </a:extLst>
            </p:cNvPr>
            <p:cNvSpPr/>
            <p:nvPr/>
          </p:nvSpPr>
          <p:spPr>
            <a:xfrm>
              <a:off x="1863343" y="962151"/>
              <a:ext cx="4107815" cy="525145"/>
            </a:xfrm>
            <a:custGeom>
              <a:avLst/>
              <a:gdLst/>
              <a:ahLst/>
              <a:cxnLst/>
              <a:rect l="l" t="t" r="r" b="b"/>
              <a:pathLst>
                <a:path w="4107815" h="525144">
                  <a:moveTo>
                    <a:pt x="87375" y="0"/>
                  </a:moveTo>
                  <a:lnTo>
                    <a:pt x="53363" y="6865"/>
                  </a:lnTo>
                  <a:lnTo>
                    <a:pt x="25590" y="25590"/>
                  </a:lnTo>
                  <a:lnTo>
                    <a:pt x="6865" y="53363"/>
                  </a:lnTo>
                  <a:lnTo>
                    <a:pt x="0" y="87375"/>
                  </a:lnTo>
                  <a:lnTo>
                    <a:pt x="0" y="437260"/>
                  </a:lnTo>
                  <a:lnTo>
                    <a:pt x="6865" y="471273"/>
                  </a:lnTo>
                  <a:lnTo>
                    <a:pt x="25590" y="499046"/>
                  </a:lnTo>
                  <a:lnTo>
                    <a:pt x="53363" y="517771"/>
                  </a:lnTo>
                  <a:lnTo>
                    <a:pt x="87375" y="524636"/>
                  </a:lnTo>
                  <a:lnTo>
                    <a:pt x="4020439" y="524636"/>
                  </a:lnTo>
                  <a:lnTo>
                    <a:pt x="4054451" y="517771"/>
                  </a:lnTo>
                  <a:lnTo>
                    <a:pt x="4082224" y="499046"/>
                  </a:lnTo>
                  <a:lnTo>
                    <a:pt x="4100949" y="471273"/>
                  </a:lnTo>
                  <a:lnTo>
                    <a:pt x="4107815" y="437260"/>
                  </a:lnTo>
                  <a:lnTo>
                    <a:pt x="4107815" y="87375"/>
                  </a:lnTo>
                  <a:lnTo>
                    <a:pt x="4100949" y="53363"/>
                  </a:lnTo>
                  <a:lnTo>
                    <a:pt x="4082224" y="25590"/>
                  </a:lnTo>
                  <a:lnTo>
                    <a:pt x="4054451" y="6865"/>
                  </a:lnTo>
                  <a:lnTo>
                    <a:pt x="4020439" y="0"/>
                  </a:lnTo>
                  <a:lnTo>
                    <a:pt x="87375" y="0"/>
                  </a:lnTo>
                  <a:close/>
                </a:path>
              </a:pathLst>
            </a:custGeom>
            <a:ln w="63500">
              <a:solidFill>
                <a:srgbClr val="1E1B5D"/>
              </a:solidFill>
            </a:ln>
          </p:spPr>
          <p:txBody>
            <a:bodyPr wrap="square" lIns="0" tIns="0" rIns="0" bIns="0" rtlCol="0"/>
            <a:lstStyle/>
            <a:p>
              <a:endParaRPr/>
            </a:p>
          </p:txBody>
        </p:sp>
      </p:grpSp>
      <p:graphicFrame>
        <p:nvGraphicFramePr>
          <p:cNvPr id="12" name="object 12">
            <a:extLst>
              <a:ext uri="{FF2B5EF4-FFF2-40B4-BE49-F238E27FC236}">
                <a16:creationId xmlns:a16="http://schemas.microsoft.com/office/drawing/2014/main" id="{186A60F0-43D5-F0FA-813D-41EDE44B0016}"/>
              </a:ext>
            </a:extLst>
          </p:cNvPr>
          <p:cNvGraphicFramePr>
            <a:graphicFrameLocks noGrp="1"/>
          </p:cNvGraphicFramePr>
          <p:nvPr>
            <p:extLst>
              <p:ext uri="{D42A27DB-BD31-4B8C-83A1-F6EECF244321}">
                <p14:modId xmlns:p14="http://schemas.microsoft.com/office/powerpoint/2010/main" val="4299680"/>
              </p:ext>
            </p:extLst>
          </p:nvPr>
        </p:nvGraphicFramePr>
        <p:xfrm>
          <a:off x="848360" y="2146300"/>
          <a:ext cx="5859780" cy="7375655"/>
        </p:xfrm>
        <a:graphic>
          <a:graphicData uri="http://schemas.openxmlformats.org/drawingml/2006/table">
            <a:tbl>
              <a:tblPr firstRow="1" bandRow="1">
                <a:tableStyleId>{2D5ABB26-0587-4C30-8999-92F81FD0307C}</a:tableStyleId>
              </a:tblPr>
              <a:tblGrid>
                <a:gridCol w="1613269">
                  <a:extLst>
                    <a:ext uri="{9D8B030D-6E8A-4147-A177-3AD203B41FA5}">
                      <a16:colId xmlns:a16="http://schemas.microsoft.com/office/drawing/2014/main" val="20000"/>
                    </a:ext>
                  </a:extLst>
                </a:gridCol>
                <a:gridCol w="4246511">
                  <a:extLst>
                    <a:ext uri="{9D8B030D-6E8A-4147-A177-3AD203B41FA5}">
                      <a16:colId xmlns:a16="http://schemas.microsoft.com/office/drawing/2014/main" val="20001"/>
                    </a:ext>
                  </a:extLst>
                </a:gridCol>
              </a:tblGrid>
              <a:tr h="525400">
                <a:tc>
                  <a:txBody>
                    <a:bodyPr/>
                    <a:lstStyle/>
                    <a:p>
                      <a:pPr>
                        <a:lnSpc>
                          <a:spcPct val="100000"/>
                        </a:lnSpc>
                        <a:spcBef>
                          <a:spcPts val="40"/>
                        </a:spcBef>
                      </a:pPr>
                      <a:endParaRPr sz="1500" dirty="0">
                        <a:latin typeface="Times New Roman"/>
                        <a:cs typeface="Times New Roman"/>
                      </a:endParaRPr>
                    </a:p>
                    <a:p>
                      <a:pPr algn="ctr">
                        <a:lnSpc>
                          <a:spcPct val="100000"/>
                        </a:lnSpc>
                      </a:pPr>
                      <a:r>
                        <a:rPr sz="1200" spc="-5" dirty="0">
                          <a:latin typeface="Calibri"/>
                          <a:cs typeface="Calibri"/>
                        </a:rPr>
                        <a:t>Exam</a:t>
                      </a:r>
                      <a:r>
                        <a:rPr sz="1200" spc="-35" dirty="0">
                          <a:latin typeface="Calibri"/>
                          <a:cs typeface="Calibri"/>
                        </a:rPr>
                        <a:t> </a:t>
                      </a:r>
                      <a:r>
                        <a:rPr sz="1200" spc="-5" dirty="0">
                          <a:latin typeface="Calibri"/>
                          <a:cs typeface="Calibri"/>
                        </a:rPr>
                        <a:t>Board</a:t>
                      </a:r>
                      <a:endParaRPr sz="1200" dirty="0">
                        <a:latin typeface="Calibri"/>
                        <a:cs typeface="Calibri"/>
                      </a:endParaRPr>
                    </a:p>
                  </a:txBody>
                  <a:tcPr marL="0" marR="0" marT="50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a:lnSpc>
                          <a:spcPct val="100000"/>
                        </a:lnSpc>
                        <a:spcBef>
                          <a:spcPts val="35"/>
                        </a:spcBef>
                      </a:pPr>
                      <a:endParaRPr lang="en-US" sz="1000" dirty="0">
                        <a:latin typeface="+mn-lt"/>
                        <a:cs typeface="Times New Roman"/>
                      </a:endParaRPr>
                    </a:p>
                    <a:p>
                      <a:pPr>
                        <a:lnSpc>
                          <a:spcPct val="100000"/>
                        </a:lnSpc>
                        <a:spcBef>
                          <a:spcPts val="35"/>
                        </a:spcBef>
                      </a:pPr>
                      <a:r>
                        <a:rPr lang="en-US" sz="1400" dirty="0">
                          <a:latin typeface="+mn-lt"/>
                          <a:cs typeface="Times New Roman"/>
                        </a:rPr>
                        <a:t>ASDAN Environmental Short Course</a:t>
                      </a:r>
                      <a:endParaRPr sz="1400" dirty="0">
                        <a:latin typeface="+mn-lt"/>
                        <a:cs typeface="Times New Roman"/>
                      </a:endParaRPr>
                    </a:p>
                  </a:txBody>
                  <a:tcPr marL="0" marR="0" marT="444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0"/>
                  </a:ext>
                </a:extLst>
              </a:tr>
              <a:tr h="1249300">
                <a:tc>
                  <a:txBody>
                    <a:bodyPr/>
                    <a:lstStyle/>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gn="ctr">
                        <a:lnSpc>
                          <a:spcPct val="100000"/>
                        </a:lnSpc>
                        <a:spcBef>
                          <a:spcPts val="1050"/>
                        </a:spcBef>
                      </a:pPr>
                      <a:r>
                        <a:rPr sz="1200" spc="-5" dirty="0">
                          <a:latin typeface="Calibri"/>
                          <a:cs typeface="Calibri"/>
                        </a:rPr>
                        <a:t>Introduction</a:t>
                      </a:r>
                      <a:endParaRPr sz="12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a:lnSpc>
                          <a:spcPct val="100000"/>
                        </a:lnSpc>
                      </a:pPr>
                      <a:endParaRPr lang="en-US" sz="1200" dirty="0"/>
                    </a:p>
                    <a:p>
                      <a:pPr>
                        <a:lnSpc>
                          <a:spcPct val="100000"/>
                        </a:lnSpc>
                      </a:pPr>
                      <a:r>
                        <a:rPr lang="en-US" sz="1200" dirty="0"/>
                        <a:t>The ASDAN Environmental Short Course is a flexible program designed to accredit up to 60 hours of environmental activities and projects. Developed in partnership with The Wildlife Trusts, it aims to foster a knowledge and love of the natural world in pupils. </a:t>
                      </a:r>
                      <a:endParaRPr sz="1200" dirty="0">
                        <a:latin typeface="+mn-lt"/>
                        <a:cs typeface="Times New Roman"/>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1"/>
                  </a:ext>
                </a:extLst>
              </a:tr>
              <a:tr h="2173225">
                <a:tc>
                  <a:txBody>
                    <a:bodyPr/>
                    <a:lstStyle/>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marL="83820" marR="78740" algn="ctr">
                        <a:lnSpc>
                          <a:spcPct val="101699"/>
                        </a:lnSpc>
                      </a:pPr>
                      <a:r>
                        <a:rPr sz="1200" dirty="0">
                          <a:latin typeface="Calibri"/>
                          <a:cs typeface="Calibri"/>
                        </a:rPr>
                        <a:t>Summary </a:t>
                      </a:r>
                      <a:r>
                        <a:rPr sz="1200" spc="-5" dirty="0">
                          <a:latin typeface="Calibri"/>
                          <a:cs typeface="Calibri"/>
                        </a:rPr>
                        <a:t>of </a:t>
                      </a:r>
                      <a:r>
                        <a:rPr sz="1200" dirty="0">
                          <a:latin typeface="Calibri"/>
                          <a:cs typeface="Calibri"/>
                        </a:rPr>
                        <a:t>the </a:t>
                      </a:r>
                      <a:r>
                        <a:rPr sz="1200" spc="5" dirty="0">
                          <a:latin typeface="Calibri"/>
                          <a:cs typeface="Calibri"/>
                        </a:rPr>
                        <a:t> </a:t>
                      </a:r>
                      <a:r>
                        <a:rPr sz="1200" spc="-5" dirty="0">
                          <a:latin typeface="Calibri"/>
                          <a:cs typeface="Calibri"/>
                        </a:rPr>
                        <a:t>topics you will cov</a:t>
                      </a:r>
                      <a:r>
                        <a:rPr lang="en-US" sz="1200" spc="-5" dirty="0">
                          <a:latin typeface="Calibri"/>
                          <a:cs typeface="Calibri"/>
                        </a:rPr>
                        <a:t>er</a:t>
                      </a:r>
                      <a:endParaRPr sz="12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endParaRPr lang="en-US" sz="1200" dirty="0">
                        <a:latin typeface="+mn-lt"/>
                        <a:cs typeface="Times New Roman"/>
                      </a:endParaRPr>
                    </a:p>
                    <a:p>
                      <a:r>
                        <a:rPr lang="en-US" sz="1200" dirty="0">
                          <a:latin typeface="+mn-lt"/>
                          <a:cs typeface="Times New Roman"/>
                        </a:rPr>
                        <a:t>C</a:t>
                      </a:r>
                      <a:r>
                        <a:rPr lang="en-US" sz="1200" b="0" i="0" dirty="0">
                          <a:solidFill>
                            <a:schemeClr val="tx1"/>
                          </a:solidFill>
                          <a:effectLst/>
                          <a:latin typeface="+mn-lt"/>
                          <a:ea typeface="+mn-ea"/>
                          <a:cs typeface="+mn-cs"/>
                        </a:rPr>
                        <a:t>ourse Content</a:t>
                      </a:r>
                    </a:p>
                    <a:p>
                      <a:r>
                        <a:rPr lang="en-US" sz="1200" b="0" i="0" dirty="0">
                          <a:solidFill>
                            <a:schemeClr val="tx1"/>
                          </a:solidFill>
                          <a:effectLst/>
                          <a:latin typeface="+mn-lt"/>
                          <a:ea typeface="+mn-ea"/>
                          <a:cs typeface="+mn-cs"/>
                        </a:rPr>
                        <a:t>The Short Course is split into six modules:</a:t>
                      </a:r>
                    </a:p>
                    <a:p>
                      <a:pPr marL="171450" indent="-171450">
                        <a:buFont typeface="Arial" panose="020B0604020202020204" pitchFamily="34" charset="0"/>
                        <a:buChar char="•"/>
                      </a:pPr>
                      <a:r>
                        <a:rPr lang="en-US" sz="1200" b="0" i="0" dirty="0">
                          <a:solidFill>
                            <a:schemeClr val="tx1"/>
                          </a:solidFill>
                          <a:effectLst/>
                          <a:latin typeface="+mn-lt"/>
                          <a:ea typeface="+mn-ea"/>
                          <a:cs typeface="+mn-cs"/>
                        </a:rPr>
                        <a:t>My environment – review and awareness raising</a:t>
                      </a:r>
                    </a:p>
                    <a:p>
                      <a:pPr marL="171450" indent="-171450">
                        <a:buFont typeface="Arial" panose="020B0604020202020204" pitchFamily="34" charset="0"/>
                        <a:buChar char="•"/>
                      </a:pPr>
                      <a:r>
                        <a:rPr lang="en-US" sz="1200" b="0" i="0" dirty="0">
                          <a:solidFill>
                            <a:schemeClr val="tx1"/>
                          </a:solidFill>
                          <a:effectLst/>
                          <a:latin typeface="+mn-lt"/>
                          <a:ea typeface="+mn-ea"/>
                          <a:cs typeface="+mn-cs"/>
                        </a:rPr>
                        <a:t>The atmospheric environment</a:t>
                      </a:r>
                    </a:p>
                    <a:p>
                      <a:pPr marL="171450" indent="-171450">
                        <a:buFont typeface="Arial" panose="020B0604020202020204" pitchFamily="34" charset="0"/>
                        <a:buChar char="•"/>
                      </a:pPr>
                      <a:r>
                        <a:rPr lang="en-US" sz="1200" b="0" i="0" dirty="0">
                          <a:solidFill>
                            <a:schemeClr val="tx1"/>
                          </a:solidFill>
                          <a:effectLst/>
                          <a:latin typeface="+mn-lt"/>
                          <a:ea typeface="+mn-ea"/>
                          <a:cs typeface="+mn-cs"/>
                        </a:rPr>
                        <a:t>The built environment</a:t>
                      </a:r>
                    </a:p>
                    <a:p>
                      <a:pPr marL="171450" indent="-171450">
                        <a:buFont typeface="Arial" panose="020B0604020202020204" pitchFamily="34" charset="0"/>
                        <a:buChar char="•"/>
                      </a:pPr>
                      <a:r>
                        <a:rPr lang="en-US" sz="1200" b="0" i="0" dirty="0">
                          <a:solidFill>
                            <a:schemeClr val="tx1"/>
                          </a:solidFill>
                          <a:effectLst/>
                          <a:latin typeface="+mn-lt"/>
                          <a:ea typeface="+mn-ea"/>
                          <a:cs typeface="+mn-cs"/>
                        </a:rPr>
                        <a:t>The natural environment</a:t>
                      </a:r>
                    </a:p>
                    <a:p>
                      <a:pPr marL="171450" indent="-171450">
                        <a:buFont typeface="Arial" panose="020B0604020202020204" pitchFamily="34" charset="0"/>
                        <a:buChar char="•"/>
                      </a:pPr>
                      <a:r>
                        <a:rPr lang="en-US" sz="1200" b="0" i="0" dirty="0">
                          <a:solidFill>
                            <a:schemeClr val="tx1"/>
                          </a:solidFill>
                          <a:effectLst/>
                          <a:latin typeface="+mn-lt"/>
                          <a:ea typeface="+mn-ea"/>
                          <a:cs typeface="+mn-cs"/>
                        </a:rPr>
                        <a:t>The wider environment</a:t>
                      </a:r>
                    </a:p>
                    <a:p>
                      <a:pPr marL="171450" indent="-171450">
                        <a:buFont typeface="Arial" panose="020B0604020202020204" pitchFamily="34" charset="0"/>
                        <a:buChar char="•"/>
                      </a:pPr>
                      <a:r>
                        <a:rPr lang="en-US" sz="1200" b="0" i="0" dirty="0">
                          <a:solidFill>
                            <a:schemeClr val="tx1"/>
                          </a:solidFill>
                          <a:effectLst/>
                          <a:latin typeface="+mn-lt"/>
                          <a:ea typeface="+mn-ea"/>
                          <a:cs typeface="+mn-cs"/>
                        </a:rPr>
                        <a:t>My environment – managing and monitoring</a:t>
                      </a:r>
                    </a:p>
                    <a:p>
                      <a:endParaRPr lang="en-GB" sz="1200" dirty="0">
                        <a:solidFill>
                          <a:schemeClr val="tx1"/>
                        </a:solidFill>
                        <a:effectLst/>
                        <a:latin typeface="+mn-lt"/>
                        <a:ea typeface="+mn-ea"/>
                        <a:cs typeface="+mn-cs"/>
                      </a:endParaRPr>
                    </a:p>
                  </a:txBody>
                  <a:tcPr marL="0" marR="0" marT="317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2"/>
                  </a:ext>
                </a:extLst>
              </a:tr>
              <a:tr h="1314450">
                <a:tc>
                  <a:txBody>
                    <a:bodyPr/>
                    <a:lstStyle/>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spcBef>
                          <a:spcPts val="25"/>
                        </a:spcBef>
                      </a:pPr>
                      <a:endParaRPr sz="1400">
                        <a:latin typeface="Times New Roman"/>
                        <a:cs typeface="Times New Roman"/>
                      </a:endParaRPr>
                    </a:p>
                    <a:p>
                      <a:pPr algn="ctr">
                        <a:lnSpc>
                          <a:spcPct val="100000"/>
                        </a:lnSpc>
                        <a:spcBef>
                          <a:spcPts val="5"/>
                        </a:spcBef>
                      </a:pPr>
                      <a:r>
                        <a:rPr sz="1200" dirty="0">
                          <a:latin typeface="Calibri"/>
                          <a:cs typeface="Calibri"/>
                        </a:rPr>
                        <a:t>Assessment</a:t>
                      </a:r>
                      <a:endParaRPr sz="120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3660">
                        <a:lnSpc>
                          <a:spcPct val="100000"/>
                        </a:lnSpc>
                      </a:pPr>
                      <a:endParaRPr lang="en-US" sz="1200" spc="-5" dirty="0">
                        <a:latin typeface="+mn-lt"/>
                        <a:cs typeface="Calibri"/>
                      </a:endParaRPr>
                    </a:p>
                    <a:p>
                      <a:r>
                        <a:rPr lang="en-US" sz="1200" dirty="0"/>
                        <a:t>Pupils build a portfolio of evidence by completing challenges within these modules, which can include practical activities, investigations, and recording their progress. The course is internally moderated, and upon successful completion, pupils receive an ASDAN certificate. This short course is a great way to develop environmental awareness, practical skills, and a sense of responsibility towards the planet.</a:t>
                      </a:r>
                    </a:p>
                    <a:p>
                      <a:endParaRPr lang="en-US" sz="1200" dirty="0"/>
                    </a:p>
                    <a:p>
                      <a:endParaRPr lang="en-US" sz="1200" dirty="0"/>
                    </a:p>
                    <a:p>
                      <a:endParaRPr sz="1200" dirty="0">
                        <a:latin typeface="+mn-lt"/>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3"/>
                  </a:ext>
                </a:extLst>
              </a:tr>
              <a:tr h="846455">
                <a:tc>
                  <a:txBody>
                    <a:bodyPr/>
                    <a:lstStyle/>
                    <a:p>
                      <a:pPr algn="ctr">
                        <a:lnSpc>
                          <a:spcPct val="100000"/>
                        </a:lnSpc>
                        <a:spcBef>
                          <a:spcPts val="25"/>
                        </a:spcBef>
                      </a:pPr>
                      <a:endParaRPr sz="1550" dirty="0">
                        <a:latin typeface="Times New Roman"/>
                        <a:cs typeface="Times New Roman"/>
                      </a:endParaRPr>
                    </a:p>
                    <a:p>
                      <a:pPr marL="452755" marR="248285" indent="-200025" algn="ctr">
                        <a:lnSpc>
                          <a:spcPct val="101699"/>
                        </a:lnSpc>
                        <a:spcBef>
                          <a:spcPts val="5"/>
                        </a:spcBef>
                      </a:pPr>
                      <a:r>
                        <a:rPr sz="1200" spc="-5" dirty="0">
                          <a:latin typeface="Calibri"/>
                          <a:cs typeface="Calibri"/>
                        </a:rPr>
                        <a:t>Further</a:t>
                      </a:r>
                      <a:r>
                        <a:rPr sz="1200" spc="-60" dirty="0">
                          <a:latin typeface="Calibri"/>
                          <a:cs typeface="Calibri"/>
                        </a:rPr>
                        <a:t> </a:t>
                      </a:r>
                      <a:endParaRPr lang="en-US" sz="1200" spc="-5" dirty="0">
                        <a:latin typeface="Calibri"/>
                        <a:cs typeface="Calibri"/>
                      </a:endParaRPr>
                    </a:p>
                    <a:p>
                      <a:pPr marL="452755" marR="248285" indent="-200025" algn="ctr">
                        <a:lnSpc>
                          <a:spcPct val="101699"/>
                        </a:lnSpc>
                        <a:spcBef>
                          <a:spcPts val="5"/>
                        </a:spcBef>
                      </a:pPr>
                      <a:r>
                        <a:rPr lang="en-US" sz="1200" spc="-5" dirty="0">
                          <a:latin typeface="Calibri"/>
                          <a:cs typeface="Calibri"/>
                        </a:rPr>
                        <a:t>i</a:t>
                      </a:r>
                      <a:r>
                        <a:rPr sz="1200" spc="-5" dirty="0">
                          <a:latin typeface="Calibri"/>
                          <a:cs typeface="Calibri"/>
                        </a:rPr>
                        <a:t>nformation</a:t>
                      </a:r>
                      <a:endParaRPr sz="1200" dirty="0">
                        <a:latin typeface="Calibri"/>
                        <a:cs typeface="Calibri"/>
                      </a:endParaRPr>
                    </a:p>
                  </a:txBody>
                  <a:tcPr marL="0" marR="0" marT="317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3025" marR="140970" lvl="0" indent="0" defTabSz="914400" eaLnBrk="1" fontAlgn="auto" latinLnBrk="0" hangingPunct="1">
                        <a:lnSpc>
                          <a:spcPct val="101400"/>
                        </a:lnSpc>
                        <a:spcBef>
                          <a:spcPts val="830"/>
                        </a:spcBef>
                        <a:spcAft>
                          <a:spcPts val="0"/>
                        </a:spcAft>
                        <a:buClrTx/>
                        <a:buSzTx/>
                        <a:buFontTx/>
                        <a:buNone/>
                        <a:tabLst/>
                        <a:defRPr/>
                      </a:pPr>
                      <a:r>
                        <a:rPr lang="en-US" sz="1200" spc="-5" dirty="0">
                          <a:latin typeface="+mn-lt"/>
                          <a:cs typeface="Calibri"/>
                        </a:rPr>
                        <a:t>If</a:t>
                      </a:r>
                      <a:r>
                        <a:rPr lang="en-US" sz="1200" dirty="0">
                          <a:latin typeface="+mn-lt"/>
                          <a:cs typeface="Calibri"/>
                        </a:rPr>
                        <a:t> </a:t>
                      </a:r>
                      <a:r>
                        <a:rPr lang="en-US" sz="1200" spc="-5" dirty="0">
                          <a:latin typeface="+mn-lt"/>
                          <a:cs typeface="Calibri"/>
                        </a:rPr>
                        <a:t>you </a:t>
                      </a:r>
                      <a:r>
                        <a:rPr lang="en-US" sz="1200" spc="-15" dirty="0">
                          <a:latin typeface="+mn-lt"/>
                          <a:cs typeface="Calibri"/>
                        </a:rPr>
                        <a:t>have</a:t>
                      </a:r>
                      <a:r>
                        <a:rPr lang="en-US" sz="1200" spc="-10" dirty="0">
                          <a:latin typeface="+mn-lt"/>
                          <a:cs typeface="Calibri"/>
                        </a:rPr>
                        <a:t> any</a:t>
                      </a:r>
                      <a:r>
                        <a:rPr lang="en-US" sz="1200" dirty="0">
                          <a:latin typeface="+mn-lt"/>
                          <a:cs typeface="Calibri"/>
                        </a:rPr>
                        <a:t> queries </a:t>
                      </a:r>
                      <a:r>
                        <a:rPr lang="en-US" sz="1200" spc="-5" dirty="0">
                          <a:latin typeface="+mn-lt"/>
                          <a:cs typeface="Calibri"/>
                        </a:rPr>
                        <a:t>concerning</a:t>
                      </a:r>
                      <a:r>
                        <a:rPr lang="en-US" sz="1200" spc="-10" dirty="0">
                          <a:latin typeface="+mn-lt"/>
                          <a:cs typeface="Calibri"/>
                        </a:rPr>
                        <a:t> </a:t>
                      </a:r>
                      <a:r>
                        <a:rPr lang="en-US" sz="1200" spc="-5" dirty="0">
                          <a:latin typeface="+mn-lt"/>
                          <a:cs typeface="Calibri"/>
                        </a:rPr>
                        <a:t>this</a:t>
                      </a:r>
                      <a:r>
                        <a:rPr lang="en-US" sz="1200" spc="5" dirty="0">
                          <a:latin typeface="+mn-lt"/>
                          <a:cs typeface="Calibri"/>
                        </a:rPr>
                        <a:t> </a:t>
                      </a:r>
                      <a:r>
                        <a:rPr lang="en-US" sz="1200" spc="-5" dirty="0">
                          <a:latin typeface="+mn-lt"/>
                          <a:cs typeface="Calibri"/>
                        </a:rPr>
                        <a:t>subject</a:t>
                      </a:r>
                      <a:r>
                        <a:rPr lang="en-US" sz="1200" spc="-10" dirty="0">
                          <a:latin typeface="+mn-lt"/>
                          <a:cs typeface="Calibri"/>
                        </a:rPr>
                        <a:t> </a:t>
                      </a:r>
                      <a:r>
                        <a:rPr lang="en-US" sz="1200" spc="-5" dirty="0">
                          <a:latin typeface="+mn-lt"/>
                          <a:cs typeface="Calibri"/>
                        </a:rPr>
                        <a:t>or</a:t>
                      </a:r>
                      <a:r>
                        <a:rPr lang="en-US" sz="1200" dirty="0">
                          <a:latin typeface="+mn-lt"/>
                          <a:cs typeface="Calibri"/>
                        </a:rPr>
                        <a:t> </a:t>
                      </a:r>
                      <a:r>
                        <a:rPr lang="en-US" sz="1200" spc="-5" dirty="0">
                          <a:latin typeface="+mn-lt"/>
                          <a:cs typeface="Calibri"/>
                        </a:rPr>
                        <a:t>the</a:t>
                      </a:r>
                      <a:r>
                        <a:rPr lang="en-US" sz="1200" spc="5" dirty="0">
                          <a:latin typeface="+mn-lt"/>
                          <a:cs typeface="Calibri"/>
                        </a:rPr>
                        <a:t> </a:t>
                      </a:r>
                      <a:r>
                        <a:rPr lang="en-US" sz="1200" spc="-5" dirty="0">
                          <a:latin typeface="+mn-lt"/>
                          <a:cs typeface="Calibri"/>
                        </a:rPr>
                        <a:t>qualifications</a:t>
                      </a:r>
                      <a:r>
                        <a:rPr lang="en-US" sz="1200" spc="-10" dirty="0">
                          <a:latin typeface="+mn-lt"/>
                          <a:cs typeface="Calibri"/>
                        </a:rPr>
                        <a:t>, </a:t>
                      </a:r>
                      <a:r>
                        <a:rPr lang="en-US" sz="1200" dirty="0">
                          <a:latin typeface="+mn-lt"/>
                          <a:cs typeface="Calibri"/>
                        </a:rPr>
                        <a:t>please</a:t>
                      </a:r>
                      <a:r>
                        <a:rPr lang="en-US" sz="1200" spc="-10" dirty="0">
                          <a:latin typeface="+mn-lt"/>
                          <a:cs typeface="Calibri"/>
                        </a:rPr>
                        <a:t> contact Nicola </a:t>
                      </a:r>
                      <a:r>
                        <a:rPr lang="en-US" sz="1200" dirty="0">
                          <a:latin typeface="+mn-lt"/>
                          <a:cs typeface="Calibri"/>
                        </a:rPr>
                        <a:t>Lightfoot</a:t>
                      </a:r>
                    </a:p>
                    <a:p>
                      <a:pPr marL="73025" marR="140970">
                        <a:lnSpc>
                          <a:spcPct val="101400"/>
                        </a:lnSpc>
                        <a:spcBef>
                          <a:spcPts val="830"/>
                        </a:spcBef>
                      </a:pPr>
                      <a:endParaRPr sz="1200" dirty="0">
                        <a:latin typeface="+mn-lt"/>
                        <a:cs typeface="Calibri"/>
                      </a:endParaRPr>
                    </a:p>
                  </a:txBody>
                  <a:tcPr marL="0" marR="0" marT="10541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4"/>
                  </a:ext>
                </a:extLst>
              </a:tr>
              <a:tr h="569595">
                <a:tc>
                  <a:txBody>
                    <a:bodyPr/>
                    <a:lstStyle/>
                    <a:p>
                      <a:pPr>
                        <a:lnSpc>
                          <a:spcPct val="100000"/>
                        </a:lnSpc>
                        <a:spcBef>
                          <a:spcPts val="40"/>
                        </a:spcBef>
                      </a:pPr>
                      <a:endParaRPr sz="1250">
                        <a:latin typeface="Times New Roman"/>
                        <a:cs typeface="Times New Roman"/>
                      </a:endParaRPr>
                    </a:p>
                    <a:p>
                      <a:pPr algn="ctr">
                        <a:lnSpc>
                          <a:spcPct val="100000"/>
                        </a:lnSpc>
                      </a:pPr>
                      <a:r>
                        <a:rPr sz="1200" dirty="0">
                          <a:latin typeface="Calibri"/>
                          <a:cs typeface="Calibri"/>
                        </a:rPr>
                        <a:t>Useful</a:t>
                      </a:r>
                      <a:r>
                        <a:rPr sz="1200" spc="-40" dirty="0">
                          <a:latin typeface="Calibri"/>
                          <a:cs typeface="Calibri"/>
                        </a:rPr>
                        <a:t> </a:t>
                      </a:r>
                      <a:r>
                        <a:rPr sz="1200" spc="-5" dirty="0">
                          <a:latin typeface="Calibri"/>
                          <a:cs typeface="Calibri"/>
                        </a:rPr>
                        <a:t>websites</a:t>
                      </a:r>
                      <a:endParaRPr sz="1200">
                        <a:latin typeface="Calibri"/>
                        <a:cs typeface="Calibri"/>
                      </a:endParaRPr>
                    </a:p>
                  </a:txBody>
                  <a:tcPr marL="0" marR="0" marT="50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3025" marR="657225">
                        <a:lnSpc>
                          <a:spcPct val="102099"/>
                        </a:lnSpc>
                        <a:spcBef>
                          <a:spcPts val="459"/>
                        </a:spcBef>
                      </a:pPr>
                      <a:endParaRPr sz="1200" dirty="0">
                        <a:solidFill>
                          <a:srgbClr val="00B0F0"/>
                        </a:solidFill>
                        <a:latin typeface="Calibri"/>
                        <a:cs typeface="Calibri"/>
                      </a:endParaRPr>
                    </a:p>
                  </a:txBody>
                  <a:tcPr marL="0" marR="0" marT="58419"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5"/>
                  </a:ext>
                </a:extLst>
              </a:tr>
            </a:tbl>
          </a:graphicData>
        </a:graphic>
      </p:graphicFrame>
      <p:sp>
        <p:nvSpPr>
          <p:cNvPr id="13" name="object 11">
            <a:extLst>
              <a:ext uri="{FF2B5EF4-FFF2-40B4-BE49-F238E27FC236}">
                <a16:creationId xmlns:a16="http://schemas.microsoft.com/office/drawing/2014/main" id="{9EB6C545-9797-41F9-9408-F5025506A74B}"/>
              </a:ext>
            </a:extLst>
          </p:cNvPr>
          <p:cNvSpPr txBox="1"/>
          <p:nvPr/>
        </p:nvSpPr>
        <p:spPr>
          <a:xfrm>
            <a:off x="3377784" y="1110268"/>
            <a:ext cx="1743775" cy="228909"/>
          </a:xfrm>
          <a:prstGeom prst="rect">
            <a:avLst/>
          </a:prstGeom>
        </p:spPr>
        <p:txBody>
          <a:bodyPr vert="horz" wrap="square" lIns="0" tIns="13335" rIns="0" bIns="0" rtlCol="0">
            <a:spAutoFit/>
          </a:bodyPr>
          <a:lstStyle/>
          <a:p>
            <a:pPr marL="12700">
              <a:lnSpc>
                <a:spcPct val="100000"/>
              </a:lnSpc>
              <a:spcBef>
                <a:spcPts val="105"/>
              </a:spcBef>
            </a:pPr>
            <a:r>
              <a:rPr lang="en-GB" sz="1400" b="1" spc="-5" dirty="0">
                <a:solidFill>
                  <a:srgbClr val="1E1B5D"/>
                </a:solidFill>
                <a:latin typeface="Calibri"/>
                <a:cs typeface="Calibri"/>
              </a:rPr>
              <a:t>ENVIRIONMENTAL</a:t>
            </a:r>
            <a:endParaRPr sz="1400" dirty="0">
              <a:latin typeface="Calibri"/>
              <a:cs typeface="Calibri"/>
            </a:endParaRPr>
          </a:p>
        </p:txBody>
      </p:sp>
    </p:spTree>
    <p:extLst>
      <p:ext uri="{BB962C8B-B14F-4D97-AF65-F5344CB8AC3E}">
        <p14:creationId xmlns:p14="http://schemas.microsoft.com/office/powerpoint/2010/main" val="1787700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05574" y="394563"/>
            <a:ext cx="6719570" cy="9845675"/>
            <a:chOff x="405574" y="394563"/>
            <a:chExt cx="6719570" cy="9845675"/>
          </a:xfrm>
        </p:grpSpPr>
        <p:sp>
          <p:nvSpPr>
            <p:cNvPr id="3" name="object 3"/>
            <p:cNvSpPr/>
            <p:nvPr/>
          </p:nvSpPr>
          <p:spPr>
            <a:xfrm>
              <a:off x="437324" y="426313"/>
              <a:ext cx="6656070" cy="9782175"/>
            </a:xfrm>
            <a:custGeom>
              <a:avLst/>
              <a:gdLst/>
              <a:ahLst/>
              <a:cxnLst/>
              <a:rect l="l" t="t" r="r" b="b"/>
              <a:pathLst>
                <a:path w="6656070" h="9782175">
                  <a:moveTo>
                    <a:pt x="6655943" y="0"/>
                  </a:moveTo>
                  <a:lnTo>
                    <a:pt x="0" y="0"/>
                  </a:lnTo>
                  <a:lnTo>
                    <a:pt x="0" y="9781921"/>
                  </a:lnTo>
                  <a:lnTo>
                    <a:pt x="6655943" y="9781921"/>
                  </a:lnTo>
                  <a:lnTo>
                    <a:pt x="6655943" y="0"/>
                  </a:lnTo>
                  <a:close/>
                </a:path>
              </a:pathLst>
            </a:custGeom>
            <a:solidFill>
              <a:srgbClr val="1E1B5D"/>
            </a:solidFill>
          </p:spPr>
          <p:txBody>
            <a:bodyPr wrap="square" lIns="0" tIns="0" rIns="0" bIns="0" rtlCol="0"/>
            <a:lstStyle/>
            <a:p>
              <a:endParaRPr/>
            </a:p>
          </p:txBody>
        </p:sp>
        <p:sp>
          <p:nvSpPr>
            <p:cNvPr id="4" name="object 4"/>
            <p:cNvSpPr/>
            <p:nvPr/>
          </p:nvSpPr>
          <p:spPr>
            <a:xfrm>
              <a:off x="437324" y="426313"/>
              <a:ext cx="6656070" cy="9782175"/>
            </a:xfrm>
            <a:custGeom>
              <a:avLst/>
              <a:gdLst/>
              <a:ahLst/>
              <a:cxnLst/>
              <a:rect l="l" t="t" r="r" b="b"/>
              <a:pathLst>
                <a:path w="6656070" h="9782175">
                  <a:moveTo>
                    <a:pt x="0" y="9781921"/>
                  </a:moveTo>
                  <a:lnTo>
                    <a:pt x="6655943" y="9781921"/>
                  </a:lnTo>
                  <a:lnTo>
                    <a:pt x="6655943" y="0"/>
                  </a:lnTo>
                  <a:lnTo>
                    <a:pt x="0" y="0"/>
                  </a:lnTo>
                  <a:lnTo>
                    <a:pt x="0" y="9781921"/>
                  </a:lnTo>
                  <a:close/>
                </a:path>
              </a:pathLst>
            </a:custGeom>
            <a:ln w="63500">
              <a:solidFill>
                <a:srgbClr val="663300"/>
              </a:solidFill>
            </a:ln>
          </p:spPr>
          <p:txBody>
            <a:bodyPr wrap="square" lIns="0" tIns="0" rIns="0" bIns="0" rtlCol="0"/>
            <a:lstStyle/>
            <a:p>
              <a:endParaRPr/>
            </a:p>
          </p:txBody>
        </p:sp>
        <p:sp>
          <p:nvSpPr>
            <p:cNvPr id="5" name="object 5"/>
            <p:cNvSpPr/>
            <p:nvPr/>
          </p:nvSpPr>
          <p:spPr>
            <a:xfrm>
              <a:off x="591781" y="634364"/>
              <a:ext cx="6347460" cy="9366250"/>
            </a:xfrm>
            <a:custGeom>
              <a:avLst/>
              <a:gdLst/>
              <a:ahLst/>
              <a:cxnLst/>
              <a:rect l="l" t="t" r="r" b="b"/>
              <a:pathLst>
                <a:path w="6347459" h="9366250">
                  <a:moveTo>
                    <a:pt x="6346990" y="0"/>
                  </a:moveTo>
                  <a:lnTo>
                    <a:pt x="0" y="0"/>
                  </a:lnTo>
                  <a:lnTo>
                    <a:pt x="0" y="9365818"/>
                  </a:lnTo>
                  <a:lnTo>
                    <a:pt x="5553621" y="9365818"/>
                  </a:lnTo>
                  <a:lnTo>
                    <a:pt x="6346990" y="8195056"/>
                  </a:lnTo>
                  <a:lnTo>
                    <a:pt x="6346990" y="0"/>
                  </a:lnTo>
                  <a:close/>
                </a:path>
              </a:pathLst>
            </a:custGeom>
            <a:solidFill>
              <a:srgbClr val="FFFFFF"/>
            </a:solidFill>
          </p:spPr>
          <p:txBody>
            <a:bodyPr wrap="square" lIns="0" tIns="0" rIns="0" bIns="0" rtlCol="0"/>
            <a:lstStyle/>
            <a:p>
              <a:endParaRPr/>
            </a:p>
          </p:txBody>
        </p:sp>
        <p:sp>
          <p:nvSpPr>
            <p:cNvPr id="6" name="object 6"/>
            <p:cNvSpPr/>
            <p:nvPr/>
          </p:nvSpPr>
          <p:spPr>
            <a:xfrm>
              <a:off x="6145402" y="8829420"/>
              <a:ext cx="793750" cy="1170940"/>
            </a:xfrm>
            <a:custGeom>
              <a:avLst/>
              <a:gdLst/>
              <a:ahLst/>
              <a:cxnLst/>
              <a:rect l="l" t="t" r="r" b="b"/>
              <a:pathLst>
                <a:path w="793750" h="1170940">
                  <a:moveTo>
                    <a:pt x="793369" y="0"/>
                  </a:moveTo>
                  <a:lnTo>
                    <a:pt x="735067" y="40976"/>
                  </a:lnTo>
                  <a:lnTo>
                    <a:pt x="679141" y="76172"/>
                  </a:lnTo>
                  <a:lnTo>
                    <a:pt x="625671" y="105657"/>
                  </a:lnTo>
                  <a:lnTo>
                    <a:pt x="574739" y="129503"/>
                  </a:lnTo>
                  <a:lnTo>
                    <a:pt x="526429" y="147780"/>
                  </a:lnTo>
                  <a:lnTo>
                    <a:pt x="480820" y="160560"/>
                  </a:lnTo>
                  <a:lnTo>
                    <a:pt x="437997" y="167913"/>
                  </a:lnTo>
                  <a:lnTo>
                    <a:pt x="398040" y="169910"/>
                  </a:lnTo>
                  <a:lnTo>
                    <a:pt x="361031" y="166621"/>
                  </a:lnTo>
                  <a:lnTo>
                    <a:pt x="296187" y="144474"/>
                  </a:lnTo>
                  <a:lnTo>
                    <a:pt x="244120" y="102037"/>
                  </a:lnTo>
                  <a:lnTo>
                    <a:pt x="205486" y="39878"/>
                  </a:lnTo>
                  <a:lnTo>
                    <a:pt x="0" y="1170762"/>
                  </a:lnTo>
                  <a:lnTo>
                    <a:pt x="793369" y="0"/>
                  </a:lnTo>
                  <a:close/>
                </a:path>
              </a:pathLst>
            </a:custGeom>
            <a:solidFill>
              <a:srgbClr val="CDCDCD"/>
            </a:solidFill>
          </p:spPr>
          <p:txBody>
            <a:bodyPr wrap="square" lIns="0" tIns="0" rIns="0" bIns="0" rtlCol="0"/>
            <a:lstStyle/>
            <a:p>
              <a:endParaRPr/>
            </a:p>
          </p:txBody>
        </p:sp>
        <p:sp>
          <p:nvSpPr>
            <p:cNvPr id="7" name="object 7"/>
            <p:cNvSpPr/>
            <p:nvPr/>
          </p:nvSpPr>
          <p:spPr>
            <a:xfrm>
              <a:off x="591781" y="634364"/>
              <a:ext cx="6347460" cy="9366250"/>
            </a:xfrm>
            <a:custGeom>
              <a:avLst/>
              <a:gdLst/>
              <a:ahLst/>
              <a:cxnLst/>
              <a:rect l="l" t="t" r="r" b="b"/>
              <a:pathLst>
                <a:path w="6347459" h="9366250">
                  <a:moveTo>
                    <a:pt x="0" y="0"/>
                  </a:moveTo>
                  <a:lnTo>
                    <a:pt x="0" y="9365818"/>
                  </a:lnTo>
                  <a:lnTo>
                    <a:pt x="5553621" y="9365818"/>
                  </a:lnTo>
                  <a:lnTo>
                    <a:pt x="6346990" y="8195056"/>
                  </a:lnTo>
                  <a:lnTo>
                    <a:pt x="6346990" y="0"/>
                  </a:lnTo>
                  <a:lnTo>
                    <a:pt x="0" y="0"/>
                  </a:lnTo>
                  <a:close/>
                </a:path>
                <a:path w="6347459" h="9366250">
                  <a:moveTo>
                    <a:pt x="5553621" y="9365818"/>
                  </a:moveTo>
                  <a:lnTo>
                    <a:pt x="5759107" y="8234934"/>
                  </a:lnTo>
                  <a:lnTo>
                    <a:pt x="5776704" y="8268443"/>
                  </a:lnTo>
                  <a:lnTo>
                    <a:pt x="5797741" y="8297093"/>
                  </a:lnTo>
                  <a:lnTo>
                    <a:pt x="5849808" y="8339530"/>
                  </a:lnTo>
                  <a:lnTo>
                    <a:pt x="5914652" y="8361677"/>
                  </a:lnTo>
                  <a:lnTo>
                    <a:pt x="5951661" y="8364966"/>
                  </a:lnTo>
                  <a:lnTo>
                    <a:pt x="5991618" y="8362969"/>
                  </a:lnTo>
                  <a:lnTo>
                    <a:pt x="6034442" y="8355616"/>
                  </a:lnTo>
                  <a:lnTo>
                    <a:pt x="6080050" y="8342836"/>
                  </a:lnTo>
                  <a:lnTo>
                    <a:pt x="6128360" y="8324559"/>
                  </a:lnTo>
                  <a:lnTo>
                    <a:pt x="6179292" y="8300713"/>
                  </a:lnTo>
                  <a:lnTo>
                    <a:pt x="6232762" y="8271228"/>
                  </a:lnTo>
                  <a:lnTo>
                    <a:pt x="6288688" y="8236032"/>
                  </a:lnTo>
                  <a:lnTo>
                    <a:pt x="6346990" y="8195056"/>
                  </a:lnTo>
                </a:path>
              </a:pathLst>
            </a:custGeom>
            <a:ln w="63500">
              <a:solidFill>
                <a:srgbClr val="663300"/>
              </a:solidFill>
            </a:ln>
          </p:spPr>
          <p:txBody>
            <a:bodyPr wrap="square" lIns="0" tIns="0" rIns="0" bIns="0" rtlCol="0"/>
            <a:lstStyle/>
            <a:p>
              <a:endParaRPr/>
            </a:p>
          </p:txBody>
        </p:sp>
        <p:sp>
          <p:nvSpPr>
            <p:cNvPr id="8" name="object 8"/>
            <p:cNvSpPr/>
            <p:nvPr/>
          </p:nvSpPr>
          <p:spPr>
            <a:xfrm>
              <a:off x="2128011" y="693673"/>
              <a:ext cx="3280410" cy="362585"/>
            </a:xfrm>
            <a:custGeom>
              <a:avLst/>
              <a:gdLst/>
              <a:ahLst/>
              <a:cxnLst/>
              <a:rect l="l" t="t" r="r" b="b"/>
              <a:pathLst>
                <a:path w="3280410" h="362584">
                  <a:moveTo>
                    <a:pt x="3280283" y="0"/>
                  </a:moveTo>
                  <a:lnTo>
                    <a:pt x="0" y="0"/>
                  </a:lnTo>
                  <a:lnTo>
                    <a:pt x="0" y="362203"/>
                  </a:lnTo>
                  <a:lnTo>
                    <a:pt x="3280283" y="362203"/>
                  </a:lnTo>
                  <a:lnTo>
                    <a:pt x="3280283" y="0"/>
                  </a:lnTo>
                  <a:close/>
                </a:path>
              </a:pathLst>
            </a:custGeom>
            <a:solidFill>
              <a:srgbClr val="FFFFFF"/>
            </a:solidFill>
          </p:spPr>
          <p:txBody>
            <a:bodyPr wrap="square" lIns="0" tIns="0" rIns="0" bIns="0" rtlCol="0"/>
            <a:lstStyle/>
            <a:p>
              <a:endParaRPr/>
            </a:p>
          </p:txBody>
        </p:sp>
        <p:sp>
          <p:nvSpPr>
            <p:cNvPr id="9" name="object 9"/>
            <p:cNvSpPr/>
            <p:nvPr/>
          </p:nvSpPr>
          <p:spPr>
            <a:xfrm>
              <a:off x="2128011" y="693673"/>
              <a:ext cx="3280410" cy="362585"/>
            </a:xfrm>
            <a:custGeom>
              <a:avLst/>
              <a:gdLst/>
              <a:ahLst/>
              <a:cxnLst/>
              <a:rect l="l" t="t" r="r" b="b"/>
              <a:pathLst>
                <a:path w="3280410" h="362584">
                  <a:moveTo>
                    <a:pt x="0" y="362203"/>
                  </a:moveTo>
                  <a:lnTo>
                    <a:pt x="3280283" y="362203"/>
                  </a:lnTo>
                  <a:lnTo>
                    <a:pt x="3280283" y="0"/>
                  </a:lnTo>
                  <a:lnTo>
                    <a:pt x="0" y="0"/>
                  </a:lnTo>
                  <a:lnTo>
                    <a:pt x="0" y="362203"/>
                  </a:lnTo>
                  <a:close/>
                </a:path>
              </a:pathLst>
            </a:custGeom>
            <a:ln w="63499">
              <a:solidFill>
                <a:srgbClr val="FFCC00"/>
              </a:solidFill>
            </a:ln>
          </p:spPr>
          <p:txBody>
            <a:bodyPr wrap="square" lIns="0" tIns="0" rIns="0" bIns="0" rtlCol="0"/>
            <a:lstStyle/>
            <a:p>
              <a:endParaRPr/>
            </a:p>
          </p:txBody>
        </p:sp>
        <p:sp>
          <p:nvSpPr>
            <p:cNvPr id="10" name="object 10"/>
            <p:cNvSpPr/>
            <p:nvPr/>
          </p:nvSpPr>
          <p:spPr>
            <a:xfrm>
              <a:off x="670712" y="1103248"/>
              <a:ext cx="6176010" cy="2561590"/>
            </a:xfrm>
            <a:custGeom>
              <a:avLst/>
              <a:gdLst/>
              <a:ahLst/>
              <a:cxnLst/>
              <a:rect l="l" t="t" r="r" b="b"/>
              <a:pathLst>
                <a:path w="6176009" h="2561590">
                  <a:moveTo>
                    <a:pt x="6175883" y="0"/>
                  </a:moveTo>
                  <a:lnTo>
                    <a:pt x="0" y="0"/>
                  </a:lnTo>
                  <a:lnTo>
                    <a:pt x="0" y="2561589"/>
                  </a:lnTo>
                  <a:lnTo>
                    <a:pt x="6175883" y="2561589"/>
                  </a:lnTo>
                  <a:lnTo>
                    <a:pt x="6175883" y="0"/>
                  </a:lnTo>
                  <a:close/>
                </a:path>
              </a:pathLst>
            </a:custGeom>
            <a:solidFill>
              <a:srgbClr val="FFFFFF"/>
            </a:solidFill>
          </p:spPr>
          <p:txBody>
            <a:bodyPr wrap="square" lIns="0" tIns="0" rIns="0" bIns="0" rtlCol="0"/>
            <a:lstStyle/>
            <a:p>
              <a:endParaRPr/>
            </a:p>
          </p:txBody>
        </p:sp>
        <p:sp>
          <p:nvSpPr>
            <p:cNvPr id="11" name="object 11"/>
            <p:cNvSpPr/>
            <p:nvPr/>
          </p:nvSpPr>
          <p:spPr>
            <a:xfrm>
              <a:off x="670712" y="1103248"/>
              <a:ext cx="6176010" cy="2561590"/>
            </a:xfrm>
            <a:custGeom>
              <a:avLst/>
              <a:gdLst/>
              <a:ahLst/>
              <a:cxnLst/>
              <a:rect l="l" t="t" r="r" b="b"/>
              <a:pathLst>
                <a:path w="6176009" h="2561590">
                  <a:moveTo>
                    <a:pt x="0" y="2561589"/>
                  </a:moveTo>
                  <a:lnTo>
                    <a:pt x="6175883" y="2561589"/>
                  </a:lnTo>
                  <a:lnTo>
                    <a:pt x="6175883" y="0"/>
                  </a:lnTo>
                  <a:lnTo>
                    <a:pt x="0" y="0"/>
                  </a:lnTo>
                  <a:lnTo>
                    <a:pt x="0" y="2561589"/>
                  </a:lnTo>
                  <a:close/>
                </a:path>
              </a:pathLst>
            </a:custGeom>
            <a:ln w="63499">
              <a:solidFill>
                <a:srgbClr val="CCCCCC"/>
              </a:solidFill>
            </a:ln>
          </p:spPr>
          <p:txBody>
            <a:bodyPr wrap="square" lIns="0" tIns="0" rIns="0" bIns="0" rtlCol="0"/>
            <a:lstStyle/>
            <a:p>
              <a:endParaRPr/>
            </a:p>
          </p:txBody>
        </p:sp>
      </p:grpSp>
      <p:sp>
        <p:nvSpPr>
          <p:cNvPr id="12" name="object 12"/>
          <p:cNvSpPr txBox="1"/>
          <p:nvPr/>
        </p:nvSpPr>
        <p:spPr>
          <a:xfrm>
            <a:off x="702462" y="811479"/>
            <a:ext cx="6112510" cy="2772410"/>
          </a:xfrm>
          <a:prstGeom prst="rect">
            <a:avLst/>
          </a:prstGeom>
        </p:spPr>
        <p:txBody>
          <a:bodyPr vert="horz" wrap="square" lIns="0" tIns="12700" rIns="0" bIns="0" rtlCol="0">
            <a:spAutoFit/>
          </a:bodyPr>
          <a:lstStyle/>
          <a:p>
            <a:pPr marL="16510" algn="ctr">
              <a:lnSpc>
                <a:spcPct val="100000"/>
              </a:lnSpc>
              <a:spcBef>
                <a:spcPts val="100"/>
              </a:spcBef>
            </a:pPr>
            <a:r>
              <a:rPr sz="1200" b="1" dirty="0">
                <a:solidFill>
                  <a:srgbClr val="0A5AB1"/>
                </a:solidFill>
                <a:latin typeface="Calibri"/>
                <a:cs typeface="Calibri"/>
              </a:rPr>
              <a:t>A </a:t>
            </a:r>
            <a:r>
              <a:rPr sz="1200" b="1" spc="-5" dirty="0">
                <a:solidFill>
                  <a:srgbClr val="0A5AB1"/>
                </a:solidFill>
                <a:latin typeface="Calibri"/>
                <a:cs typeface="Calibri"/>
              </a:rPr>
              <a:t>Parent’s</a:t>
            </a:r>
            <a:r>
              <a:rPr sz="1200" b="1" spc="-15" dirty="0">
                <a:solidFill>
                  <a:srgbClr val="0A5AB1"/>
                </a:solidFill>
                <a:latin typeface="Calibri"/>
                <a:cs typeface="Calibri"/>
              </a:rPr>
              <a:t> </a:t>
            </a:r>
            <a:r>
              <a:rPr sz="1200" b="1" spc="-5" dirty="0">
                <a:solidFill>
                  <a:srgbClr val="0A5AB1"/>
                </a:solidFill>
                <a:latin typeface="Calibri"/>
                <a:cs typeface="Calibri"/>
              </a:rPr>
              <a:t>Guide to</a:t>
            </a:r>
            <a:r>
              <a:rPr sz="1200" b="1" dirty="0">
                <a:solidFill>
                  <a:srgbClr val="0A5AB1"/>
                </a:solidFill>
                <a:latin typeface="Calibri"/>
                <a:cs typeface="Calibri"/>
              </a:rPr>
              <a:t> </a:t>
            </a:r>
            <a:r>
              <a:rPr sz="1200" b="1" spc="-5" dirty="0">
                <a:solidFill>
                  <a:srgbClr val="0A5AB1"/>
                </a:solidFill>
                <a:latin typeface="Calibri"/>
                <a:cs typeface="Calibri"/>
              </a:rPr>
              <a:t>Access</a:t>
            </a:r>
            <a:r>
              <a:rPr sz="1200" b="1" spc="-10" dirty="0">
                <a:solidFill>
                  <a:srgbClr val="0A5AB1"/>
                </a:solidFill>
                <a:latin typeface="Calibri"/>
                <a:cs typeface="Calibri"/>
              </a:rPr>
              <a:t> </a:t>
            </a:r>
            <a:r>
              <a:rPr sz="1200" b="1" spc="-5" dirty="0">
                <a:solidFill>
                  <a:srgbClr val="0A5AB1"/>
                </a:solidFill>
                <a:latin typeface="Calibri"/>
                <a:cs typeface="Calibri"/>
              </a:rPr>
              <a:t>Arrangements</a:t>
            </a:r>
            <a:endParaRPr sz="1200" dirty="0">
              <a:latin typeface="Calibri"/>
              <a:cs typeface="Calibri"/>
            </a:endParaRPr>
          </a:p>
          <a:p>
            <a:pPr>
              <a:lnSpc>
                <a:spcPct val="100000"/>
              </a:lnSpc>
              <a:spcBef>
                <a:spcPts val="5"/>
              </a:spcBef>
            </a:pPr>
            <a:endParaRPr sz="1000" dirty="0">
              <a:latin typeface="Calibri"/>
              <a:cs typeface="Calibri"/>
            </a:endParaRPr>
          </a:p>
          <a:p>
            <a:pPr marL="34925" marR="37465">
              <a:lnSpc>
                <a:spcPct val="101699"/>
              </a:lnSpc>
            </a:pPr>
            <a:r>
              <a:rPr sz="1000" spc="-5" dirty="0">
                <a:latin typeface="Calibri"/>
                <a:cs typeface="Calibri"/>
              </a:rPr>
              <a:t>As</a:t>
            </a:r>
            <a:r>
              <a:rPr sz="1000" dirty="0">
                <a:latin typeface="Calibri"/>
                <a:cs typeface="Calibri"/>
              </a:rPr>
              <a:t> </a:t>
            </a:r>
            <a:r>
              <a:rPr sz="1000" spc="-5" dirty="0">
                <a:latin typeface="Calibri"/>
                <a:cs typeface="Calibri"/>
              </a:rPr>
              <a:t>a</a:t>
            </a:r>
            <a:r>
              <a:rPr sz="1000" spc="15" dirty="0">
                <a:latin typeface="Calibri"/>
                <a:cs typeface="Calibri"/>
              </a:rPr>
              <a:t> </a:t>
            </a:r>
            <a:r>
              <a:rPr sz="1000" spc="-5" dirty="0">
                <a:latin typeface="Calibri"/>
                <a:cs typeface="Calibri"/>
              </a:rPr>
              <a:t>new</a:t>
            </a:r>
            <a:r>
              <a:rPr sz="1000" spc="15" dirty="0">
                <a:latin typeface="Calibri"/>
                <a:cs typeface="Calibri"/>
              </a:rPr>
              <a:t> </a:t>
            </a:r>
            <a:r>
              <a:rPr sz="1000" spc="-5" dirty="0">
                <a:latin typeface="Calibri"/>
                <a:cs typeface="Calibri"/>
              </a:rPr>
              <a:t>school</a:t>
            </a:r>
            <a:r>
              <a:rPr sz="1000" spc="10" dirty="0">
                <a:latin typeface="Calibri"/>
                <a:cs typeface="Calibri"/>
              </a:rPr>
              <a:t> </a:t>
            </a:r>
            <a:r>
              <a:rPr sz="1000" spc="-5" dirty="0">
                <a:latin typeface="Calibri"/>
                <a:cs typeface="Calibri"/>
              </a:rPr>
              <a:t>year</a:t>
            </a:r>
            <a:r>
              <a:rPr sz="1000" spc="5" dirty="0">
                <a:latin typeface="Calibri"/>
                <a:cs typeface="Calibri"/>
              </a:rPr>
              <a:t> </a:t>
            </a:r>
            <a:r>
              <a:rPr sz="1000" spc="-5" dirty="0">
                <a:latin typeface="Calibri"/>
                <a:cs typeface="Calibri"/>
              </a:rPr>
              <a:t>begins,</a:t>
            </a:r>
            <a:r>
              <a:rPr sz="1000" spc="10" dirty="0">
                <a:latin typeface="Calibri"/>
                <a:cs typeface="Calibri"/>
              </a:rPr>
              <a:t> </a:t>
            </a:r>
            <a:r>
              <a:rPr sz="1000" spc="-5" dirty="0">
                <a:latin typeface="Calibri"/>
                <a:cs typeface="Calibri"/>
              </a:rPr>
              <a:t>year-10</a:t>
            </a:r>
            <a:r>
              <a:rPr sz="1000" dirty="0">
                <a:latin typeface="Calibri"/>
                <a:cs typeface="Calibri"/>
              </a:rPr>
              <a:t> </a:t>
            </a:r>
            <a:r>
              <a:rPr lang="en-US" sz="1000" spc="-5" dirty="0">
                <a:latin typeface="Calibri"/>
                <a:cs typeface="Calibri"/>
              </a:rPr>
              <a:t>pupils</a:t>
            </a:r>
            <a:r>
              <a:rPr sz="1000" spc="5" dirty="0">
                <a:latin typeface="Calibri"/>
                <a:cs typeface="Calibri"/>
              </a:rPr>
              <a:t> </a:t>
            </a:r>
            <a:r>
              <a:rPr sz="1000" spc="-5" dirty="0">
                <a:latin typeface="Calibri"/>
                <a:cs typeface="Calibri"/>
              </a:rPr>
              <a:t>commence </a:t>
            </a:r>
            <a:r>
              <a:rPr sz="1000" dirty="0">
                <a:latin typeface="Calibri"/>
                <a:cs typeface="Calibri"/>
              </a:rPr>
              <a:t>their</a:t>
            </a:r>
            <a:r>
              <a:rPr sz="1000" spc="10" dirty="0">
                <a:latin typeface="Calibri"/>
                <a:cs typeface="Calibri"/>
              </a:rPr>
              <a:t> </a:t>
            </a:r>
            <a:r>
              <a:rPr sz="1000" spc="-5" dirty="0">
                <a:latin typeface="Calibri"/>
                <a:cs typeface="Calibri"/>
              </a:rPr>
              <a:t>GCSE,</a:t>
            </a:r>
            <a:r>
              <a:rPr sz="1000" spc="5" dirty="0">
                <a:latin typeface="Calibri"/>
                <a:cs typeface="Calibri"/>
              </a:rPr>
              <a:t> </a:t>
            </a:r>
            <a:r>
              <a:rPr sz="1000" spc="-5" dirty="0">
                <a:latin typeface="Calibri"/>
                <a:cs typeface="Calibri"/>
              </a:rPr>
              <a:t>or</a:t>
            </a:r>
            <a:r>
              <a:rPr sz="1000" spc="10" dirty="0">
                <a:latin typeface="Calibri"/>
                <a:cs typeface="Calibri"/>
              </a:rPr>
              <a:t> </a:t>
            </a:r>
            <a:r>
              <a:rPr sz="1000" spc="-5" dirty="0">
                <a:latin typeface="Calibri"/>
                <a:cs typeface="Calibri"/>
              </a:rPr>
              <a:t>equivalent</a:t>
            </a:r>
            <a:r>
              <a:rPr sz="1000" spc="5" dirty="0">
                <a:latin typeface="Calibri"/>
                <a:cs typeface="Calibri"/>
              </a:rPr>
              <a:t> </a:t>
            </a:r>
            <a:r>
              <a:rPr sz="1000" spc="-5" dirty="0">
                <a:latin typeface="Calibri"/>
                <a:cs typeface="Calibri"/>
              </a:rPr>
              <a:t>courses.</a:t>
            </a:r>
            <a:r>
              <a:rPr sz="1000" spc="20" dirty="0">
                <a:latin typeface="Calibri"/>
                <a:cs typeface="Calibri"/>
              </a:rPr>
              <a:t> </a:t>
            </a:r>
            <a:r>
              <a:rPr sz="1000" spc="-5" dirty="0">
                <a:latin typeface="Calibri"/>
                <a:cs typeface="Calibri"/>
              </a:rPr>
              <a:t>This means a</a:t>
            </a:r>
            <a:r>
              <a:rPr sz="1000" spc="10" dirty="0">
                <a:latin typeface="Calibri"/>
                <a:cs typeface="Calibri"/>
              </a:rPr>
              <a:t> </a:t>
            </a:r>
            <a:r>
              <a:rPr sz="1000" dirty="0">
                <a:latin typeface="Calibri"/>
                <a:cs typeface="Calibri"/>
              </a:rPr>
              <a:t>whole </a:t>
            </a:r>
            <a:r>
              <a:rPr sz="1000" spc="-5" dirty="0">
                <a:latin typeface="Calibri"/>
                <a:cs typeface="Calibri"/>
              </a:rPr>
              <a:t>new </a:t>
            </a:r>
            <a:r>
              <a:rPr sz="1000" spc="-210" dirty="0">
                <a:latin typeface="Calibri"/>
                <a:cs typeface="Calibri"/>
              </a:rPr>
              <a:t> </a:t>
            </a:r>
            <a:r>
              <a:rPr sz="1000" spc="-5" dirty="0">
                <a:latin typeface="Calibri"/>
                <a:cs typeface="Calibri"/>
              </a:rPr>
              <a:t>set</a:t>
            </a:r>
            <a:r>
              <a:rPr sz="1000" spc="5" dirty="0">
                <a:latin typeface="Calibri"/>
                <a:cs typeface="Calibri"/>
              </a:rPr>
              <a:t> </a:t>
            </a:r>
            <a:r>
              <a:rPr sz="1000" spc="-5" dirty="0">
                <a:latin typeface="Calibri"/>
                <a:cs typeface="Calibri"/>
              </a:rPr>
              <a:t>of</a:t>
            </a:r>
            <a:r>
              <a:rPr sz="1000" dirty="0">
                <a:latin typeface="Calibri"/>
                <a:cs typeface="Calibri"/>
              </a:rPr>
              <a:t> challenges ahead</a:t>
            </a:r>
            <a:r>
              <a:rPr sz="1000" spc="10" dirty="0">
                <a:latin typeface="Calibri"/>
                <a:cs typeface="Calibri"/>
              </a:rPr>
              <a:t> </a:t>
            </a:r>
            <a:r>
              <a:rPr sz="1000" spc="-5" dirty="0">
                <a:latin typeface="Calibri"/>
                <a:cs typeface="Calibri"/>
              </a:rPr>
              <a:t>for</a:t>
            </a:r>
            <a:r>
              <a:rPr sz="1000" spc="10" dirty="0">
                <a:latin typeface="Calibri"/>
                <a:cs typeface="Calibri"/>
              </a:rPr>
              <a:t> </a:t>
            </a:r>
            <a:r>
              <a:rPr lang="en-US" sz="1000" spc="-5" dirty="0">
                <a:latin typeface="Calibri"/>
                <a:cs typeface="Calibri"/>
              </a:rPr>
              <a:t>pupil</a:t>
            </a:r>
            <a:r>
              <a:rPr sz="1000" spc="-5" dirty="0">
                <a:latin typeface="Calibri"/>
                <a:cs typeface="Calibri"/>
              </a:rPr>
              <a:t>s,</a:t>
            </a:r>
            <a:r>
              <a:rPr sz="1000" spc="10" dirty="0">
                <a:latin typeface="Calibri"/>
                <a:cs typeface="Calibri"/>
              </a:rPr>
              <a:t> </a:t>
            </a:r>
            <a:r>
              <a:rPr sz="1000" dirty="0">
                <a:latin typeface="Calibri"/>
                <a:cs typeface="Calibri"/>
              </a:rPr>
              <a:t>and</a:t>
            </a:r>
            <a:r>
              <a:rPr sz="1000" spc="10" dirty="0">
                <a:latin typeface="Calibri"/>
                <a:cs typeface="Calibri"/>
              </a:rPr>
              <a:t> </a:t>
            </a:r>
            <a:r>
              <a:rPr sz="1000" spc="-5" dirty="0">
                <a:latin typeface="Calibri"/>
                <a:cs typeface="Calibri"/>
              </a:rPr>
              <a:t>their</a:t>
            </a:r>
            <a:r>
              <a:rPr sz="1000" spc="5" dirty="0">
                <a:latin typeface="Calibri"/>
                <a:cs typeface="Calibri"/>
              </a:rPr>
              <a:t> </a:t>
            </a:r>
            <a:r>
              <a:rPr sz="1000" spc="-5" dirty="0">
                <a:latin typeface="Calibri"/>
                <a:cs typeface="Calibri"/>
              </a:rPr>
              <a:t>parents.</a:t>
            </a:r>
            <a:r>
              <a:rPr sz="1000" spc="10" dirty="0">
                <a:latin typeface="Calibri"/>
                <a:cs typeface="Calibri"/>
              </a:rPr>
              <a:t> </a:t>
            </a:r>
            <a:r>
              <a:rPr sz="1000" spc="-5" dirty="0">
                <a:latin typeface="Calibri"/>
                <a:cs typeface="Calibri"/>
              </a:rPr>
              <a:t>For</a:t>
            </a:r>
            <a:r>
              <a:rPr sz="1000" spc="10" dirty="0">
                <a:latin typeface="Calibri"/>
                <a:cs typeface="Calibri"/>
              </a:rPr>
              <a:t> </a:t>
            </a:r>
            <a:r>
              <a:rPr sz="1000" spc="-5" dirty="0">
                <a:latin typeface="Calibri"/>
                <a:cs typeface="Calibri"/>
              </a:rPr>
              <a:t>our</a:t>
            </a:r>
            <a:r>
              <a:rPr sz="1000" spc="5" dirty="0">
                <a:latin typeface="Calibri"/>
                <a:cs typeface="Calibri"/>
              </a:rPr>
              <a:t> </a:t>
            </a:r>
            <a:r>
              <a:rPr lang="en-US" sz="1000" spc="-5" dirty="0">
                <a:latin typeface="Calibri"/>
                <a:cs typeface="Calibri"/>
              </a:rPr>
              <a:t>pupils</a:t>
            </a:r>
            <a:r>
              <a:rPr sz="1000" spc="5" dirty="0">
                <a:latin typeface="Calibri"/>
                <a:cs typeface="Calibri"/>
              </a:rPr>
              <a:t> </a:t>
            </a:r>
            <a:r>
              <a:rPr sz="1000" spc="-5" dirty="0">
                <a:latin typeface="Calibri"/>
                <a:cs typeface="Calibri"/>
              </a:rPr>
              <a:t>there</a:t>
            </a:r>
            <a:r>
              <a:rPr sz="1000" spc="5" dirty="0">
                <a:latin typeface="Calibri"/>
                <a:cs typeface="Calibri"/>
              </a:rPr>
              <a:t> </a:t>
            </a:r>
            <a:r>
              <a:rPr sz="1000" spc="-5" dirty="0">
                <a:latin typeface="Calibri"/>
                <a:cs typeface="Calibri"/>
              </a:rPr>
              <a:t>is the</a:t>
            </a:r>
            <a:r>
              <a:rPr sz="1000" spc="5" dirty="0">
                <a:latin typeface="Calibri"/>
                <a:cs typeface="Calibri"/>
              </a:rPr>
              <a:t> </a:t>
            </a:r>
            <a:r>
              <a:rPr sz="1000" dirty="0">
                <a:latin typeface="Calibri"/>
                <a:cs typeface="Calibri"/>
              </a:rPr>
              <a:t>added</a:t>
            </a:r>
            <a:r>
              <a:rPr sz="1000" spc="10" dirty="0">
                <a:latin typeface="Calibri"/>
                <a:cs typeface="Calibri"/>
              </a:rPr>
              <a:t> </a:t>
            </a:r>
            <a:r>
              <a:rPr sz="1000" spc="-5" dirty="0">
                <a:latin typeface="Calibri"/>
                <a:cs typeface="Calibri"/>
              </a:rPr>
              <a:t>stress </a:t>
            </a:r>
            <a:r>
              <a:rPr sz="1000" spc="5" dirty="0">
                <a:latin typeface="Calibri"/>
                <a:cs typeface="Calibri"/>
              </a:rPr>
              <a:t>of</a:t>
            </a:r>
            <a:r>
              <a:rPr sz="1000" dirty="0">
                <a:latin typeface="Calibri"/>
                <a:cs typeface="Calibri"/>
              </a:rPr>
              <a:t> </a:t>
            </a:r>
            <a:r>
              <a:rPr sz="1000" spc="-5" dirty="0">
                <a:latin typeface="Calibri"/>
                <a:cs typeface="Calibri"/>
              </a:rPr>
              <a:t>facing</a:t>
            </a:r>
            <a:r>
              <a:rPr sz="1000" spc="10" dirty="0">
                <a:latin typeface="Calibri"/>
                <a:cs typeface="Calibri"/>
              </a:rPr>
              <a:t> </a:t>
            </a:r>
            <a:r>
              <a:rPr sz="1000" spc="-5" dirty="0">
                <a:latin typeface="Calibri"/>
                <a:cs typeface="Calibri"/>
              </a:rPr>
              <a:t>that</a:t>
            </a:r>
            <a:r>
              <a:rPr sz="1000" spc="5" dirty="0">
                <a:latin typeface="Calibri"/>
                <a:cs typeface="Calibri"/>
              </a:rPr>
              <a:t> </a:t>
            </a:r>
            <a:r>
              <a:rPr sz="1000" spc="-5" dirty="0">
                <a:latin typeface="Calibri"/>
                <a:cs typeface="Calibri"/>
              </a:rPr>
              <a:t>part </a:t>
            </a:r>
            <a:r>
              <a:rPr sz="1000" dirty="0">
                <a:latin typeface="Calibri"/>
                <a:cs typeface="Calibri"/>
              </a:rPr>
              <a:t> </a:t>
            </a:r>
            <a:r>
              <a:rPr sz="1000" spc="-5" dirty="0">
                <a:latin typeface="Calibri"/>
                <a:cs typeface="Calibri"/>
              </a:rPr>
              <a:t>of education</a:t>
            </a:r>
            <a:r>
              <a:rPr sz="1000" spc="15" dirty="0">
                <a:latin typeface="Calibri"/>
                <a:cs typeface="Calibri"/>
              </a:rPr>
              <a:t> </a:t>
            </a:r>
            <a:r>
              <a:rPr sz="1000" dirty="0">
                <a:latin typeface="Calibri"/>
                <a:cs typeface="Calibri"/>
              </a:rPr>
              <a:t>many</a:t>
            </a:r>
            <a:r>
              <a:rPr sz="1000" spc="15" dirty="0">
                <a:latin typeface="Calibri"/>
                <a:cs typeface="Calibri"/>
              </a:rPr>
              <a:t> </a:t>
            </a:r>
            <a:r>
              <a:rPr sz="1000" spc="-5" dirty="0">
                <a:latin typeface="Calibri"/>
                <a:cs typeface="Calibri"/>
              </a:rPr>
              <a:t>dread;</a:t>
            </a:r>
            <a:r>
              <a:rPr sz="1000" spc="5" dirty="0">
                <a:latin typeface="Calibri"/>
                <a:cs typeface="Calibri"/>
              </a:rPr>
              <a:t> </a:t>
            </a:r>
            <a:r>
              <a:rPr sz="1000" spc="-5" dirty="0">
                <a:latin typeface="Calibri"/>
                <a:cs typeface="Calibri"/>
              </a:rPr>
              <a:t>formal</a:t>
            </a:r>
            <a:r>
              <a:rPr sz="1000" spc="5" dirty="0">
                <a:latin typeface="Calibri"/>
                <a:cs typeface="Calibri"/>
              </a:rPr>
              <a:t> </a:t>
            </a:r>
            <a:r>
              <a:rPr sz="1000" spc="-5" dirty="0">
                <a:latin typeface="Calibri"/>
                <a:cs typeface="Calibri"/>
              </a:rPr>
              <a:t>exams,</a:t>
            </a:r>
            <a:r>
              <a:rPr sz="1000" spc="10" dirty="0">
                <a:latin typeface="Calibri"/>
                <a:cs typeface="Calibri"/>
              </a:rPr>
              <a:t> </a:t>
            </a:r>
            <a:r>
              <a:rPr sz="1000" dirty="0">
                <a:latin typeface="Calibri"/>
                <a:cs typeface="Calibri"/>
              </a:rPr>
              <a:t>extended</a:t>
            </a:r>
            <a:r>
              <a:rPr sz="1000" spc="10" dirty="0">
                <a:latin typeface="Calibri"/>
                <a:cs typeface="Calibri"/>
              </a:rPr>
              <a:t> </a:t>
            </a:r>
            <a:r>
              <a:rPr sz="1000" spc="-5" dirty="0">
                <a:latin typeface="Calibri"/>
                <a:cs typeface="Calibri"/>
              </a:rPr>
              <a:t>writing</a:t>
            </a:r>
            <a:r>
              <a:rPr sz="1000" spc="10" dirty="0">
                <a:latin typeface="Calibri"/>
                <a:cs typeface="Calibri"/>
              </a:rPr>
              <a:t> </a:t>
            </a:r>
            <a:r>
              <a:rPr sz="1000" spc="-5" dirty="0">
                <a:latin typeface="Calibri"/>
                <a:cs typeface="Calibri"/>
              </a:rPr>
              <a:t>tasks</a:t>
            </a:r>
            <a:r>
              <a:rPr sz="1000" dirty="0">
                <a:latin typeface="Calibri"/>
                <a:cs typeface="Calibri"/>
              </a:rPr>
              <a:t> and</a:t>
            </a:r>
            <a:r>
              <a:rPr sz="1000" spc="10" dirty="0">
                <a:latin typeface="Calibri"/>
                <a:cs typeface="Calibri"/>
              </a:rPr>
              <a:t> </a:t>
            </a:r>
            <a:r>
              <a:rPr sz="1000" spc="-5" dirty="0">
                <a:latin typeface="Calibri"/>
                <a:cs typeface="Calibri"/>
              </a:rPr>
              <a:t>copious</a:t>
            </a:r>
            <a:r>
              <a:rPr sz="1000" dirty="0">
                <a:latin typeface="Calibri"/>
                <a:cs typeface="Calibri"/>
              </a:rPr>
              <a:t> amounts</a:t>
            </a:r>
            <a:r>
              <a:rPr sz="1000" spc="5" dirty="0">
                <a:latin typeface="Calibri"/>
                <a:cs typeface="Calibri"/>
              </a:rPr>
              <a:t> </a:t>
            </a:r>
            <a:r>
              <a:rPr sz="1000" dirty="0">
                <a:latin typeface="Calibri"/>
                <a:cs typeface="Calibri"/>
              </a:rPr>
              <a:t>of</a:t>
            </a:r>
            <a:r>
              <a:rPr sz="1000" spc="15" dirty="0">
                <a:latin typeface="Calibri"/>
                <a:cs typeface="Calibri"/>
              </a:rPr>
              <a:t> </a:t>
            </a:r>
            <a:r>
              <a:rPr sz="1000" spc="-5" dirty="0">
                <a:latin typeface="Calibri"/>
                <a:cs typeface="Calibri"/>
              </a:rPr>
              <a:t>unfamiliar</a:t>
            </a:r>
            <a:r>
              <a:rPr sz="1000" spc="10" dirty="0">
                <a:latin typeface="Calibri"/>
                <a:cs typeface="Calibri"/>
              </a:rPr>
              <a:t> </a:t>
            </a:r>
            <a:r>
              <a:rPr sz="1000" spc="-5" dirty="0">
                <a:latin typeface="Calibri"/>
                <a:cs typeface="Calibri"/>
              </a:rPr>
              <a:t>text.</a:t>
            </a:r>
            <a:r>
              <a:rPr sz="1000" spc="5" dirty="0">
                <a:latin typeface="Calibri"/>
                <a:cs typeface="Calibri"/>
              </a:rPr>
              <a:t> As</a:t>
            </a:r>
            <a:r>
              <a:rPr sz="1000" dirty="0">
                <a:latin typeface="Calibri"/>
                <a:cs typeface="Calibri"/>
              </a:rPr>
              <a:t> </a:t>
            </a:r>
            <a:r>
              <a:rPr sz="1000" spc="-5" dirty="0">
                <a:latin typeface="Calibri"/>
                <a:cs typeface="Calibri"/>
              </a:rPr>
              <a:t>parents </a:t>
            </a:r>
            <a:r>
              <a:rPr sz="1000" dirty="0">
                <a:latin typeface="Calibri"/>
                <a:cs typeface="Calibri"/>
              </a:rPr>
              <a:t> </a:t>
            </a:r>
            <a:r>
              <a:rPr sz="1000" spc="-5" dirty="0">
                <a:latin typeface="Calibri"/>
                <a:cs typeface="Calibri"/>
              </a:rPr>
              <a:t>we</a:t>
            </a:r>
            <a:r>
              <a:rPr sz="1000" dirty="0">
                <a:latin typeface="Calibri"/>
                <a:cs typeface="Calibri"/>
              </a:rPr>
              <a:t> know </a:t>
            </a:r>
            <a:r>
              <a:rPr sz="1000" spc="-5" dirty="0">
                <a:latin typeface="Calibri"/>
                <a:cs typeface="Calibri"/>
              </a:rPr>
              <a:t>that</a:t>
            </a:r>
            <a:r>
              <a:rPr sz="1000" spc="10" dirty="0">
                <a:latin typeface="Calibri"/>
                <a:cs typeface="Calibri"/>
              </a:rPr>
              <a:t> </a:t>
            </a:r>
            <a:r>
              <a:rPr sz="1000" spc="-5" dirty="0">
                <a:latin typeface="Calibri"/>
                <a:cs typeface="Calibri"/>
              </a:rPr>
              <a:t>some</a:t>
            </a:r>
            <a:r>
              <a:rPr sz="1000" dirty="0">
                <a:latin typeface="Calibri"/>
                <a:cs typeface="Calibri"/>
              </a:rPr>
              <a:t> </a:t>
            </a:r>
            <a:r>
              <a:rPr sz="1000" spc="-5" dirty="0">
                <a:latin typeface="Calibri"/>
                <a:cs typeface="Calibri"/>
              </a:rPr>
              <a:t>children</a:t>
            </a:r>
            <a:r>
              <a:rPr sz="1000" spc="10" dirty="0">
                <a:latin typeface="Calibri"/>
                <a:cs typeface="Calibri"/>
              </a:rPr>
              <a:t> </a:t>
            </a:r>
            <a:r>
              <a:rPr sz="1000" dirty="0">
                <a:latin typeface="Calibri"/>
                <a:cs typeface="Calibri"/>
              </a:rPr>
              <a:t>can</a:t>
            </a:r>
            <a:r>
              <a:rPr sz="1000" spc="10" dirty="0">
                <a:latin typeface="Calibri"/>
                <a:cs typeface="Calibri"/>
              </a:rPr>
              <a:t> </a:t>
            </a:r>
            <a:r>
              <a:rPr sz="1000" spc="-5" dirty="0">
                <a:latin typeface="Calibri"/>
                <a:cs typeface="Calibri"/>
              </a:rPr>
              <a:t>get</a:t>
            </a:r>
            <a:r>
              <a:rPr sz="1000" spc="-30" dirty="0">
                <a:latin typeface="Calibri"/>
                <a:cs typeface="Calibri"/>
              </a:rPr>
              <a:t> </a:t>
            </a:r>
            <a:r>
              <a:rPr sz="1000" spc="-5" dirty="0">
                <a:latin typeface="Calibri"/>
                <a:cs typeface="Calibri"/>
              </a:rPr>
              <a:t>‘help’</a:t>
            </a:r>
            <a:r>
              <a:rPr sz="1000" spc="15" dirty="0">
                <a:latin typeface="Calibri"/>
                <a:cs typeface="Calibri"/>
              </a:rPr>
              <a:t> </a:t>
            </a:r>
            <a:r>
              <a:rPr sz="1000" spc="-5" dirty="0">
                <a:latin typeface="Calibri"/>
                <a:cs typeface="Calibri"/>
              </a:rPr>
              <a:t>(formally</a:t>
            </a:r>
            <a:r>
              <a:rPr sz="1000" spc="5" dirty="0">
                <a:latin typeface="Calibri"/>
                <a:cs typeface="Calibri"/>
              </a:rPr>
              <a:t> </a:t>
            </a:r>
            <a:r>
              <a:rPr sz="1000" spc="-5" dirty="0">
                <a:latin typeface="Calibri"/>
                <a:cs typeface="Calibri"/>
              </a:rPr>
              <a:t>known</a:t>
            </a:r>
            <a:r>
              <a:rPr sz="1000" spc="5" dirty="0">
                <a:latin typeface="Calibri"/>
                <a:cs typeface="Calibri"/>
              </a:rPr>
              <a:t> </a:t>
            </a:r>
            <a:r>
              <a:rPr sz="1000" dirty="0">
                <a:latin typeface="Calibri"/>
                <a:cs typeface="Calibri"/>
              </a:rPr>
              <a:t>as </a:t>
            </a:r>
            <a:r>
              <a:rPr sz="1000" spc="-5" dirty="0">
                <a:latin typeface="Calibri"/>
                <a:cs typeface="Calibri"/>
              </a:rPr>
              <a:t>Access Arrangements)</a:t>
            </a:r>
            <a:r>
              <a:rPr sz="1000" spc="5" dirty="0">
                <a:latin typeface="Calibri"/>
                <a:cs typeface="Calibri"/>
              </a:rPr>
              <a:t> </a:t>
            </a:r>
            <a:r>
              <a:rPr sz="1000" spc="-5" dirty="0">
                <a:latin typeface="Calibri"/>
                <a:cs typeface="Calibri"/>
              </a:rPr>
              <a:t>in</a:t>
            </a:r>
            <a:r>
              <a:rPr sz="1000" spc="5" dirty="0">
                <a:latin typeface="Calibri"/>
                <a:cs typeface="Calibri"/>
              </a:rPr>
              <a:t> </a:t>
            </a:r>
            <a:r>
              <a:rPr sz="1000" spc="-5" dirty="0">
                <a:latin typeface="Calibri"/>
                <a:cs typeface="Calibri"/>
              </a:rPr>
              <a:t>exams,</a:t>
            </a:r>
            <a:r>
              <a:rPr sz="1000" spc="5" dirty="0">
                <a:latin typeface="Calibri"/>
                <a:cs typeface="Calibri"/>
              </a:rPr>
              <a:t> </a:t>
            </a:r>
            <a:r>
              <a:rPr sz="1000" spc="-5" dirty="0">
                <a:latin typeface="Calibri"/>
                <a:cs typeface="Calibri"/>
              </a:rPr>
              <a:t>but</a:t>
            </a:r>
            <a:r>
              <a:rPr sz="1000" spc="10" dirty="0">
                <a:latin typeface="Calibri"/>
                <a:cs typeface="Calibri"/>
              </a:rPr>
              <a:t> </a:t>
            </a:r>
            <a:r>
              <a:rPr sz="1000" spc="-5" dirty="0">
                <a:latin typeface="Calibri"/>
                <a:cs typeface="Calibri"/>
              </a:rPr>
              <a:t>what</a:t>
            </a:r>
            <a:r>
              <a:rPr sz="1000" spc="5" dirty="0">
                <a:latin typeface="Calibri"/>
                <a:cs typeface="Calibri"/>
              </a:rPr>
              <a:t> </a:t>
            </a:r>
            <a:r>
              <a:rPr sz="1000" spc="-5" dirty="0">
                <a:latin typeface="Calibri"/>
                <a:cs typeface="Calibri"/>
              </a:rPr>
              <a:t>does</a:t>
            </a:r>
            <a:r>
              <a:rPr sz="1000" dirty="0">
                <a:latin typeface="Calibri"/>
                <a:cs typeface="Calibri"/>
              </a:rPr>
              <a:t> </a:t>
            </a:r>
            <a:r>
              <a:rPr sz="1000" spc="-5" dirty="0">
                <a:latin typeface="Calibri"/>
                <a:cs typeface="Calibri"/>
              </a:rPr>
              <a:t>this</a:t>
            </a:r>
            <a:endParaRPr sz="1000" dirty="0">
              <a:latin typeface="Calibri"/>
              <a:cs typeface="Calibri"/>
            </a:endParaRPr>
          </a:p>
          <a:p>
            <a:pPr marL="34925">
              <a:lnSpc>
                <a:spcPct val="100000"/>
              </a:lnSpc>
              <a:spcBef>
                <a:spcPts val="25"/>
              </a:spcBef>
            </a:pPr>
            <a:r>
              <a:rPr sz="1000" spc="-5" dirty="0">
                <a:latin typeface="Calibri"/>
                <a:cs typeface="Calibri"/>
              </a:rPr>
              <a:t>mean </a:t>
            </a:r>
            <a:r>
              <a:rPr sz="1000" dirty="0">
                <a:latin typeface="Calibri"/>
                <a:cs typeface="Calibri"/>
              </a:rPr>
              <a:t>and </a:t>
            </a:r>
            <a:r>
              <a:rPr sz="1000" spc="-5" dirty="0">
                <a:latin typeface="Calibri"/>
                <a:cs typeface="Calibri"/>
              </a:rPr>
              <a:t>who</a:t>
            </a:r>
            <a:r>
              <a:rPr sz="1000" spc="-10" dirty="0">
                <a:latin typeface="Calibri"/>
                <a:cs typeface="Calibri"/>
              </a:rPr>
              <a:t> </a:t>
            </a:r>
            <a:r>
              <a:rPr sz="1000" spc="-5" dirty="0">
                <a:latin typeface="Calibri"/>
                <a:cs typeface="Calibri"/>
              </a:rPr>
              <a:t>receives</a:t>
            </a:r>
            <a:r>
              <a:rPr sz="1000" spc="-15" dirty="0">
                <a:latin typeface="Calibri"/>
                <a:cs typeface="Calibri"/>
              </a:rPr>
              <a:t> </a:t>
            </a:r>
            <a:r>
              <a:rPr sz="1000" dirty="0">
                <a:latin typeface="Calibri"/>
                <a:cs typeface="Calibri"/>
              </a:rPr>
              <a:t>this?</a:t>
            </a:r>
          </a:p>
          <a:p>
            <a:pPr marL="34925">
              <a:lnSpc>
                <a:spcPct val="100000"/>
              </a:lnSpc>
              <a:spcBef>
                <a:spcPts val="625"/>
              </a:spcBef>
            </a:pPr>
            <a:r>
              <a:rPr sz="1000" spc="-5" dirty="0">
                <a:latin typeface="Calibri"/>
                <a:cs typeface="Calibri"/>
              </a:rPr>
              <a:t>Every</a:t>
            </a:r>
            <a:r>
              <a:rPr sz="1000" spc="5" dirty="0">
                <a:latin typeface="Calibri"/>
                <a:cs typeface="Calibri"/>
              </a:rPr>
              <a:t> </a:t>
            </a:r>
            <a:r>
              <a:rPr sz="1000" spc="-5" dirty="0">
                <a:latin typeface="Calibri"/>
                <a:cs typeface="Calibri"/>
              </a:rPr>
              <a:t>year</a:t>
            </a:r>
            <a:r>
              <a:rPr sz="1000" spc="10" dirty="0">
                <a:latin typeface="Calibri"/>
                <a:cs typeface="Calibri"/>
              </a:rPr>
              <a:t> </a:t>
            </a:r>
            <a:r>
              <a:rPr sz="1000" spc="-5" dirty="0">
                <a:latin typeface="Calibri"/>
                <a:cs typeface="Calibri"/>
              </a:rPr>
              <a:t>the</a:t>
            </a:r>
            <a:r>
              <a:rPr sz="1000" dirty="0">
                <a:latin typeface="Calibri"/>
                <a:cs typeface="Calibri"/>
              </a:rPr>
              <a:t> </a:t>
            </a:r>
            <a:r>
              <a:rPr sz="1000" spc="-5" dirty="0">
                <a:latin typeface="Calibri"/>
                <a:cs typeface="Calibri"/>
              </a:rPr>
              <a:t>Joint</a:t>
            </a:r>
            <a:r>
              <a:rPr sz="1000" spc="10" dirty="0">
                <a:latin typeface="Calibri"/>
                <a:cs typeface="Calibri"/>
              </a:rPr>
              <a:t> </a:t>
            </a:r>
            <a:r>
              <a:rPr sz="1000" spc="-5" dirty="0">
                <a:latin typeface="Calibri"/>
                <a:cs typeface="Calibri"/>
              </a:rPr>
              <a:t>Council</a:t>
            </a:r>
            <a:r>
              <a:rPr sz="1000" dirty="0">
                <a:latin typeface="Calibri"/>
                <a:cs typeface="Calibri"/>
              </a:rPr>
              <a:t> for</a:t>
            </a:r>
            <a:r>
              <a:rPr sz="1000" spc="10" dirty="0">
                <a:latin typeface="Calibri"/>
                <a:cs typeface="Calibri"/>
              </a:rPr>
              <a:t> </a:t>
            </a:r>
            <a:r>
              <a:rPr sz="1000" spc="-5" dirty="0">
                <a:latin typeface="Calibri"/>
                <a:cs typeface="Calibri"/>
              </a:rPr>
              <a:t>Qualifications</a:t>
            </a:r>
            <a:r>
              <a:rPr sz="1000" dirty="0">
                <a:latin typeface="Calibri"/>
                <a:cs typeface="Calibri"/>
              </a:rPr>
              <a:t> </a:t>
            </a:r>
            <a:r>
              <a:rPr sz="1000" spc="-5" dirty="0">
                <a:latin typeface="Calibri"/>
                <a:cs typeface="Calibri"/>
              </a:rPr>
              <a:t>(JCQ)</a:t>
            </a:r>
            <a:r>
              <a:rPr sz="1000" dirty="0">
                <a:latin typeface="Calibri"/>
                <a:cs typeface="Calibri"/>
              </a:rPr>
              <a:t> produce</a:t>
            </a:r>
            <a:r>
              <a:rPr sz="1000" spc="20" dirty="0">
                <a:latin typeface="Calibri"/>
                <a:cs typeface="Calibri"/>
              </a:rPr>
              <a:t> </a:t>
            </a:r>
            <a:r>
              <a:rPr sz="1000" spc="-5" dirty="0">
                <a:latin typeface="Calibri"/>
                <a:cs typeface="Calibri"/>
              </a:rPr>
              <a:t>the</a:t>
            </a:r>
            <a:r>
              <a:rPr sz="1000" dirty="0">
                <a:latin typeface="Calibri"/>
                <a:cs typeface="Calibri"/>
              </a:rPr>
              <a:t> </a:t>
            </a:r>
            <a:r>
              <a:rPr sz="1000" spc="-5" dirty="0">
                <a:latin typeface="Calibri"/>
                <a:cs typeface="Calibri"/>
              </a:rPr>
              <a:t>following</a:t>
            </a:r>
            <a:r>
              <a:rPr sz="1000" spc="10" dirty="0">
                <a:latin typeface="Calibri"/>
                <a:cs typeface="Calibri"/>
              </a:rPr>
              <a:t> </a:t>
            </a:r>
            <a:r>
              <a:rPr sz="1000" dirty="0">
                <a:latin typeface="Calibri"/>
                <a:cs typeface="Calibri"/>
              </a:rPr>
              <a:t>document:</a:t>
            </a:r>
          </a:p>
          <a:p>
            <a:pPr marL="34925" marR="147955">
              <a:lnSpc>
                <a:spcPct val="102000"/>
              </a:lnSpc>
              <a:spcBef>
                <a:spcPts val="585"/>
              </a:spcBef>
            </a:pPr>
            <a:r>
              <a:rPr sz="1000" b="1" spc="-5" dirty="0">
                <a:solidFill>
                  <a:srgbClr val="006FC0"/>
                </a:solidFill>
                <a:latin typeface="Calibri"/>
                <a:cs typeface="Calibri"/>
              </a:rPr>
              <a:t>Adjustments</a:t>
            </a:r>
            <a:r>
              <a:rPr sz="1000" b="1" spc="20" dirty="0">
                <a:solidFill>
                  <a:srgbClr val="006FC0"/>
                </a:solidFill>
                <a:latin typeface="Calibri"/>
                <a:cs typeface="Calibri"/>
              </a:rPr>
              <a:t> </a:t>
            </a:r>
            <a:r>
              <a:rPr sz="1000" b="1" spc="-5" dirty="0">
                <a:solidFill>
                  <a:srgbClr val="006FC0"/>
                </a:solidFill>
                <a:latin typeface="Calibri"/>
                <a:cs typeface="Calibri"/>
              </a:rPr>
              <a:t>for</a:t>
            </a:r>
            <a:r>
              <a:rPr sz="1000" b="1" spc="25" dirty="0">
                <a:solidFill>
                  <a:srgbClr val="006FC0"/>
                </a:solidFill>
                <a:latin typeface="Calibri"/>
                <a:cs typeface="Calibri"/>
              </a:rPr>
              <a:t> </a:t>
            </a:r>
            <a:r>
              <a:rPr sz="1000" b="1" spc="-5" dirty="0">
                <a:solidFill>
                  <a:srgbClr val="006FC0"/>
                </a:solidFill>
                <a:latin typeface="Calibri"/>
                <a:cs typeface="Calibri"/>
              </a:rPr>
              <a:t>Candidates</a:t>
            </a:r>
            <a:r>
              <a:rPr sz="1000" b="1" spc="5" dirty="0">
                <a:solidFill>
                  <a:srgbClr val="006FC0"/>
                </a:solidFill>
                <a:latin typeface="Calibri"/>
                <a:cs typeface="Calibri"/>
              </a:rPr>
              <a:t> </a:t>
            </a:r>
            <a:r>
              <a:rPr sz="1000" b="1" spc="-5" dirty="0">
                <a:solidFill>
                  <a:srgbClr val="006FC0"/>
                </a:solidFill>
                <a:latin typeface="Calibri"/>
                <a:cs typeface="Calibri"/>
              </a:rPr>
              <a:t>with</a:t>
            </a:r>
            <a:r>
              <a:rPr sz="1000" b="1" spc="30" dirty="0">
                <a:solidFill>
                  <a:srgbClr val="006FC0"/>
                </a:solidFill>
                <a:latin typeface="Calibri"/>
                <a:cs typeface="Calibri"/>
              </a:rPr>
              <a:t> </a:t>
            </a:r>
            <a:r>
              <a:rPr sz="1000" b="1" spc="-5" dirty="0">
                <a:solidFill>
                  <a:srgbClr val="006FC0"/>
                </a:solidFill>
                <a:latin typeface="Calibri"/>
                <a:cs typeface="Calibri"/>
              </a:rPr>
              <a:t>Disabilities</a:t>
            </a:r>
            <a:r>
              <a:rPr sz="1000" b="1" spc="15" dirty="0">
                <a:solidFill>
                  <a:srgbClr val="006FC0"/>
                </a:solidFill>
                <a:latin typeface="Calibri"/>
                <a:cs typeface="Calibri"/>
              </a:rPr>
              <a:t> </a:t>
            </a:r>
            <a:r>
              <a:rPr sz="1000" b="1" spc="-5" dirty="0">
                <a:solidFill>
                  <a:srgbClr val="006FC0"/>
                </a:solidFill>
                <a:latin typeface="Calibri"/>
                <a:cs typeface="Calibri"/>
              </a:rPr>
              <a:t>and</a:t>
            </a:r>
            <a:r>
              <a:rPr sz="1000" b="1" spc="30" dirty="0">
                <a:solidFill>
                  <a:srgbClr val="006FC0"/>
                </a:solidFill>
                <a:latin typeface="Calibri"/>
                <a:cs typeface="Calibri"/>
              </a:rPr>
              <a:t> </a:t>
            </a:r>
            <a:r>
              <a:rPr sz="1000" b="1" spc="-5" dirty="0">
                <a:solidFill>
                  <a:srgbClr val="006FC0"/>
                </a:solidFill>
                <a:latin typeface="Calibri"/>
                <a:cs typeface="Calibri"/>
              </a:rPr>
              <a:t>Learning</a:t>
            </a:r>
            <a:r>
              <a:rPr sz="1000" b="1" spc="20" dirty="0">
                <a:solidFill>
                  <a:srgbClr val="006FC0"/>
                </a:solidFill>
                <a:latin typeface="Calibri"/>
                <a:cs typeface="Calibri"/>
              </a:rPr>
              <a:t> </a:t>
            </a:r>
            <a:r>
              <a:rPr sz="1000" b="1" spc="-10" dirty="0">
                <a:solidFill>
                  <a:srgbClr val="006FC0"/>
                </a:solidFill>
                <a:latin typeface="Calibri"/>
                <a:cs typeface="Calibri"/>
              </a:rPr>
              <a:t>Difficulties,</a:t>
            </a:r>
            <a:r>
              <a:rPr sz="1000" b="1" spc="25" dirty="0">
                <a:solidFill>
                  <a:srgbClr val="006FC0"/>
                </a:solidFill>
                <a:latin typeface="Calibri"/>
                <a:cs typeface="Calibri"/>
              </a:rPr>
              <a:t> </a:t>
            </a:r>
            <a:r>
              <a:rPr sz="1000" b="1" spc="-5" dirty="0">
                <a:solidFill>
                  <a:srgbClr val="006FC0"/>
                </a:solidFill>
                <a:latin typeface="Calibri"/>
                <a:cs typeface="Calibri"/>
              </a:rPr>
              <a:t>Access</a:t>
            </a:r>
            <a:r>
              <a:rPr sz="1000" b="1" spc="20" dirty="0">
                <a:solidFill>
                  <a:srgbClr val="006FC0"/>
                </a:solidFill>
                <a:latin typeface="Calibri"/>
                <a:cs typeface="Calibri"/>
              </a:rPr>
              <a:t> </a:t>
            </a:r>
            <a:r>
              <a:rPr sz="1000" b="1" spc="-5" dirty="0">
                <a:solidFill>
                  <a:srgbClr val="006FC0"/>
                </a:solidFill>
                <a:latin typeface="Calibri"/>
                <a:cs typeface="Calibri"/>
              </a:rPr>
              <a:t>Arrangements</a:t>
            </a:r>
            <a:r>
              <a:rPr sz="1000" b="1" spc="25" dirty="0">
                <a:solidFill>
                  <a:srgbClr val="006FC0"/>
                </a:solidFill>
                <a:latin typeface="Calibri"/>
                <a:cs typeface="Calibri"/>
              </a:rPr>
              <a:t> </a:t>
            </a:r>
            <a:r>
              <a:rPr sz="1000" b="1" spc="-5" dirty="0">
                <a:solidFill>
                  <a:srgbClr val="006FC0"/>
                </a:solidFill>
                <a:latin typeface="Calibri"/>
                <a:cs typeface="Calibri"/>
              </a:rPr>
              <a:t>and</a:t>
            </a:r>
            <a:r>
              <a:rPr sz="1000" b="1" spc="25" dirty="0">
                <a:solidFill>
                  <a:srgbClr val="006FC0"/>
                </a:solidFill>
                <a:latin typeface="Calibri"/>
                <a:cs typeface="Calibri"/>
              </a:rPr>
              <a:t> </a:t>
            </a:r>
            <a:r>
              <a:rPr sz="1000" b="1" spc="-5" dirty="0">
                <a:solidFill>
                  <a:srgbClr val="006FC0"/>
                </a:solidFill>
                <a:latin typeface="Calibri"/>
                <a:cs typeface="Calibri"/>
              </a:rPr>
              <a:t>Reasonable</a:t>
            </a:r>
            <a:r>
              <a:rPr sz="1000" b="1" spc="25" dirty="0">
                <a:solidFill>
                  <a:srgbClr val="006FC0"/>
                </a:solidFill>
                <a:latin typeface="Calibri"/>
                <a:cs typeface="Calibri"/>
              </a:rPr>
              <a:t> </a:t>
            </a:r>
            <a:r>
              <a:rPr sz="1000" b="1" spc="-5" dirty="0">
                <a:solidFill>
                  <a:srgbClr val="006FC0"/>
                </a:solidFill>
                <a:latin typeface="Calibri"/>
                <a:cs typeface="Calibri"/>
              </a:rPr>
              <a:t>Ad- </a:t>
            </a:r>
            <a:r>
              <a:rPr sz="1000" b="1" dirty="0">
                <a:solidFill>
                  <a:srgbClr val="006FC0"/>
                </a:solidFill>
                <a:latin typeface="Calibri"/>
                <a:cs typeface="Calibri"/>
              </a:rPr>
              <a:t> </a:t>
            </a:r>
            <a:r>
              <a:rPr sz="1000" b="1" spc="-5" dirty="0">
                <a:solidFill>
                  <a:srgbClr val="006FC0"/>
                </a:solidFill>
                <a:latin typeface="Calibri"/>
                <a:cs typeface="Calibri"/>
              </a:rPr>
              <a:t>justments, General and</a:t>
            </a:r>
            <a:r>
              <a:rPr sz="1000" b="1" spc="5" dirty="0">
                <a:solidFill>
                  <a:srgbClr val="006FC0"/>
                </a:solidFill>
                <a:latin typeface="Calibri"/>
                <a:cs typeface="Calibri"/>
              </a:rPr>
              <a:t> </a:t>
            </a:r>
            <a:r>
              <a:rPr sz="1000" b="1" spc="-5" dirty="0">
                <a:solidFill>
                  <a:srgbClr val="006FC0"/>
                </a:solidFill>
                <a:latin typeface="Calibri"/>
                <a:cs typeface="Calibri"/>
              </a:rPr>
              <a:t>Vocational Qualifications.</a:t>
            </a:r>
            <a:endParaRPr sz="1000" dirty="0">
              <a:latin typeface="Calibri"/>
              <a:cs typeface="Calibri"/>
            </a:endParaRPr>
          </a:p>
          <a:p>
            <a:pPr marL="34925" marR="53340">
              <a:lnSpc>
                <a:spcPct val="102000"/>
              </a:lnSpc>
              <a:spcBef>
                <a:spcPts val="600"/>
              </a:spcBef>
            </a:pPr>
            <a:r>
              <a:rPr sz="1000" spc="-5" dirty="0">
                <a:latin typeface="Calibri"/>
                <a:cs typeface="Calibri"/>
              </a:rPr>
              <a:t>The</a:t>
            </a:r>
            <a:r>
              <a:rPr sz="1000" dirty="0">
                <a:latin typeface="Calibri"/>
                <a:cs typeface="Calibri"/>
              </a:rPr>
              <a:t> </a:t>
            </a:r>
            <a:r>
              <a:rPr sz="1000" spc="-5" dirty="0">
                <a:latin typeface="Calibri"/>
                <a:cs typeface="Calibri"/>
              </a:rPr>
              <a:t>rationale</a:t>
            </a:r>
            <a:r>
              <a:rPr sz="1000" spc="10" dirty="0">
                <a:latin typeface="Calibri"/>
                <a:cs typeface="Calibri"/>
              </a:rPr>
              <a:t> </a:t>
            </a:r>
            <a:r>
              <a:rPr sz="1000" dirty="0">
                <a:latin typeface="Calibri"/>
                <a:cs typeface="Calibri"/>
              </a:rPr>
              <a:t>behind</a:t>
            </a:r>
            <a:r>
              <a:rPr sz="1000" spc="15" dirty="0">
                <a:latin typeface="Calibri"/>
                <a:cs typeface="Calibri"/>
              </a:rPr>
              <a:t> </a:t>
            </a:r>
            <a:r>
              <a:rPr sz="1000" spc="-5" dirty="0">
                <a:latin typeface="Calibri"/>
                <a:cs typeface="Calibri"/>
              </a:rPr>
              <a:t>Access</a:t>
            </a:r>
            <a:r>
              <a:rPr sz="1000" dirty="0">
                <a:latin typeface="Calibri"/>
                <a:cs typeface="Calibri"/>
              </a:rPr>
              <a:t> Arrangements </a:t>
            </a:r>
            <a:r>
              <a:rPr sz="1000" spc="-5" dirty="0">
                <a:latin typeface="Calibri"/>
                <a:cs typeface="Calibri"/>
              </a:rPr>
              <a:t>is</a:t>
            </a:r>
            <a:r>
              <a:rPr sz="1000" spc="5" dirty="0">
                <a:latin typeface="Calibri"/>
                <a:cs typeface="Calibri"/>
              </a:rPr>
              <a:t> </a:t>
            </a:r>
            <a:r>
              <a:rPr sz="1000" spc="-5" dirty="0">
                <a:latin typeface="Calibri"/>
                <a:cs typeface="Calibri"/>
              </a:rPr>
              <a:t>to</a:t>
            </a:r>
            <a:r>
              <a:rPr sz="1000" spc="10" dirty="0">
                <a:latin typeface="Calibri"/>
                <a:cs typeface="Calibri"/>
              </a:rPr>
              <a:t> </a:t>
            </a:r>
            <a:r>
              <a:rPr sz="1000" dirty="0">
                <a:latin typeface="Calibri"/>
                <a:cs typeface="Calibri"/>
              </a:rPr>
              <a:t>allow</a:t>
            </a:r>
            <a:r>
              <a:rPr sz="1000" spc="5" dirty="0">
                <a:latin typeface="Calibri"/>
                <a:cs typeface="Calibri"/>
              </a:rPr>
              <a:t> </a:t>
            </a:r>
            <a:r>
              <a:rPr lang="en-US" sz="1000" spc="5" dirty="0">
                <a:latin typeface="Calibri"/>
                <a:cs typeface="Calibri"/>
              </a:rPr>
              <a:t>pupils</a:t>
            </a:r>
            <a:r>
              <a:rPr sz="1000" spc="5" dirty="0">
                <a:latin typeface="Calibri"/>
                <a:cs typeface="Calibri"/>
              </a:rPr>
              <a:t> </a:t>
            </a:r>
            <a:r>
              <a:rPr sz="1000" spc="-5" dirty="0">
                <a:latin typeface="Calibri"/>
                <a:cs typeface="Calibri"/>
              </a:rPr>
              <a:t>with</a:t>
            </a:r>
            <a:r>
              <a:rPr sz="1000" spc="10" dirty="0">
                <a:latin typeface="Calibri"/>
                <a:cs typeface="Calibri"/>
              </a:rPr>
              <a:t> </a:t>
            </a:r>
            <a:r>
              <a:rPr sz="1000" spc="-5" dirty="0">
                <a:latin typeface="Calibri"/>
                <a:cs typeface="Calibri"/>
              </a:rPr>
              <a:t>special</a:t>
            </a:r>
            <a:r>
              <a:rPr sz="1000" spc="10" dirty="0">
                <a:latin typeface="Calibri"/>
                <a:cs typeface="Calibri"/>
              </a:rPr>
              <a:t> </a:t>
            </a:r>
            <a:r>
              <a:rPr sz="1000" spc="-5" dirty="0">
                <a:latin typeface="Calibri"/>
                <a:cs typeface="Calibri"/>
              </a:rPr>
              <a:t>educational</a:t>
            </a:r>
            <a:r>
              <a:rPr sz="1000" spc="10" dirty="0">
                <a:latin typeface="Calibri"/>
                <a:cs typeface="Calibri"/>
              </a:rPr>
              <a:t> </a:t>
            </a:r>
            <a:r>
              <a:rPr sz="1000" spc="-5" dirty="0">
                <a:latin typeface="Calibri"/>
                <a:cs typeface="Calibri"/>
              </a:rPr>
              <a:t>needs,</a:t>
            </a:r>
            <a:r>
              <a:rPr sz="1000" spc="10" dirty="0">
                <a:latin typeface="Calibri"/>
                <a:cs typeface="Calibri"/>
              </a:rPr>
              <a:t> </a:t>
            </a:r>
            <a:r>
              <a:rPr sz="1000" spc="-5" dirty="0">
                <a:latin typeface="Calibri"/>
                <a:cs typeface="Calibri"/>
              </a:rPr>
              <a:t>disabilities </a:t>
            </a:r>
            <a:r>
              <a:rPr sz="1000" dirty="0">
                <a:latin typeface="Calibri"/>
                <a:cs typeface="Calibri"/>
              </a:rPr>
              <a:t>or</a:t>
            </a:r>
            <a:r>
              <a:rPr sz="1000" spc="10" dirty="0">
                <a:latin typeface="Calibri"/>
                <a:cs typeface="Calibri"/>
              </a:rPr>
              <a:t> </a:t>
            </a:r>
            <a:r>
              <a:rPr sz="1000" dirty="0">
                <a:latin typeface="Calibri"/>
                <a:cs typeface="Calibri"/>
              </a:rPr>
              <a:t>tempo- </a:t>
            </a:r>
            <a:r>
              <a:rPr sz="1000" spc="5" dirty="0">
                <a:latin typeface="Calibri"/>
                <a:cs typeface="Calibri"/>
              </a:rPr>
              <a:t> </a:t>
            </a:r>
            <a:r>
              <a:rPr sz="1000" spc="-5" dirty="0">
                <a:latin typeface="Calibri"/>
                <a:cs typeface="Calibri"/>
              </a:rPr>
              <a:t>rary</a:t>
            </a:r>
            <a:r>
              <a:rPr sz="1000" dirty="0">
                <a:latin typeface="Calibri"/>
                <a:cs typeface="Calibri"/>
              </a:rPr>
              <a:t> </a:t>
            </a:r>
            <a:r>
              <a:rPr sz="1000" spc="-5" dirty="0">
                <a:latin typeface="Calibri"/>
                <a:cs typeface="Calibri"/>
              </a:rPr>
              <a:t>injuries</a:t>
            </a:r>
            <a:r>
              <a:rPr sz="1000" spc="-10" dirty="0">
                <a:latin typeface="Calibri"/>
                <a:cs typeface="Calibri"/>
              </a:rPr>
              <a:t> </a:t>
            </a:r>
            <a:r>
              <a:rPr sz="1000" spc="-5" dirty="0">
                <a:latin typeface="Calibri"/>
                <a:cs typeface="Calibri"/>
              </a:rPr>
              <a:t>to:</a:t>
            </a:r>
            <a:endParaRPr sz="1000" dirty="0">
              <a:latin typeface="Calibri"/>
              <a:cs typeface="Calibri"/>
            </a:endParaRPr>
          </a:p>
          <a:p>
            <a:pPr marL="394970" indent="-360680">
              <a:lnSpc>
                <a:spcPct val="100000"/>
              </a:lnSpc>
              <a:spcBef>
                <a:spcPts val="50"/>
              </a:spcBef>
              <a:buFont typeface="Symbol"/>
              <a:buChar char=""/>
              <a:tabLst>
                <a:tab pos="394970" algn="l"/>
                <a:tab pos="395605" algn="l"/>
              </a:tabLst>
            </a:pPr>
            <a:r>
              <a:rPr sz="1000" spc="-5" dirty="0">
                <a:latin typeface="Calibri"/>
                <a:cs typeface="Calibri"/>
              </a:rPr>
              <a:t>Access</a:t>
            </a:r>
            <a:r>
              <a:rPr sz="1000" spc="-20" dirty="0">
                <a:latin typeface="Calibri"/>
                <a:cs typeface="Calibri"/>
              </a:rPr>
              <a:t> </a:t>
            </a:r>
            <a:r>
              <a:rPr sz="1000" spc="-5" dirty="0">
                <a:latin typeface="Calibri"/>
                <a:cs typeface="Calibri"/>
              </a:rPr>
              <a:t>the</a:t>
            </a:r>
            <a:r>
              <a:rPr sz="1000" spc="-10" dirty="0">
                <a:latin typeface="Calibri"/>
                <a:cs typeface="Calibri"/>
              </a:rPr>
              <a:t> </a:t>
            </a:r>
            <a:r>
              <a:rPr sz="1000" spc="-5" dirty="0">
                <a:latin typeface="Calibri"/>
                <a:cs typeface="Calibri"/>
              </a:rPr>
              <a:t>assessment/exam</a:t>
            </a:r>
            <a:endParaRPr sz="1000" dirty="0">
              <a:latin typeface="Calibri"/>
              <a:cs typeface="Calibri"/>
            </a:endParaRPr>
          </a:p>
          <a:p>
            <a:pPr marL="394970" indent="-360680">
              <a:lnSpc>
                <a:spcPct val="100000"/>
              </a:lnSpc>
              <a:spcBef>
                <a:spcPts val="60"/>
              </a:spcBef>
              <a:buFont typeface="Symbol"/>
              <a:buChar char=""/>
              <a:tabLst>
                <a:tab pos="394970" algn="l"/>
                <a:tab pos="395605" algn="l"/>
              </a:tabLst>
            </a:pPr>
            <a:r>
              <a:rPr sz="1000" spc="-5" dirty="0">
                <a:latin typeface="Calibri"/>
                <a:cs typeface="Calibri"/>
              </a:rPr>
              <a:t>Show</a:t>
            </a:r>
            <a:r>
              <a:rPr sz="1000" dirty="0">
                <a:latin typeface="Calibri"/>
                <a:cs typeface="Calibri"/>
              </a:rPr>
              <a:t> </a:t>
            </a:r>
            <a:r>
              <a:rPr sz="1000" spc="-5" dirty="0">
                <a:latin typeface="Calibri"/>
                <a:cs typeface="Calibri"/>
              </a:rPr>
              <a:t>what</a:t>
            </a:r>
            <a:r>
              <a:rPr sz="1000" spc="5" dirty="0">
                <a:latin typeface="Calibri"/>
                <a:cs typeface="Calibri"/>
              </a:rPr>
              <a:t> </a:t>
            </a:r>
            <a:r>
              <a:rPr sz="1000" spc="-5" dirty="0">
                <a:latin typeface="Calibri"/>
                <a:cs typeface="Calibri"/>
              </a:rPr>
              <a:t>they</a:t>
            </a:r>
            <a:r>
              <a:rPr sz="1000" spc="5" dirty="0">
                <a:latin typeface="Calibri"/>
                <a:cs typeface="Calibri"/>
              </a:rPr>
              <a:t> </a:t>
            </a:r>
            <a:r>
              <a:rPr sz="1000" spc="-5" dirty="0">
                <a:latin typeface="Calibri"/>
                <a:cs typeface="Calibri"/>
              </a:rPr>
              <a:t>know</a:t>
            </a:r>
            <a:r>
              <a:rPr sz="1000" dirty="0">
                <a:latin typeface="Calibri"/>
                <a:cs typeface="Calibri"/>
              </a:rPr>
              <a:t> </a:t>
            </a:r>
            <a:r>
              <a:rPr sz="1000" spc="-5" dirty="0">
                <a:latin typeface="Calibri"/>
                <a:cs typeface="Calibri"/>
              </a:rPr>
              <a:t>and</a:t>
            </a:r>
            <a:r>
              <a:rPr sz="1000" spc="10" dirty="0">
                <a:latin typeface="Calibri"/>
                <a:cs typeface="Calibri"/>
              </a:rPr>
              <a:t> </a:t>
            </a:r>
            <a:r>
              <a:rPr sz="1000" spc="-5" dirty="0">
                <a:latin typeface="Calibri"/>
                <a:cs typeface="Calibri"/>
              </a:rPr>
              <a:t>can</a:t>
            </a:r>
            <a:r>
              <a:rPr sz="1000" spc="5" dirty="0">
                <a:latin typeface="Calibri"/>
                <a:cs typeface="Calibri"/>
              </a:rPr>
              <a:t> </a:t>
            </a:r>
            <a:r>
              <a:rPr sz="1000" dirty="0">
                <a:latin typeface="Calibri"/>
                <a:cs typeface="Calibri"/>
              </a:rPr>
              <a:t>do</a:t>
            </a:r>
            <a:r>
              <a:rPr sz="1000" spc="5" dirty="0">
                <a:latin typeface="Calibri"/>
                <a:cs typeface="Calibri"/>
              </a:rPr>
              <a:t> </a:t>
            </a:r>
            <a:r>
              <a:rPr sz="1000" spc="-5" dirty="0">
                <a:latin typeface="Calibri"/>
                <a:cs typeface="Calibri"/>
              </a:rPr>
              <a:t>without</a:t>
            </a:r>
            <a:r>
              <a:rPr sz="1000" spc="5" dirty="0">
                <a:latin typeface="Calibri"/>
                <a:cs typeface="Calibri"/>
              </a:rPr>
              <a:t> </a:t>
            </a:r>
            <a:r>
              <a:rPr sz="1000" spc="-5" dirty="0">
                <a:latin typeface="Calibri"/>
                <a:cs typeface="Calibri"/>
              </a:rPr>
              <a:t>changing</a:t>
            </a:r>
            <a:r>
              <a:rPr sz="1000" spc="5" dirty="0">
                <a:latin typeface="Calibri"/>
                <a:cs typeface="Calibri"/>
              </a:rPr>
              <a:t> </a:t>
            </a:r>
            <a:r>
              <a:rPr sz="1000" spc="-5" dirty="0">
                <a:latin typeface="Calibri"/>
                <a:cs typeface="Calibri"/>
              </a:rPr>
              <a:t>the</a:t>
            </a:r>
            <a:r>
              <a:rPr sz="1000" spc="5" dirty="0">
                <a:latin typeface="Calibri"/>
                <a:cs typeface="Calibri"/>
              </a:rPr>
              <a:t> </a:t>
            </a:r>
            <a:r>
              <a:rPr sz="1000" spc="-5" dirty="0">
                <a:latin typeface="Calibri"/>
                <a:cs typeface="Calibri"/>
              </a:rPr>
              <a:t>demands of</a:t>
            </a:r>
            <a:r>
              <a:rPr sz="1000" spc="30" dirty="0">
                <a:latin typeface="Calibri"/>
                <a:cs typeface="Calibri"/>
              </a:rPr>
              <a:t> </a:t>
            </a:r>
            <a:r>
              <a:rPr sz="1000" spc="-5" dirty="0">
                <a:latin typeface="Cambria"/>
                <a:cs typeface="Cambria"/>
              </a:rPr>
              <a:t>the assessment/exam</a:t>
            </a:r>
            <a:endParaRPr sz="1000" dirty="0">
              <a:latin typeface="Cambria"/>
              <a:cs typeface="Cambria"/>
            </a:endParaRPr>
          </a:p>
          <a:p>
            <a:pPr marL="34925">
              <a:lnSpc>
                <a:spcPct val="100000"/>
              </a:lnSpc>
              <a:spcBef>
                <a:spcPts val="10"/>
              </a:spcBef>
            </a:pPr>
            <a:r>
              <a:rPr sz="1000" spc="-5" dirty="0">
                <a:latin typeface="Calibri"/>
                <a:cs typeface="Calibri"/>
              </a:rPr>
              <a:t>These</a:t>
            </a:r>
            <a:r>
              <a:rPr sz="1000" spc="5" dirty="0">
                <a:latin typeface="Calibri"/>
                <a:cs typeface="Calibri"/>
              </a:rPr>
              <a:t> </a:t>
            </a:r>
            <a:r>
              <a:rPr sz="1000" dirty="0">
                <a:latin typeface="Calibri"/>
                <a:cs typeface="Calibri"/>
              </a:rPr>
              <a:t>are</a:t>
            </a:r>
            <a:r>
              <a:rPr sz="1000" spc="5" dirty="0">
                <a:latin typeface="Calibri"/>
                <a:cs typeface="Calibri"/>
              </a:rPr>
              <a:t> </a:t>
            </a:r>
            <a:r>
              <a:rPr sz="1000" dirty="0">
                <a:latin typeface="Calibri"/>
                <a:cs typeface="Calibri"/>
              </a:rPr>
              <a:t>part</a:t>
            </a:r>
            <a:r>
              <a:rPr sz="1000" spc="10" dirty="0">
                <a:latin typeface="Calibri"/>
                <a:cs typeface="Calibri"/>
              </a:rPr>
              <a:t> </a:t>
            </a:r>
            <a:r>
              <a:rPr sz="1000" spc="-5" dirty="0">
                <a:latin typeface="Calibri"/>
                <a:cs typeface="Calibri"/>
              </a:rPr>
              <a:t>of the</a:t>
            </a:r>
            <a:r>
              <a:rPr sz="1000" spc="-10" dirty="0">
                <a:latin typeface="Calibri"/>
                <a:cs typeface="Calibri"/>
              </a:rPr>
              <a:t> </a:t>
            </a:r>
            <a:r>
              <a:rPr sz="1000" spc="-5" dirty="0">
                <a:latin typeface="Calibri"/>
                <a:cs typeface="Calibri"/>
              </a:rPr>
              <a:t>‘Reasonable</a:t>
            </a:r>
            <a:r>
              <a:rPr sz="1000" dirty="0">
                <a:latin typeface="Calibri"/>
                <a:cs typeface="Calibri"/>
              </a:rPr>
              <a:t> </a:t>
            </a:r>
            <a:r>
              <a:rPr sz="1000" spc="-5" dirty="0">
                <a:latin typeface="Calibri"/>
                <a:cs typeface="Calibri"/>
              </a:rPr>
              <a:t>Adjustments’</a:t>
            </a:r>
            <a:r>
              <a:rPr sz="1000" spc="5" dirty="0">
                <a:latin typeface="Calibri"/>
                <a:cs typeface="Calibri"/>
              </a:rPr>
              <a:t> </a:t>
            </a:r>
            <a:r>
              <a:rPr sz="1000" spc="-5" dirty="0">
                <a:latin typeface="Calibri"/>
                <a:cs typeface="Calibri"/>
              </a:rPr>
              <a:t>of</a:t>
            </a:r>
            <a:r>
              <a:rPr sz="1000" spc="5" dirty="0">
                <a:latin typeface="Calibri"/>
                <a:cs typeface="Calibri"/>
              </a:rPr>
              <a:t> </a:t>
            </a:r>
            <a:r>
              <a:rPr sz="1000" spc="-5" dirty="0">
                <a:latin typeface="Calibri"/>
                <a:cs typeface="Calibri"/>
              </a:rPr>
              <a:t>the</a:t>
            </a:r>
            <a:r>
              <a:rPr sz="1000" spc="5" dirty="0">
                <a:latin typeface="Calibri"/>
                <a:cs typeface="Calibri"/>
              </a:rPr>
              <a:t> </a:t>
            </a:r>
            <a:r>
              <a:rPr sz="1000" dirty="0">
                <a:latin typeface="Calibri"/>
                <a:cs typeface="Calibri"/>
              </a:rPr>
              <a:t>Equality</a:t>
            </a:r>
            <a:r>
              <a:rPr sz="1000" spc="10" dirty="0">
                <a:latin typeface="Calibri"/>
                <a:cs typeface="Calibri"/>
              </a:rPr>
              <a:t> </a:t>
            </a:r>
            <a:r>
              <a:rPr sz="1000" spc="-5" dirty="0">
                <a:latin typeface="Calibri"/>
                <a:cs typeface="Calibri"/>
              </a:rPr>
              <a:t>Act</a:t>
            </a:r>
            <a:r>
              <a:rPr sz="1000" spc="5" dirty="0">
                <a:latin typeface="Calibri"/>
                <a:cs typeface="Calibri"/>
              </a:rPr>
              <a:t> </a:t>
            </a:r>
            <a:r>
              <a:rPr sz="1000" spc="-5" dirty="0">
                <a:latin typeface="Calibri"/>
                <a:cs typeface="Calibri"/>
              </a:rPr>
              <a:t>2010</a:t>
            </a:r>
            <a:r>
              <a:rPr sz="1000" spc="5" dirty="0">
                <a:latin typeface="Calibri"/>
                <a:cs typeface="Calibri"/>
              </a:rPr>
              <a:t> </a:t>
            </a:r>
            <a:r>
              <a:rPr sz="1000" spc="-5" dirty="0">
                <a:latin typeface="Calibri"/>
                <a:cs typeface="Calibri"/>
              </a:rPr>
              <a:t>which</a:t>
            </a:r>
            <a:r>
              <a:rPr sz="1000" spc="10" dirty="0">
                <a:latin typeface="Calibri"/>
                <a:cs typeface="Calibri"/>
              </a:rPr>
              <a:t> </a:t>
            </a:r>
            <a:r>
              <a:rPr sz="1000" spc="-5" dirty="0">
                <a:latin typeface="Calibri"/>
                <a:cs typeface="Calibri"/>
              </a:rPr>
              <a:t>requires </a:t>
            </a:r>
            <a:r>
              <a:rPr sz="1000" spc="5" dirty="0">
                <a:latin typeface="Calibri"/>
                <a:cs typeface="Calibri"/>
              </a:rPr>
              <a:t>an</a:t>
            </a:r>
            <a:r>
              <a:rPr sz="1000" spc="10" dirty="0">
                <a:latin typeface="Calibri"/>
                <a:cs typeface="Calibri"/>
              </a:rPr>
              <a:t> </a:t>
            </a:r>
            <a:r>
              <a:rPr sz="1000" spc="-5" dirty="0">
                <a:latin typeface="Calibri"/>
                <a:cs typeface="Calibri"/>
              </a:rPr>
              <a:t>awarding</a:t>
            </a:r>
            <a:r>
              <a:rPr sz="1000" spc="10" dirty="0">
                <a:latin typeface="Calibri"/>
                <a:cs typeface="Calibri"/>
              </a:rPr>
              <a:t> </a:t>
            </a:r>
            <a:r>
              <a:rPr sz="1000" spc="-5" dirty="0">
                <a:latin typeface="Calibri"/>
                <a:cs typeface="Calibri"/>
              </a:rPr>
              <a:t>body</a:t>
            </a:r>
            <a:r>
              <a:rPr sz="1000" spc="10" dirty="0">
                <a:latin typeface="Calibri"/>
                <a:cs typeface="Calibri"/>
              </a:rPr>
              <a:t> </a:t>
            </a:r>
            <a:r>
              <a:rPr sz="1000" spc="-5" dirty="0">
                <a:latin typeface="Calibri"/>
                <a:cs typeface="Calibri"/>
              </a:rPr>
              <a:t>(any or-</a:t>
            </a:r>
            <a:endParaRPr sz="1000" dirty="0">
              <a:latin typeface="Calibri"/>
              <a:cs typeface="Calibri"/>
            </a:endParaRPr>
          </a:p>
          <a:p>
            <a:pPr marL="34925">
              <a:lnSpc>
                <a:spcPct val="100000"/>
              </a:lnSpc>
              <a:spcBef>
                <a:spcPts val="30"/>
              </a:spcBef>
            </a:pPr>
            <a:r>
              <a:rPr sz="1000" spc="-5" dirty="0">
                <a:latin typeface="Calibri"/>
                <a:cs typeface="Calibri"/>
              </a:rPr>
              <a:t>ganisation</a:t>
            </a:r>
            <a:r>
              <a:rPr sz="1000" spc="15" dirty="0">
                <a:latin typeface="Calibri"/>
                <a:cs typeface="Calibri"/>
              </a:rPr>
              <a:t> </a:t>
            </a:r>
            <a:r>
              <a:rPr sz="1000" spc="-5" dirty="0">
                <a:latin typeface="Calibri"/>
                <a:cs typeface="Calibri"/>
              </a:rPr>
              <a:t>that</a:t>
            </a:r>
            <a:r>
              <a:rPr sz="1000" spc="10" dirty="0">
                <a:latin typeface="Calibri"/>
                <a:cs typeface="Calibri"/>
              </a:rPr>
              <a:t> </a:t>
            </a:r>
            <a:r>
              <a:rPr sz="1000" dirty="0">
                <a:latin typeface="Calibri"/>
                <a:cs typeface="Calibri"/>
              </a:rPr>
              <a:t>produces</a:t>
            </a:r>
            <a:r>
              <a:rPr sz="1000" spc="-5" dirty="0">
                <a:latin typeface="Calibri"/>
                <a:cs typeface="Calibri"/>
              </a:rPr>
              <a:t> formal</a:t>
            </a:r>
            <a:r>
              <a:rPr sz="1000" spc="10" dirty="0">
                <a:latin typeface="Calibri"/>
                <a:cs typeface="Calibri"/>
              </a:rPr>
              <a:t> </a:t>
            </a:r>
            <a:r>
              <a:rPr sz="1000" spc="-5" dirty="0">
                <a:latin typeface="Calibri"/>
                <a:cs typeface="Calibri"/>
              </a:rPr>
              <a:t>examinations)</a:t>
            </a:r>
            <a:r>
              <a:rPr sz="1000" spc="-35" dirty="0">
                <a:latin typeface="Calibri"/>
                <a:cs typeface="Calibri"/>
              </a:rPr>
              <a:t> </a:t>
            </a:r>
            <a:r>
              <a:rPr sz="1000" i="1" spc="-5" dirty="0">
                <a:latin typeface="Calibri"/>
                <a:cs typeface="Calibri"/>
              </a:rPr>
              <a:t>to</a:t>
            </a:r>
            <a:r>
              <a:rPr sz="1000" i="1" spc="25" dirty="0">
                <a:latin typeface="Calibri"/>
                <a:cs typeface="Calibri"/>
              </a:rPr>
              <a:t> </a:t>
            </a:r>
            <a:r>
              <a:rPr sz="1000" i="1" spc="-10" dirty="0">
                <a:latin typeface="Calibri"/>
                <a:cs typeface="Calibri"/>
              </a:rPr>
              <a:t>make</a:t>
            </a:r>
            <a:r>
              <a:rPr sz="1000" i="1" spc="25" dirty="0">
                <a:latin typeface="Calibri"/>
                <a:cs typeface="Calibri"/>
              </a:rPr>
              <a:t> </a:t>
            </a:r>
            <a:r>
              <a:rPr sz="1000" i="1" spc="-5" dirty="0">
                <a:latin typeface="Calibri"/>
                <a:cs typeface="Calibri"/>
              </a:rPr>
              <a:t>reasonable</a:t>
            </a:r>
            <a:r>
              <a:rPr sz="1000" i="1" spc="20" dirty="0">
                <a:latin typeface="Calibri"/>
                <a:cs typeface="Calibri"/>
              </a:rPr>
              <a:t> </a:t>
            </a:r>
            <a:r>
              <a:rPr sz="1000" i="1" spc="-5" dirty="0">
                <a:latin typeface="Calibri"/>
                <a:cs typeface="Calibri"/>
              </a:rPr>
              <a:t>adjustments</a:t>
            </a:r>
            <a:r>
              <a:rPr sz="1000" i="1" spc="25" dirty="0">
                <a:latin typeface="Calibri"/>
                <a:cs typeface="Calibri"/>
              </a:rPr>
              <a:t> </a:t>
            </a:r>
            <a:r>
              <a:rPr sz="1000" i="1" dirty="0">
                <a:latin typeface="Calibri"/>
                <a:cs typeface="Calibri"/>
              </a:rPr>
              <a:t>where</a:t>
            </a:r>
            <a:r>
              <a:rPr sz="1000" i="1" spc="20" dirty="0">
                <a:latin typeface="Calibri"/>
                <a:cs typeface="Calibri"/>
              </a:rPr>
              <a:t> </a:t>
            </a:r>
            <a:r>
              <a:rPr sz="1000" i="1" spc="-5" dirty="0">
                <a:latin typeface="Calibri"/>
                <a:cs typeface="Calibri"/>
              </a:rPr>
              <a:t>a</a:t>
            </a:r>
            <a:r>
              <a:rPr sz="1000" i="1" spc="-10" dirty="0">
                <a:latin typeface="Calibri"/>
                <a:cs typeface="Calibri"/>
              </a:rPr>
              <a:t> </a:t>
            </a:r>
            <a:r>
              <a:rPr sz="1000" i="1" spc="5" dirty="0">
                <a:latin typeface="Calibri"/>
                <a:cs typeface="Calibri"/>
              </a:rPr>
              <a:t>student</a:t>
            </a:r>
            <a:r>
              <a:rPr sz="1000" i="1" spc="10" dirty="0">
                <a:latin typeface="Calibri"/>
                <a:cs typeface="Calibri"/>
              </a:rPr>
              <a:t> </a:t>
            </a:r>
            <a:r>
              <a:rPr sz="1000" i="1" spc="-5" dirty="0">
                <a:latin typeface="Calibri"/>
                <a:cs typeface="Calibri"/>
              </a:rPr>
              <a:t>who</a:t>
            </a:r>
            <a:r>
              <a:rPr sz="1000" i="1" spc="20" dirty="0">
                <a:latin typeface="Calibri"/>
                <a:cs typeface="Calibri"/>
              </a:rPr>
              <a:t> </a:t>
            </a:r>
            <a:r>
              <a:rPr sz="1000" i="1" spc="-5" dirty="0">
                <a:latin typeface="Calibri"/>
                <a:cs typeface="Calibri"/>
              </a:rPr>
              <a:t>is</a:t>
            </a:r>
            <a:r>
              <a:rPr sz="1000" i="1" spc="10" dirty="0">
                <a:latin typeface="Calibri"/>
                <a:cs typeface="Calibri"/>
              </a:rPr>
              <a:t> </a:t>
            </a:r>
            <a:r>
              <a:rPr sz="1000" i="1" spc="-5" dirty="0">
                <a:latin typeface="Calibri"/>
                <a:cs typeface="Calibri"/>
              </a:rPr>
              <a:t>disabled</a:t>
            </a:r>
            <a:endParaRPr sz="1000" dirty="0">
              <a:latin typeface="Calibri"/>
              <a:cs typeface="Calibri"/>
            </a:endParaRPr>
          </a:p>
        </p:txBody>
      </p:sp>
      <p:sp>
        <p:nvSpPr>
          <p:cNvPr id="13" name="object 13"/>
          <p:cNvSpPr/>
          <p:nvPr/>
        </p:nvSpPr>
        <p:spPr>
          <a:xfrm>
            <a:off x="670712" y="3836923"/>
            <a:ext cx="6176010" cy="2889885"/>
          </a:xfrm>
          <a:custGeom>
            <a:avLst/>
            <a:gdLst/>
            <a:ahLst/>
            <a:cxnLst/>
            <a:rect l="l" t="t" r="r" b="b"/>
            <a:pathLst>
              <a:path w="6176009" h="2889884">
                <a:moveTo>
                  <a:pt x="6175883" y="0"/>
                </a:moveTo>
                <a:lnTo>
                  <a:pt x="0" y="0"/>
                </a:lnTo>
                <a:lnTo>
                  <a:pt x="0" y="2889630"/>
                </a:lnTo>
                <a:lnTo>
                  <a:pt x="6175883" y="2889630"/>
                </a:lnTo>
                <a:lnTo>
                  <a:pt x="6175883" y="0"/>
                </a:lnTo>
                <a:close/>
              </a:path>
            </a:pathLst>
          </a:custGeom>
          <a:solidFill>
            <a:srgbClr val="FFFFFF"/>
          </a:solidFill>
        </p:spPr>
        <p:txBody>
          <a:bodyPr wrap="square" lIns="0" tIns="0" rIns="0" bIns="0" rtlCol="0"/>
          <a:lstStyle/>
          <a:p>
            <a:endParaRPr/>
          </a:p>
        </p:txBody>
      </p:sp>
      <p:sp>
        <p:nvSpPr>
          <p:cNvPr id="14" name="object 14"/>
          <p:cNvSpPr txBox="1"/>
          <p:nvPr/>
        </p:nvSpPr>
        <p:spPr>
          <a:xfrm>
            <a:off x="670712" y="3836923"/>
            <a:ext cx="6176010" cy="2889885"/>
          </a:xfrm>
          <a:prstGeom prst="rect">
            <a:avLst/>
          </a:prstGeom>
          <a:ln w="63500">
            <a:solidFill>
              <a:srgbClr val="CCCCCC"/>
            </a:solidFill>
          </a:ln>
        </p:spPr>
        <p:txBody>
          <a:bodyPr vert="horz" wrap="square" lIns="0" tIns="6350" rIns="0" bIns="0" rtlCol="0">
            <a:spAutoFit/>
          </a:bodyPr>
          <a:lstStyle/>
          <a:p>
            <a:pPr>
              <a:lnSpc>
                <a:spcPct val="100000"/>
              </a:lnSpc>
              <a:spcBef>
                <a:spcPts val="50"/>
              </a:spcBef>
            </a:pPr>
            <a:endParaRPr sz="900" dirty="0">
              <a:latin typeface="Times New Roman"/>
              <a:cs typeface="Times New Roman"/>
            </a:endParaRPr>
          </a:p>
          <a:p>
            <a:pPr marL="66675">
              <a:lnSpc>
                <a:spcPct val="100000"/>
              </a:lnSpc>
            </a:pPr>
            <a:r>
              <a:rPr sz="1000" b="1" spc="-5" dirty="0">
                <a:solidFill>
                  <a:srgbClr val="0A5AB1"/>
                </a:solidFill>
                <a:latin typeface="Calibri"/>
                <a:cs typeface="Calibri"/>
              </a:rPr>
              <a:t>What</a:t>
            </a:r>
            <a:r>
              <a:rPr sz="1000" b="1" dirty="0">
                <a:solidFill>
                  <a:srgbClr val="0A5AB1"/>
                </a:solidFill>
                <a:latin typeface="Calibri"/>
                <a:cs typeface="Calibri"/>
              </a:rPr>
              <a:t> </a:t>
            </a:r>
            <a:r>
              <a:rPr sz="1000" b="1" spc="-5" dirty="0">
                <a:solidFill>
                  <a:srgbClr val="0A5AB1"/>
                </a:solidFill>
                <a:latin typeface="Calibri"/>
                <a:cs typeface="Calibri"/>
              </a:rPr>
              <a:t>Access</a:t>
            </a:r>
            <a:r>
              <a:rPr sz="1000" b="1" dirty="0">
                <a:solidFill>
                  <a:srgbClr val="0A5AB1"/>
                </a:solidFill>
                <a:latin typeface="Calibri"/>
                <a:cs typeface="Calibri"/>
              </a:rPr>
              <a:t> </a:t>
            </a:r>
            <a:r>
              <a:rPr sz="1000" b="1" spc="-5" dirty="0">
                <a:solidFill>
                  <a:srgbClr val="0A5AB1"/>
                </a:solidFill>
                <a:latin typeface="Calibri"/>
                <a:cs typeface="Calibri"/>
              </a:rPr>
              <a:t>Arrangements</a:t>
            </a:r>
            <a:r>
              <a:rPr sz="1000" b="1" dirty="0">
                <a:solidFill>
                  <a:srgbClr val="0A5AB1"/>
                </a:solidFill>
                <a:latin typeface="Calibri"/>
                <a:cs typeface="Calibri"/>
              </a:rPr>
              <a:t> </a:t>
            </a:r>
            <a:r>
              <a:rPr sz="1000" b="1" spc="-5" dirty="0">
                <a:solidFill>
                  <a:srgbClr val="0A5AB1"/>
                </a:solidFill>
                <a:latin typeface="Calibri"/>
                <a:cs typeface="Calibri"/>
              </a:rPr>
              <a:t>may</a:t>
            </a:r>
            <a:r>
              <a:rPr sz="1000" b="1" spc="5" dirty="0">
                <a:solidFill>
                  <a:srgbClr val="0A5AB1"/>
                </a:solidFill>
                <a:latin typeface="Calibri"/>
                <a:cs typeface="Calibri"/>
              </a:rPr>
              <a:t> </a:t>
            </a:r>
            <a:r>
              <a:rPr sz="1000" b="1" dirty="0">
                <a:solidFill>
                  <a:srgbClr val="0A5AB1"/>
                </a:solidFill>
                <a:latin typeface="Calibri"/>
                <a:cs typeface="Calibri"/>
              </a:rPr>
              <a:t>be </a:t>
            </a:r>
            <a:r>
              <a:rPr sz="1000" b="1" spc="-5" dirty="0">
                <a:solidFill>
                  <a:srgbClr val="0A5AB1"/>
                </a:solidFill>
                <a:latin typeface="Calibri"/>
                <a:cs typeface="Calibri"/>
              </a:rPr>
              <a:t>available?</a:t>
            </a:r>
            <a:endParaRPr sz="1000" dirty="0">
              <a:latin typeface="Calibri"/>
              <a:cs typeface="Calibri"/>
            </a:endParaRPr>
          </a:p>
          <a:p>
            <a:pPr marL="66675">
              <a:lnSpc>
                <a:spcPct val="100000"/>
              </a:lnSpc>
              <a:spcBef>
                <a:spcPts val="10"/>
              </a:spcBef>
            </a:pPr>
            <a:r>
              <a:rPr sz="1000" spc="-5" dirty="0">
                <a:latin typeface="Calibri"/>
                <a:cs typeface="Calibri"/>
              </a:rPr>
              <a:t>The</a:t>
            </a:r>
            <a:r>
              <a:rPr sz="1000" dirty="0">
                <a:latin typeface="Calibri"/>
                <a:cs typeface="Calibri"/>
              </a:rPr>
              <a:t> </a:t>
            </a:r>
            <a:r>
              <a:rPr sz="1000" spc="-5" dirty="0">
                <a:latin typeface="Calibri"/>
                <a:cs typeface="Calibri"/>
              </a:rPr>
              <a:t>following</a:t>
            </a:r>
            <a:r>
              <a:rPr sz="1000" spc="10" dirty="0">
                <a:latin typeface="Calibri"/>
                <a:cs typeface="Calibri"/>
              </a:rPr>
              <a:t> </a:t>
            </a:r>
            <a:r>
              <a:rPr sz="1000" spc="-5" dirty="0">
                <a:latin typeface="Calibri"/>
                <a:cs typeface="Calibri"/>
              </a:rPr>
              <a:t>list</a:t>
            </a:r>
            <a:r>
              <a:rPr sz="1000" spc="5" dirty="0">
                <a:latin typeface="Calibri"/>
                <a:cs typeface="Calibri"/>
              </a:rPr>
              <a:t> </a:t>
            </a:r>
            <a:r>
              <a:rPr sz="1000" spc="-5" dirty="0">
                <a:latin typeface="Calibri"/>
                <a:cs typeface="Calibri"/>
              </a:rPr>
              <a:t>is</a:t>
            </a:r>
            <a:r>
              <a:rPr sz="1000" dirty="0">
                <a:latin typeface="Calibri"/>
                <a:cs typeface="Calibri"/>
              </a:rPr>
              <a:t> by</a:t>
            </a:r>
            <a:r>
              <a:rPr sz="1000" spc="10" dirty="0">
                <a:latin typeface="Calibri"/>
                <a:cs typeface="Calibri"/>
              </a:rPr>
              <a:t> </a:t>
            </a:r>
            <a:r>
              <a:rPr sz="1000" dirty="0">
                <a:latin typeface="Calibri"/>
                <a:cs typeface="Calibri"/>
              </a:rPr>
              <a:t>no</a:t>
            </a:r>
            <a:r>
              <a:rPr sz="1000" spc="10" dirty="0">
                <a:latin typeface="Calibri"/>
                <a:cs typeface="Calibri"/>
              </a:rPr>
              <a:t> </a:t>
            </a:r>
            <a:r>
              <a:rPr sz="1000" dirty="0">
                <a:latin typeface="Calibri"/>
                <a:cs typeface="Calibri"/>
              </a:rPr>
              <a:t>means</a:t>
            </a:r>
            <a:r>
              <a:rPr sz="1000" spc="-5" dirty="0">
                <a:latin typeface="Calibri"/>
                <a:cs typeface="Calibri"/>
              </a:rPr>
              <a:t> exhaustive.</a:t>
            </a:r>
            <a:r>
              <a:rPr sz="1000" spc="20" dirty="0">
                <a:latin typeface="Calibri"/>
                <a:cs typeface="Calibri"/>
              </a:rPr>
              <a:t> </a:t>
            </a:r>
            <a:r>
              <a:rPr sz="1000" spc="-5" dirty="0">
                <a:latin typeface="Calibri"/>
                <a:cs typeface="Calibri"/>
              </a:rPr>
              <a:t>They</a:t>
            </a:r>
            <a:r>
              <a:rPr sz="1000" spc="5" dirty="0">
                <a:latin typeface="Calibri"/>
                <a:cs typeface="Calibri"/>
              </a:rPr>
              <a:t> </a:t>
            </a:r>
            <a:r>
              <a:rPr sz="1000" spc="-5" dirty="0">
                <a:latin typeface="Calibri"/>
                <a:cs typeface="Calibri"/>
              </a:rPr>
              <a:t>are</a:t>
            </a:r>
            <a:r>
              <a:rPr sz="1000" spc="5" dirty="0">
                <a:latin typeface="Calibri"/>
                <a:cs typeface="Calibri"/>
              </a:rPr>
              <a:t> </a:t>
            </a:r>
            <a:r>
              <a:rPr sz="1000" spc="-5" dirty="0">
                <a:latin typeface="Calibri"/>
                <a:cs typeface="Calibri"/>
              </a:rPr>
              <a:t>in</a:t>
            </a:r>
            <a:r>
              <a:rPr sz="1000" spc="10" dirty="0">
                <a:latin typeface="Calibri"/>
                <a:cs typeface="Calibri"/>
              </a:rPr>
              <a:t> </a:t>
            </a:r>
            <a:r>
              <a:rPr sz="1000" dirty="0">
                <a:latin typeface="Calibri"/>
                <a:cs typeface="Calibri"/>
              </a:rPr>
              <a:t>general</a:t>
            </a:r>
            <a:r>
              <a:rPr sz="1000" spc="10" dirty="0">
                <a:latin typeface="Calibri"/>
                <a:cs typeface="Calibri"/>
              </a:rPr>
              <a:t> </a:t>
            </a:r>
            <a:r>
              <a:rPr sz="1000" spc="-5" dirty="0">
                <a:latin typeface="Calibri"/>
                <a:cs typeface="Calibri"/>
              </a:rPr>
              <a:t>the</a:t>
            </a:r>
            <a:r>
              <a:rPr sz="1000" dirty="0">
                <a:latin typeface="Calibri"/>
                <a:cs typeface="Calibri"/>
              </a:rPr>
              <a:t> </a:t>
            </a:r>
            <a:r>
              <a:rPr sz="1000" spc="-5" dirty="0">
                <a:latin typeface="Calibri"/>
                <a:cs typeface="Calibri"/>
              </a:rPr>
              <a:t>most</a:t>
            </a:r>
            <a:r>
              <a:rPr sz="1000" spc="10" dirty="0">
                <a:latin typeface="Calibri"/>
                <a:cs typeface="Calibri"/>
              </a:rPr>
              <a:t> </a:t>
            </a:r>
            <a:r>
              <a:rPr sz="1000" spc="-5" dirty="0">
                <a:latin typeface="Calibri"/>
                <a:cs typeface="Calibri"/>
              </a:rPr>
              <a:t>used</a:t>
            </a:r>
            <a:r>
              <a:rPr sz="1000" spc="5" dirty="0">
                <a:latin typeface="Calibri"/>
                <a:cs typeface="Calibri"/>
              </a:rPr>
              <a:t> </a:t>
            </a:r>
            <a:r>
              <a:rPr sz="1000" dirty="0">
                <a:latin typeface="Calibri"/>
                <a:cs typeface="Calibri"/>
              </a:rPr>
              <a:t>arrangements</a:t>
            </a:r>
            <a:r>
              <a:rPr sz="1000" spc="5" dirty="0">
                <a:latin typeface="Calibri"/>
                <a:cs typeface="Calibri"/>
              </a:rPr>
              <a:t> </a:t>
            </a:r>
            <a:r>
              <a:rPr sz="1000" spc="-5" dirty="0">
                <a:latin typeface="Calibri"/>
                <a:cs typeface="Calibri"/>
              </a:rPr>
              <a:t>for</a:t>
            </a:r>
            <a:r>
              <a:rPr sz="1000" spc="5" dirty="0">
                <a:latin typeface="Calibri"/>
                <a:cs typeface="Calibri"/>
              </a:rPr>
              <a:t> </a:t>
            </a:r>
            <a:r>
              <a:rPr sz="1000" spc="-5" dirty="0">
                <a:latin typeface="Calibri"/>
                <a:cs typeface="Calibri"/>
              </a:rPr>
              <a:t>Ashley</a:t>
            </a:r>
            <a:r>
              <a:rPr sz="1000" spc="10" dirty="0">
                <a:latin typeface="Calibri"/>
                <a:cs typeface="Calibri"/>
              </a:rPr>
              <a:t> </a:t>
            </a:r>
            <a:r>
              <a:rPr lang="en-US" sz="1000" spc="-5" dirty="0">
                <a:latin typeface="Calibri"/>
                <a:cs typeface="Calibri"/>
              </a:rPr>
              <a:t>pupils</a:t>
            </a:r>
            <a:r>
              <a:rPr sz="1000" spc="-5" dirty="0">
                <a:latin typeface="Calibri"/>
                <a:cs typeface="Calibri"/>
              </a:rPr>
              <a:t>.</a:t>
            </a:r>
            <a:endParaRPr sz="1000" dirty="0">
              <a:latin typeface="Calibri"/>
              <a:cs typeface="Calibri"/>
            </a:endParaRPr>
          </a:p>
          <a:p>
            <a:pPr marL="66675" marR="135890">
              <a:lnSpc>
                <a:spcPct val="101000"/>
              </a:lnSpc>
              <a:spcBef>
                <a:spcPts val="15"/>
              </a:spcBef>
            </a:pPr>
            <a:r>
              <a:rPr sz="1000" spc="-5" dirty="0">
                <a:latin typeface="Calibri"/>
                <a:cs typeface="Calibri"/>
              </a:rPr>
              <a:t>Access </a:t>
            </a:r>
            <a:r>
              <a:rPr sz="1000" dirty="0">
                <a:latin typeface="Calibri"/>
                <a:cs typeface="Calibri"/>
              </a:rPr>
              <a:t>Arrangements </a:t>
            </a:r>
            <a:r>
              <a:rPr sz="1000" spc="-5" dirty="0">
                <a:latin typeface="Calibri"/>
                <a:cs typeface="Calibri"/>
              </a:rPr>
              <a:t>that</a:t>
            </a:r>
            <a:r>
              <a:rPr sz="1000" spc="10" dirty="0">
                <a:latin typeface="Calibri"/>
                <a:cs typeface="Calibri"/>
              </a:rPr>
              <a:t> </a:t>
            </a:r>
            <a:r>
              <a:rPr sz="1000" dirty="0">
                <a:latin typeface="Calibri"/>
                <a:cs typeface="Calibri"/>
              </a:rPr>
              <a:t>require</a:t>
            </a:r>
            <a:r>
              <a:rPr sz="1000" spc="5" dirty="0">
                <a:latin typeface="Calibri"/>
                <a:cs typeface="Calibri"/>
              </a:rPr>
              <a:t> </a:t>
            </a:r>
            <a:r>
              <a:rPr lang="en-US" sz="1000" spc="-5" dirty="0">
                <a:latin typeface="Calibri"/>
                <a:cs typeface="Calibri"/>
              </a:rPr>
              <a:t>pupil</a:t>
            </a:r>
            <a:r>
              <a:rPr sz="1000" spc="-5" dirty="0">
                <a:latin typeface="Calibri"/>
                <a:cs typeface="Calibri"/>
              </a:rPr>
              <a:t>s</a:t>
            </a:r>
            <a:r>
              <a:rPr sz="1000" spc="5" dirty="0">
                <a:latin typeface="Calibri"/>
                <a:cs typeface="Calibri"/>
              </a:rPr>
              <a:t> </a:t>
            </a:r>
            <a:r>
              <a:rPr sz="1000" spc="-5" dirty="0">
                <a:latin typeface="Calibri"/>
                <a:cs typeface="Calibri"/>
              </a:rPr>
              <a:t>to</a:t>
            </a:r>
            <a:r>
              <a:rPr sz="1000" spc="5" dirty="0">
                <a:latin typeface="Calibri"/>
                <a:cs typeface="Calibri"/>
              </a:rPr>
              <a:t> </a:t>
            </a:r>
            <a:r>
              <a:rPr sz="1000" dirty="0">
                <a:latin typeface="Calibri"/>
                <a:cs typeface="Calibri"/>
              </a:rPr>
              <a:t>be</a:t>
            </a:r>
            <a:r>
              <a:rPr sz="1000" spc="5" dirty="0">
                <a:latin typeface="Calibri"/>
                <a:cs typeface="Calibri"/>
              </a:rPr>
              <a:t> </a:t>
            </a:r>
            <a:r>
              <a:rPr sz="1000" spc="-5" dirty="0">
                <a:latin typeface="Calibri"/>
                <a:cs typeface="Calibri"/>
              </a:rPr>
              <a:t>formally</a:t>
            </a:r>
            <a:r>
              <a:rPr sz="1000" spc="5" dirty="0">
                <a:latin typeface="Calibri"/>
                <a:cs typeface="Calibri"/>
              </a:rPr>
              <a:t> </a:t>
            </a:r>
            <a:r>
              <a:rPr sz="1000" spc="-5" dirty="0">
                <a:latin typeface="Calibri"/>
                <a:cs typeface="Calibri"/>
              </a:rPr>
              <a:t>assessed</a:t>
            </a:r>
            <a:r>
              <a:rPr sz="1000" spc="10" dirty="0">
                <a:latin typeface="Calibri"/>
                <a:cs typeface="Calibri"/>
              </a:rPr>
              <a:t> </a:t>
            </a:r>
            <a:r>
              <a:rPr sz="1000" dirty="0">
                <a:latin typeface="Calibri"/>
                <a:cs typeface="Calibri"/>
              </a:rPr>
              <a:t>by</a:t>
            </a:r>
            <a:r>
              <a:rPr sz="1000" spc="10" dirty="0">
                <a:latin typeface="Calibri"/>
                <a:cs typeface="Calibri"/>
              </a:rPr>
              <a:t> </a:t>
            </a:r>
            <a:r>
              <a:rPr sz="1000" spc="-5" dirty="0">
                <a:latin typeface="Calibri"/>
                <a:cs typeface="Calibri"/>
              </a:rPr>
              <a:t>a</a:t>
            </a:r>
            <a:r>
              <a:rPr sz="1000" spc="-40" dirty="0">
                <a:latin typeface="Calibri"/>
                <a:cs typeface="Calibri"/>
              </a:rPr>
              <a:t> </a:t>
            </a:r>
            <a:r>
              <a:rPr sz="1000" spc="-5" dirty="0">
                <a:latin typeface="Calibri"/>
                <a:cs typeface="Calibri"/>
              </a:rPr>
              <a:t>‘specialist</a:t>
            </a:r>
            <a:r>
              <a:rPr sz="1000" spc="5" dirty="0">
                <a:latin typeface="Calibri"/>
                <a:cs typeface="Calibri"/>
              </a:rPr>
              <a:t> </a:t>
            </a:r>
            <a:r>
              <a:rPr sz="1000" spc="-5" dirty="0">
                <a:latin typeface="Calibri"/>
                <a:cs typeface="Calibri"/>
              </a:rPr>
              <a:t>assessor’</a:t>
            </a:r>
            <a:r>
              <a:rPr sz="1000" spc="15" dirty="0">
                <a:latin typeface="Calibri"/>
                <a:cs typeface="Calibri"/>
              </a:rPr>
              <a:t> </a:t>
            </a:r>
            <a:r>
              <a:rPr sz="1000" spc="-5" dirty="0">
                <a:latin typeface="Calibri"/>
                <a:cs typeface="Calibri"/>
              </a:rPr>
              <a:t>before</a:t>
            </a:r>
            <a:r>
              <a:rPr sz="1000" dirty="0">
                <a:latin typeface="Calibri"/>
                <a:cs typeface="Calibri"/>
              </a:rPr>
              <a:t> </a:t>
            </a:r>
            <a:r>
              <a:rPr sz="1000" spc="-5" dirty="0">
                <a:latin typeface="Calibri"/>
                <a:cs typeface="Calibri"/>
              </a:rPr>
              <a:t>a</a:t>
            </a:r>
            <a:r>
              <a:rPr sz="1000" spc="10" dirty="0">
                <a:latin typeface="Calibri"/>
                <a:cs typeface="Calibri"/>
              </a:rPr>
              <a:t> </a:t>
            </a:r>
            <a:r>
              <a:rPr sz="1000" spc="-5" dirty="0">
                <a:latin typeface="Calibri"/>
                <a:cs typeface="Calibri"/>
              </a:rPr>
              <a:t>school</a:t>
            </a:r>
            <a:r>
              <a:rPr sz="1000" spc="5" dirty="0">
                <a:latin typeface="Calibri"/>
                <a:cs typeface="Calibri"/>
              </a:rPr>
              <a:t> </a:t>
            </a:r>
            <a:r>
              <a:rPr sz="1000" spc="-5" dirty="0">
                <a:latin typeface="Calibri"/>
                <a:cs typeface="Calibri"/>
              </a:rPr>
              <a:t>can</a:t>
            </a:r>
            <a:r>
              <a:rPr sz="1000" spc="10" dirty="0">
                <a:latin typeface="Calibri"/>
                <a:cs typeface="Calibri"/>
              </a:rPr>
              <a:t> </a:t>
            </a:r>
            <a:r>
              <a:rPr sz="1000" spc="-5" dirty="0">
                <a:latin typeface="Calibri"/>
                <a:cs typeface="Calibri"/>
              </a:rPr>
              <a:t>ap- </a:t>
            </a:r>
            <a:r>
              <a:rPr sz="1000" dirty="0">
                <a:latin typeface="Calibri"/>
                <a:cs typeface="Calibri"/>
              </a:rPr>
              <a:t> ply</a:t>
            </a:r>
            <a:r>
              <a:rPr sz="1000" spc="-5" dirty="0">
                <a:latin typeface="Calibri"/>
                <a:cs typeface="Calibri"/>
              </a:rPr>
              <a:t> for</a:t>
            </a:r>
            <a:r>
              <a:rPr sz="1000" dirty="0">
                <a:latin typeface="Calibri"/>
                <a:cs typeface="Calibri"/>
              </a:rPr>
              <a:t> </a:t>
            </a:r>
            <a:r>
              <a:rPr sz="1000" spc="-5" dirty="0">
                <a:latin typeface="Calibri"/>
                <a:cs typeface="Calibri"/>
              </a:rPr>
              <a:t>them:</a:t>
            </a:r>
            <a:endParaRPr sz="1000" dirty="0">
              <a:latin typeface="Calibri"/>
              <a:cs typeface="Calibri"/>
            </a:endParaRPr>
          </a:p>
          <a:p>
            <a:pPr marL="426720" indent="-360680">
              <a:lnSpc>
                <a:spcPct val="100000"/>
              </a:lnSpc>
              <a:spcBef>
                <a:spcPts val="60"/>
              </a:spcBef>
              <a:buFont typeface="Symbol"/>
              <a:buChar char=""/>
              <a:tabLst>
                <a:tab pos="426720" algn="l"/>
                <a:tab pos="427355" algn="l"/>
              </a:tabLst>
            </a:pPr>
            <a:r>
              <a:rPr sz="1000" spc="-5" dirty="0">
                <a:latin typeface="Calibri"/>
                <a:cs typeface="Calibri"/>
              </a:rPr>
              <a:t>Extra</a:t>
            </a:r>
            <a:r>
              <a:rPr sz="1000" spc="5" dirty="0">
                <a:latin typeface="Calibri"/>
                <a:cs typeface="Calibri"/>
              </a:rPr>
              <a:t> </a:t>
            </a:r>
            <a:r>
              <a:rPr sz="1000" spc="-10" dirty="0">
                <a:latin typeface="Calibri"/>
                <a:cs typeface="Calibri"/>
              </a:rPr>
              <a:t>Time</a:t>
            </a:r>
            <a:r>
              <a:rPr sz="1000" spc="5" dirty="0">
                <a:latin typeface="Calibri"/>
                <a:cs typeface="Calibri"/>
              </a:rPr>
              <a:t> </a:t>
            </a:r>
            <a:r>
              <a:rPr sz="1000" spc="-5" dirty="0">
                <a:latin typeface="Calibri"/>
                <a:cs typeface="Calibri"/>
              </a:rPr>
              <a:t>(this</a:t>
            </a:r>
            <a:r>
              <a:rPr sz="1000" dirty="0">
                <a:latin typeface="Calibri"/>
                <a:cs typeface="Calibri"/>
              </a:rPr>
              <a:t> </a:t>
            </a:r>
            <a:r>
              <a:rPr sz="1000" spc="-5" dirty="0">
                <a:latin typeface="Calibri"/>
                <a:cs typeface="Calibri"/>
              </a:rPr>
              <a:t>is</a:t>
            </a:r>
            <a:r>
              <a:rPr sz="1000" dirty="0">
                <a:latin typeface="Calibri"/>
                <a:cs typeface="Calibri"/>
              </a:rPr>
              <a:t> </a:t>
            </a:r>
            <a:r>
              <a:rPr sz="1000" spc="-5" dirty="0">
                <a:latin typeface="Calibri"/>
                <a:cs typeface="Calibri"/>
              </a:rPr>
              <a:t>generally</a:t>
            </a:r>
            <a:r>
              <a:rPr sz="1000" spc="15" dirty="0">
                <a:latin typeface="Calibri"/>
                <a:cs typeface="Calibri"/>
              </a:rPr>
              <a:t> </a:t>
            </a:r>
            <a:r>
              <a:rPr sz="1000" spc="5" dirty="0">
                <a:latin typeface="Calibri"/>
                <a:cs typeface="Calibri"/>
              </a:rPr>
              <a:t>up</a:t>
            </a:r>
            <a:r>
              <a:rPr sz="1000" spc="10" dirty="0">
                <a:latin typeface="Calibri"/>
                <a:cs typeface="Calibri"/>
              </a:rPr>
              <a:t> </a:t>
            </a:r>
            <a:r>
              <a:rPr sz="1000" spc="-5" dirty="0">
                <a:latin typeface="Calibri"/>
                <a:cs typeface="Calibri"/>
              </a:rPr>
              <a:t>to</a:t>
            </a:r>
            <a:r>
              <a:rPr sz="1000" spc="10" dirty="0">
                <a:latin typeface="Calibri"/>
                <a:cs typeface="Calibri"/>
              </a:rPr>
              <a:t> </a:t>
            </a:r>
            <a:r>
              <a:rPr sz="1000" spc="-5" dirty="0">
                <a:latin typeface="Calibri"/>
                <a:cs typeface="Calibri"/>
              </a:rPr>
              <a:t>25%</a:t>
            </a:r>
            <a:r>
              <a:rPr sz="1000" spc="5" dirty="0">
                <a:latin typeface="Calibri"/>
                <a:cs typeface="Calibri"/>
              </a:rPr>
              <a:t> </a:t>
            </a:r>
            <a:r>
              <a:rPr sz="1000" spc="-5" dirty="0">
                <a:latin typeface="Calibri"/>
                <a:cs typeface="Calibri"/>
              </a:rPr>
              <a:t>extra</a:t>
            </a:r>
            <a:r>
              <a:rPr sz="1000" spc="5" dirty="0">
                <a:latin typeface="Calibri"/>
                <a:cs typeface="Calibri"/>
              </a:rPr>
              <a:t> </a:t>
            </a:r>
            <a:r>
              <a:rPr sz="1000" spc="-5" dirty="0">
                <a:latin typeface="Calibri"/>
                <a:cs typeface="Calibri"/>
              </a:rPr>
              <a:t>time</a:t>
            </a:r>
            <a:r>
              <a:rPr sz="1000" spc="5" dirty="0">
                <a:latin typeface="Calibri"/>
                <a:cs typeface="Calibri"/>
              </a:rPr>
              <a:t> </a:t>
            </a:r>
            <a:r>
              <a:rPr sz="1000" spc="-5" dirty="0">
                <a:latin typeface="Calibri"/>
                <a:cs typeface="Calibri"/>
              </a:rPr>
              <a:t>for</a:t>
            </a:r>
            <a:r>
              <a:rPr sz="1000" spc="25" dirty="0">
                <a:latin typeface="Calibri"/>
                <a:cs typeface="Calibri"/>
              </a:rPr>
              <a:t> </a:t>
            </a:r>
            <a:r>
              <a:rPr sz="1000" spc="-5" dirty="0">
                <a:latin typeface="Calibri"/>
                <a:cs typeface="Calibri"/>
              </a:rPr>
              <a:t>each</a:t>
            </a:r>
            <a:r>
              <a:rPr sz="1000" spc="15" dirty="0">
                <a:latin typeface="Calibri"/>
                <a:cs typeface="Calibri"/>
              </a:rPr>
              <a:t> </a:t>
            </a:r>
            <a:r>
              <a:rPr sz="1000" spc="-5" dirty="0">
                <a:latin typeface="Calibri"/>
                <a:cs typeface="Calibri"/>
              </a:rPr>
              <a:t>paper</a:t>
            </a:r>
            <a:r>
              <a:rPr sz="1000" spc="10" dirty="0">
                <a:latin typeface="Calibri"/>
                <a:cs typeface="Calibri"/>
              </a:rPr>
              <a:t> </a:t>
            </a:r>
            <a:r>
              <a:rPr sz="1000" spc="-5" dirty="0">
                <a:latin typeface="Calibri"/>
                <a:cs typeface="Calibri"/>
              </a:rPr>
              <a:t>and</a:t>
            </a:r>
            <a:r>
              <a:rPr sz="1000" spc="5" dirty="0">
                <a:latin typeface="Calibri"/>
                <a:cs typeface="Calibri"/>
              </a:rPr>
              <a:t> </a:t>
            </a:r>
            <a:r>
              <a:rPr sz="1000" spc="-5" dirty="0">
                <a:latin typeface="Calibri"/>
                <a:cs typeface="Calibri"/>
              </a:rPr>
              <a:t>course</a:t>
            </a:r>
            <a:r>
              <a:rPr sz="1000" spc="5" dirty="0">
                <a:latin typeface="Calibri"/>
                <a:cs typeface="Calibri"/>
              </a:rPr>
              <a:t> </a:t>
            </a:r>
            <a:r>
              <a:rPr sz="1000" spc="-5" dirty="0">
                <a:latin typeface="Calibri"/>
                <a:cs typeface="Calibri"/>
              </a:rPr>
              <a:t>work</a:t>
            </a:r>
            <a:r>
              <a:rPr sz="1000" spc="10" dirty="0">
                <a:latin typeface="Calibri"/>
                <a:cs typeface="Calibri"/>
              </a:rPr>
              <a:t> </a:t>
            </a:r>
            <a:r>
              <a:rPr sz="1000" spc="-5" dirty="0">
                <a:latin typeface="Calibri"/>
                <a:cs typeface="Calibri"/>
              </a:rPr>
              <a:t>or</a:t>
            </a:r>
            <a:r>
              <a:rPr sz="1000" spc="10" dirty="0">
                <a:latin typeface="Calibri"/>
                <a:cs typeface="Calibri"/>
              </a:rPr>
              <a:t> </a:t>
            </a:r>
            <a:r>
              <a:rPr sz="1000" spc="-5" dirty="0">
                <a:latin typeface="Calibri"/>
                <a:cs typeface="Calibri"/>
              </a:rPr>
              <a:t>controlled</a:t>
            </a:r>
            <a:r>
              <a:rPr sz="1000" spc="5" dirty="0">
                <a:latin typeface="Calibri"/>
                <a:cs typeface="Calibri"/>
              </a:rPr>
              <a:t> </a:t>
            </a:r>
            <a:r>
              <a:rPr sz="1000" spc="-5" dirty="0">
                <a:latin typeface="Calibri"/>
                <a:cs typeface="Calibri"/>
              </a:rPr>
              <a:t>assessments)</a:t>
            </a:r>
            <a:endParaRPr sz="1000" dirty="0">
              <a:latin typeface="Calibri"/>
              <a:cs typeface="Calibri"/>
            </a:endParaRPr>
          </a:p>
          <a:p>
            <a:pPr marL="426720" indent="-360680">
              <a:lnSpc>
                <a:spcPct val="100000"/>
              </a:lnSpc>
              <a:spcBef>
                <a:spcPts val="60"/>
              </a:spcBef>
              <a:buFont typeface="Symbol"/>
              <a:buChar char=""/>
              <a:tabLst>
                <a:tab pos="426720" algn="l"/>
                <a:tab pos="427355" algn="l"/>
              </a:tabLst>
            </a:pPr>
            <a:r>
              <a:rPr sz="1000" spc="-5" dirty="0">
                <a:latin typeface="Calibri"/>
                <a:cs typeface="Calibri"/>
              </a:rPr>
              <a:t>A</a:t>
            </a:r>
            <a:r>
              <a:rPr sz="1000" spc="-40" dirty="0">
                <a:latin typeface="Calibri"/>
                <a:cs typeface="Calibri"/>
              </a:rPr>
              <a:t> </a:t>
            </a:r>
            <a:r>
              <a:rPr sz="1000" spc="-5" dirty="0">
                <a:latin typeface="Calibri"/>
                <a:cs typeface="Calibri"/>
              </a:rPr>
              <a:t>reader</a:t>
            </a:r>
            <a:endParaRPr sz="1000" dirty="0">
              <a:latin typeface="Calibri"/>
              <a:cs typeface="Calibri"/>
            </a:endParaRPr>
          </a:p>
          <a:p>
            <a:pPr marL="426720" indent="-360680">
              <a:lnSpc>
                <a:spcPct val="100000"/>
              </a:lnSpc>
              <a:spcBef>
                <a:spcPts val="45"/>
              </a:spcBef>
              <a:buFont typeface="Symbol"/>
              <a:buChar char=""/>
              <a:tabLst>
                <a:tab pos="426720" algn="l"/>
                <a:tab pos="427355" algn="l"/>
              </a:tabLst>
            </a:pPr>
            <a:r>
              <a:rPr sz="1000" spc="-5" dirty="0">
                <a:latin typeface="Calibri"/>
                <a:cs typeface="Calibri"/>
              </a:rPr>
              <a:t>Use</a:t>
            </a:r>
            <a:r>
              <a:rPr sz="1000" spc="-15" dirty="0">
                <a:latin typeface="Calibri"/>
                <a:cs typeface="Calibri"/>
              </a:rPr>
              <a:t> </a:t>
            </a:r>
            <a:r>
              <a:rPr sz="1000" spc="-5" dirty="0">
                <a:latin typeface="Calibri"/>
                <a:cs typeface="Calibri"/>
              </a:rPr>
              <a:t>of</a:t>
            </a:r>
            <a:r>
              <a:rPr sz="1000" spc="-20" dirty="0">
                <a:latin typeface="Calibri"/>
                <a:cs typeface="Calibri"/>
              </a:rPr>
              <a:t> </a:t>
            </a:r>
            <a:r>
              <a:rPr sz="1000" spc="-5" dirty="0">
                <a:latin typeface="Calibri"/>
                <a:cs typeface="Calibri"/>
              </a:rPr>
              <a:t>a</a:t>
            </a:r>
            <a:r>
              <a:rPr sz="1000" spc="-10" dirty="0">
                <a:latin typeface="Calibri"/>
                <a:cs typeface="Calibri"/>
              </a:rPr>
              <a:t> </a:t>
            </a:r>
            <a:r>
              <a:rPr sz="1000" spc="-5" dirty="0">
                <a:latin typeface="Calibri"/>
                <a:cs typeface="Calibri"/>
              </a:rPr>
              <a:t>word processor</a:t>
            </a:r>
            <a:endParaRPr sz="1000" dirty="0">
              <a:latin typeface="Calibri"/>
              <a:cs typeface="Calibri"/>
            </a:endParaRPr>
          </a:p>
          <a:p>
            <a:pPr marL="426720" indent="-360680">
              <a:lnSpc>
                <a:spcPct val="100000"/>
              </a:lnSpc>
              <a:spcBef>
                <a:spcPts val="60"/>
              </a:spcBef>
              <a:buFont typeface="Symbol"/>
              <a:buChar char=""/>
              <a:tabLst>
                <a:tab pos="426720" algn="l"/>
                <a:tab pos="427355" algn="l"/>
              </a:tabLst>
            </a:pPr>
            <a:r>
              <a:rPr sz="1000" spc="-5" dirty="0">
                <a:latin typeface="Calibri"/>
                <a:cs typeface="Calibri"/>
              </a:rPr>
              <a:t>A</a:t>
            </a:r>
            <a:r>
              <a:rPr sz="1000" spc="-45" dirty="0">
                <a:latin typeface="Calibri"/>
                <a:cs typeface="Calibri"/>
              </a:rPr>
              <a:t> </a:t>
            </a:r>
            <a:r>
              <a:rPr sz="1000" spc="-5" dirty="0">
                <a:latin typeface="Calibri"/>
                <a:cs typeface="Calibri"/>
              </a:rPr>
              <a:t>Scribe</a:t>
            </a:r>
            <a:endParaRPr sz="1000" dirty="0">
              <a:latin typeface="Calibri"/>
              <a:cs typeface="Calibri"/>
            </a:endParaRPr>
          </a:p>
          <a:p>
            <a:pPr marL="66675" marR="269875">
              <a:lnSpc>
                <a:spcPct val="101000"/>
              </a:lnSpc>
              <a:spcBef>
                <a:spcPts val="15"/>
              </a:spcBef>
            </a:pPr>
            <a:r>
              <a:rPr sz="1000" spc="-5" dirty="0">
                <a:latin typeface="Calibri"/>
                <a:cs typeface="Calibri"/>
              </a:rPr>
              <a:t>Access </a:t>
            </a:r>
            <a:r>
              <a:rPr sz="1000" dirty="0">
                <a:latin typeface="Calibri"/>
                <a:cs typeface="Calibri"/>
              </a:rPr>
              <a:t>Arrangements </a:t>
            </a:r>
            <a:r>
              <a:rPr sz="1000" spc="-5" dirty="0">
                <a:latin typeface="Calibri"/>
                <a:cs typeface="Calibri"/>
              </a:rPr>
              <a:t>that</a:t>
            </a:r>
            <a:r>
              <a:rPr sz="1000" spc="5" dirty="0">
                <a:latin typeface="Calibri"/>
                <a:cs typeface="Calibri"/>
              </a:rPr>
              <a:t> </a:t>
            </a:r>
            <a:r>
              <a:rPr sz="1000" spc="-5" dirty="0">
                <a:latin typeface="Calibri"/>
                <a:cs typeface="Calibri"/>
              </a:rPr>
              <a:t>can</a:t>
            </a:r>
            <a:r>
              <a:rPr sz="1000" spc="10" dirty="0">
                <a:latin typeface="Calibri"/>
                <a:cs typeface="Calibri"/>
              </a:rPr>
              <a:t> </a:t>
            </a:r>
            <a:r>
              <a:rPr sz="1000" dirty="0">
                <a:latin typeface="Calibri"/>
                <a:cs typeface="Calibri"/>
              </a:rPr>
              <a:t>be </a:t>
            </a:r>
            <a:r>
              <a:rPr sz="1000" spc="-5" dirty="0">
                <a:latin typeface="Calibri"/>
                <a:cs typeface="Calibri"/>
              </a:rPr>
              <a:t>given</a:t>
            </a:r>
            <a:r>
              <a:rPr sz="1000" spc="10" dirty="0">
                <a:latin typeface="Calibri"/>
                <a:cs typeface="Calibri"/>
              </a:rPr>
              <a:t> </a:t>
            </a:r>
            <a:r>
              <a:rPr sz="1000" dirty="0">
                <a:latin typeface="Calibri"/>
                <a:cs typeface="Calibri"/>
              </a:rPr>
              <a:t>by</a:t>
            </a:r>
            <a:r>
              <a:rPr sz="1000" spc="10" dirty="0">
                <a:latin typeface="Calibri"/>
                <a:cs typeface="Calibri"/>
              </a:rPr>
              <a:t> </a:t>
            </a:r>
            <a:r>
              <a:rPr sz="1000" spc="-5" dirty="0">
                <a:latin typeface="Calibri"/>
                <a:cs typeface="Calibri"/>
              </a:rPr>
              <a:t>a</a:t>
            </a:r>
            <a:r>
              <a:rPr sz="1000" spc="15" dirty="0">
                <a:latin typeface="Calibri"/>
                <a:cs typeface="Calibri"/>
              </a:rPr>
              <a:t> </a:t>
            </a:r>
            <a:r>
              <a:rPr sz="1000" spc="-5" dirty="0">
                <a:latin typeface="Calibri"/>
                <a:cs typeface="Calibri"/>
              </a:rPr>
              <a:t>school</a:t>
            </a:r>
            <a:r>
              <a:rPr sz="1000" spc="5" dirty="0">
                <a:latin typeface="Calibri"/>
                <a:cs typeface="Calibri"/>
              </a:rPr>
              <a:t> </a:t>
            </a:r>
            <a:r>
              <a:rPr sz="1000" dirty="0">
                <a:latin typeface="Calibri"/>
                <a:cs typeface="Calibri"/>
              </a:rPr>
              <a:t>or</a:t>
            </a:r>
            <a:r>
              <a:rPr sz="1000" spc="5" dirty="0">
                <a:latin typeface="Calibri"/>
                <a:cs typeface="Calibri"/>
              </a:rPr>
              <a:t> </a:t>
            </a:r>
            <a:r>
              <a:rPr sz="1000" dirty="0">
                <a:latin typeface="Calibri"/>
                <a:cs typeface="Calibri"/>
              </a:rPr>
              <a:t>college </a:t>
            </a:r>
            <a:r>
              <a:rPr sz="1000" spc="-5" dirty="0">
                <a:latin typeface="Calibri"/>
                <a:cs typeface="Calibri"/>
              </a:rPr>
              <a:t>without</a:t>
            </a:r>
            <a:r>
              <a:rPr sz="1000" spc="5" dirty="0">
                <a:latin typeface="Calibri"/>
                <a:cs typeface="Calibri"/>
              </a:rPr>
              <a:t> </a:t>
            </a:r>
            <a:r>
              <a:rPr sz="1000" spc="-5" dirty="0">
                <a:latin typeface="Calibri"/>
                <a:cs typeface="Calibri"/>
              </a:rPr>
              <a:t>formal</a:t>
            </a:r>
            <a:r>
              <a:rPr sz="1000" spc="5" dirty="0">
                <a:latin typeface="Calibri"/>
                <a:cs typeface="Calibri"/>
              </a:rPr>
              <a:t> </a:t>
            </a:r>
            <a:r>
              <a:rPr sz="1000" spc="-5" dirty="0">
                <a:latin typeface="Calibri"/>
                <a:cs typeface="Calibri"/>
              </a:rPr>
              <a:t>assessments</a:t>
            </a:r>
            <a:r>
              <a:rPr sz="1000" spc="15" dirty="0">
                <a:latin typeface="Calibri"/>
                <a:cs typeface="Calibri"/>
              </a:rPr>
              <a:t> </a:t>
            </a:r>
            <a:r>
              <a:rPr sz="1000" dirty="0">
                <a:latin typeface="Calibri"/>
                <a:cs typeface="Calibri"/>
              </a:rPr>
              <a:t>and</a:t>
            </a:r>
            <a:r>
              <a:rPr sz="1000" spc="10" dirty="0">
                <a:latin typeface="Calibri"/>
                <a:cs typeface="Calibri"/>
              </a:rPr>
              <a:t> </a:t>
            </a:r>
            <a:r>
              <a:rPr sz="1000" dirty="0">
                <a:latin typeface="Calibri"/>
                <a:cs typeface="Calibri"/>
              </a:rPr>
              <a:t>do</a:t>
            </a:r>
            <a:r>
              <a:rPr sz="1000" spc="5" dirty="0">
                <a:latin typeface="Calibri"/>
                <a:cs typeface="Calibri"/>
              </a:rPr>
              <a:t> </a:t>
            </a:r>
            <a:r>
              <a:rPr sz="1000" spc="-5" dirty="0">
                <a:latin typeface="Calibri"/>
                <a:cs typeface="Calibri"/>
              </a:rPr>
              <a:t>not</a:t>
            </a:r>
            <a:r>
              <a:rPr sz="1000" spc="5" dirty="0">
                <a:latin typeface="Calibri"/>
                <a:cs typeface="Calibri"/>
              </a:rPr>
              <a:t> </a:t>
            </a:r>
            <a:r>
              <a:rPr sz="1000" spc="-5" dirty="0">
                <a:latin typeface="Calibri"/>
                <a:cs typeface="Calibri"/>
              </a:rPr>
              <a:t>need</a:t>
            </a:r>
            <a:r>
              <a:rPr sz="1000" spc="10" dirty="0">
                <a:latin typeface="Calibri"/>
                <a:cs typeface="Calibri"/>
              </a:rPr>
              <a:t> </a:t>
            </a:r>
            <a:r>
              <a:rPr sz="1000" spc="-5" dirty="0">
                <a:latin typeface="Calibri"/>
                <a:cs typeface="Calibri"/>
              </a:rPr>
              <a:t>to</a:t>
            </a:r>
            <a:r>
              <a:rPr sz="1000" spc="5" dirty="0">
                <a:latin typeface="Calibri"/>
                <a:cs typeface="Calibri"/>
              </a:rPr>
              <a:t> </a:t>
            </a:r>
            <a:r>
              <a:rPr sz="1000" dirty="0">
                <a:latin typeface="Calibri"/>
                <a:cs typeface="Calibri"/>
              </a:rPr>
              <a:t>be </a:t>
            </a:r>
            <a:r>
              <a:rPr sz="1000" spc="-210" dirty="0">
                <a:latin typeface="Calibri"/>
                <a:cs typeface="Calibri"/>
              </a:rPr>
              <a:t> </a:t>
            </a:r>
            <a:r>
              <a:rPr sz="1000" spc="-5" dirty="0">
                <a:latin typeface="Calibri"/>
                <a:cs typeface="Calibri"/>
              </a:rPr>
              <a:t>applied</a:t>
            </a:r>
            <a:r>
              <a:rPr sz="1000" dirty="0">
                <a:latin typeface="Calibri"/>
                <a:cs typeface="Calibri"/>
              </a:rPr>
              <a:t> </a:t>
            </a:r>
            <a:r>
              <a:rPr sz="1000" spc="-5" dirty="0">
                <a:latin typeface="Calibri"/>
                <a:cs typeface="Calibri"/>
              </a:rPr>
              <a:t>for:</a:t>
            </a:r>
            <a:endParaRPr sz="1000" dirty="0">
              <a:latin typeface="Calibri"/>
              <a:cs typeface="Calibri"/>
            </a:endParaRPr>
          </a:p>
          <a:p>
            <a:pPr marL="426720" indent="-360680">
              <a:lnSpc>
                <a:spcPct val="100000"/>
              </a:lnSpc>
              <a:spcBef>
                <a:spcPts val="60"/>
              </a:spcBef>
              <a:buFont typeface="Symbol"/>
              <a:buChar char=""/>
              <a:tabLst>
                <a:tab pos="426720" algn="l"/>
                <a:tab pos="427355" algn="l"/>
              </a:tabLst>
            </a:pPr>
            <a:r>
              <a:rPr sz="1000" spc="-5" dirty="0">
                <a:latin typeface="Calibri"/>
                <a:cs typeface="Calibri"/>
              </a:rPr>
              <a:t>A</a:t>
            </a:r>
            <a:r>
              <a:rPr sz="1000" spc="-35" dirty="0">
                <a:latin typeface="Calibri"/>
                <a:cs typeface="Calibri"/>
              </a:rPr>
              <a:t> </a:t>
            </a:r>
            <a:r>
              <a:rPr sz="1000" spc="-5" dirty="0">
                <a:latin typeface="Calibri"/>
                <a:cs typeface="Calibri"/>
              </a:rPr>
              <a:t>prompter</a:t>
            </a:r>
            <a:endParaRPr sz="1000" dirty="0">
              <a:latin typeface="Calibri"/>
              <a:cs typeface="Calibri"/>
            </a:endParaRPr>
          </a:p>
          <a:p>
            <a:pPr marL="426720" indent="-360680">
              <a:lnSpc>
                <a:spcPct val="100000"/>
              </a:lnSpc>
              <a:spcBef>
                <a:spcPts val="60"/>
              </a:spcBef>
              <a:buFont typeface="Symbol"/>
              <a:buChar char=""/>
              <a:tabLst>
                <a:tab pos="426720" algn="l"/>
                <a:tab pos="427355" algn="l"/>
              </a:tabLst>
            </a:pPr>
            <a:r>
              <a:rPr sz="1000" spc="-5" dirty="0">
                <a:latin typeface="Calibri"/>
                <a:cs typeface="Calibri"/>
              </a:rPr>
              <a:t>Supervised</a:t>
            </a:r>
            <a:r>
              <a:rPr sz="1000" spc="-20" dirty="0">
                <a:latin typeface="Calibri"/>
                <a:cs typeface="Calibri"/>
              </a:rPr>
              <a:t> </a:t>
            </a:r>
            <a:r>
              <a:rPr sz="1000" spc="-5" dirty="0">
                <a:latin typeface="Calibri"/>
                <a:cs typeface="Calibri"/>
              </a:rPr>
              <a:t>rest</a:t>
            </a:r>
            <a:r>
              <a:rPr sz="1000" spc="-20" dirty="0">
                <a:latin typeface="Calibri"/>
                <a:cs typeface="Calibri"/>
              </a:rPr>
              <a:t> </a:t>
            </a:r>
            <a:r>
              <a:rPr sz="1000" spc="-5" dirty="0">
                <a:latin typeface="Calibri"/>
                <a:cs typeface="Calibri"/>
              </a:rPr>
              <a:t>breaks</a:t>
            </a:r>
            <a:endParaRPr sz="1000" dirty="0">
              <a:latin typeface="Calibri"/>
              <a:cs typeface="Calibri"/>
            </a:endParaRPr>
          </a:p>
          <a:p>
            <a:pPr marL="426720" indent="-360680">
              <a:lnSpc>
                <a:spcPct val="100000"/>
              </a:lnSpc>
              <a:spcBef>
                <a:spcPts val="50"/>
              </a:spcBef>
              <a:buFont typeface="Symbol"/>
              <a:buChar char=""/>
              <a:tabLst>
                <a:tab pos="426720" algn="l"/>
                <a:tab pos="427355" algn="l"/>
              </a:tabLst>
            </a:pPr>
            <a:r>
              <a:rPr sz="1000" spc="-5" dirty="0">
                <a:latin typeface="Calibri"/>
                <a:cs typeface="Calibri"/>
              </a:rPr>
              <a:t>Coloured</a:t>
            </a:r>
            <a:r>
              <a:rPr sz="1000" spc="-30" dirty="0">
                <a:latin typeface="Calibri"/>
                <a:cs typeface="Calibri"/>
              </a:rPr>
              <a:t> </a:t>
            </a:r>
            <a:r>
              <a:rPr sz="1000" spc="-5" dirty="0">
                <a:latin typeface="Calibri"/>
                <a:cs typeface="Calibri"/>
              </a:rPr>
              <a:t>overlays</a:t>
            </a:r>
            <a:endParaRPr sz="1000" dirty="0">
              <a:latin typeface="Calibri"/>
              <a:cs typeface="Calibri"/>
            </a:endParaRPr>
          </a:p>
          <a:p>
            <a:pPr marL="426720" indent="-360680">
              <a:lnSpc>
                <a:spcPct val="100000"/>
              </a:lnSpc>
              <a:spcBef>
                <a:spcPts val="60"/>
              </a:spcBef>
              <a:buFont typeface="Symbol"/>
              <a:buChar char=""/>
              <a:tabLst>
                <a:tab pos="426720" algn="l"/>
                <a:tab pos="427355" algn="l"/>
              </a:tabLst>
            </a:pPr>
            <a:r>
              <a:rPr sz="1000" spc="-5" dirty="0">
                <a:latin typeface="Calibri"/>
                <a:cs typeface="Calibri"/>
              </a:rPr>
              <a:t>Coloured/enlarged</a:t>
            </a:r>
            <a:r>
              <a:rPr sz="1000" spc="-20" dirty="0">
                <a:latin typeface="Calibri"/>
                <a:cs typeface="Calibri"/>
              </a:rPr>
              <a:t> </a:t>
            </a:r>
            <a:r>
              <a:rPr sz="1000" spc="-5" dirty="0">
                <a:latin typeface="Calibri"/>
                <a:cs typeface="Calibri"/>
              </a:rPr>
              <a:t>papers</a:t>
            </a:r>
            <a:endParaRPr sz="1000" dirty="0">
              <a:latin typeface="Calibri"/>
              <a:cs typeface="Calibri"/>
            </a:endParaRPr>
          </a:p>
          <a:p>
            <a:pPr marL="426720" marR="227329" indent="-360045" algn="just">
              <a:lnSpc>
                <a:spcPct val="101499"/>
              </a:lnSpc>
              <a:spcBef>
                <a:spcPts val="40"/>
              </a:spcBef>
              <a:buFont typeface="Symbol"/>
              <a:buChar char=""/>
              <a:tabLst>
                <a:tab pos="427355" algn="l"/>
              </a:tabLst>
            </a:pPr>
            <a:r>
              <a:rPr sz="1000" spc="-5" dirty="0">
                <a:latin typeface="Calibri"/>
                <a:cs typeface="Calibri"/>
              </a:rPr>
              <a:t>Read Aloud (some </a:t>
            </a:r>
            <a:r>
              <a:rPr lang="en-US" sz="1000" spc="-5" dirty="0">
                <a:latin typeface="Calibri"/>
                <a:cs typeface="Calibri"/>
              </a:rPr>
              <a:t>pupil</a:t>
            </a:r>
            <a:r>
              <a:rPr sz="1000" spc="-5" dirty="0">
                <a:latin typeface="Calibri"/>
                <a:cs typeface="Calibri"/>
              </a:rPr>
              <a:t>s find that reading aloud helps them </a:t>
            </a:r>
            <a:r>
              <a:rPr sz="1000" spc="-5" dirty="0">
                <a:latin typeface="Tahoma"/>
                <a:cs typeface="Tahoma"/>
              </a:rPr>
              <a:t>u</a:t>
            </a:r>
            <a:r>
              <a:rPr sz="1000" spc="-5" dirty="0">
                <a:latin typeface="Calibri"/>
                <a:cs typeface="Calibri"/>
              </a:rPr>
              <a:t>nderstand what they have read. </a:t>
            </a:r>
            <a:r>
              <a:rPr lang="en-GB" sz="1000" spc="-5" dirty="0">
                <a:latin typeface="Calibri"/>
                <a:cs typeface="Calibri"/>
              </a:rPr>
              <a:t>Obviously,</a:t>
            </a:r>
            <a:r>
              <a:rPr sz="1000" spc="-5" dirty="0">
                <a:latin typeface="Calibri"/>
                <a:cs typeface="Calibri"/>
              </a:rPr>
              <a:t> </a:t>
            </a:r>
            <a:r>
              <a:rPr sz="1000" dirty="0">
                <a:latin typeface="Calibri"/>
                <a:cs typeface="Calibri"/>
              </a:rPr>
              <a:t> </a:t>
            </a:r>
            <a:r>
              <a:rPr sz="1000" spc="-5" dirty="0">
                <a:latin typeface="Calibri"/>
                <a:cs typeface="Calibri"/>
              </a:rPr>
              <a:t>this would </a:t>
            </a:r>
            <a:r>
              <a:rPr sz="1000" dirty="0">
                <a:latin typeface="Calibri"/>
                <a:cs typeface="Calibri"/>
              </a:rPr>
              <a:t>be </a:t>
            </a:r>
            <a:r>
              <a:rPr sz="1000" spc="-5" dirty="0">
                <a:latin typeface="Calibri"/>
                <a:cs typeface="Calibri"/>
              </a:rPr>
              <a:t>a distraction for others so they can sit their </a:t>
            </a:r>
            <a:r>
              <a:rPr sz="1000" dirty="0">
                <a:latin typeface="Calibri"/>
                <a:cs typeface="Calibri"/>
              </a:rPr>
              <a:t>exams </a:t>
            </a:r>
            <a:r>
              <a:rPr sz="1000" spc="-5" dirty="0">
                <a:latin typeface="Calibri"/>
                <a:cs typeface="Calibri"/>
              </a:rPr>
              <a:t>in a separate room with an invigilator pre- </a:t>
            </a:r>
            <a:r>
              <a:rPr sz="1000" dirty="0">
                <a:latin typeface="Calibri"/>
                <a:cs typeface="Calibri"/>
              </a:rPr>
              <a:t> </a:t>
            </a:r>
            <a:r>
              <a:rPr sz="1000" spc="-5" dirty="0">
                <a:latin typeface="Calibri"/>
                <a:cs typeface="Calibri"/>
              </a:rPr>
              <a:t>sent)</a:t>
            </a:r>
            <a:endParaRPr sz="1000" dirty="0">
              <a:latin typeface="Calibri"/>
              <a:cs typeface="Calibri"/>
            </a:endParaRPr>
          </a:p>
        </p:txBody>
      </p:sp>
      <p:sp>
        <p:nvSpPr>
          <p:cNvPr id="15" name="object 15"/>
          <p:cNvSpPr/>
          <p:nvPr/>
        </p:nvSpPr>
        <p:spPr>
          <a:xfrm>
            <a:off x="669353" y="6925690"/>
            <a:ext cx="6166485" cy="1868805"/>
          </a:xfrm>
          <a:custGeom>
            <a:avLst/>
            <a:gdLst/>
            <a:ahLst/>
            <a:cxnLst/>
            <a:rect l="l" t="t" r="r" b="b"/>
            <a:pathLst>
              <a:path w="6166484" h="1868804">
                <a:moveTo>
                  <a:pt x="6166358" y="0"/>
                </a:moveTo>
                <a:lnTo>
                  <a:pt x="0" y="0"/>
                </a:lnTo>
                <a:lnTo>
                  <a:pt x="0" y="1868297"/>
                </a:lnTo>
                <a:lnTo>
                  <a:pt x="6166358" y="1868297"/>
                </a:lnTo>
                <a:lnTo>
                  <a:pt x="6166358" y="0"/>
                </a:lnTo>
                <a:close/>
              </a:path>
            </a:pathLst>
          </a:custGeom>
          <a:solidFill>
            <a:srgbClr val="FFFFFF"/>
          </a:solidFill>
        </p:spPr>
        <p:txBody>
          <a:bodyPr wrap="square" lIns="0" tIns="0" rIns="0" bIns="0" rtlCol="0"/>
          <a:lstStyle/>
          <a:p>
            <a:endParaRPr/>
          </a:p>
        </p:txBody>
      </p:sp>
      <p:sp>
        <p:nvSpPr>
          <p:cNvPr id="16" name="object 16"/>
          <p:cNvSpPr txBox="1"/>
          <p:nvPr/>
        </p:nvSpPr>
        <p:spPr>
          <a:xfrm>
            <a:off x="669353" y="6925690"/>
            <a:ext cx="6166485" cy="1749325"/>
          </a:xfrm>
          <a:prstGeom prst="rect">
            <a:avLst/>
          </a:prstGeom>
          <a:ln w="63500">
            <a:solidFill>
              <a:srgbClr val="CCCCCC"/>
            </a:solidFill>
          </a:ln>
        </p:spPr>
        <p:txBody>
          <a:bodyPr vert="horz" wrap="square" lIns="0" tIns="3175" rIns="0" bIns="0" rtlCol="0">
            <a:spAutoFit/>
          </a:bodyPr>
          <a:lstStyle/>
          <a:p>
            <a:pPr>
              <a:lnSpc>
                <a:spcPct val="100000"/>
              </a:lnSpc>
              <a:spcBef>
                <a:spcPts val="25"/>
              </a:spcBef>
            </a:pPr>
            <a:endParaRPr sz="1100" dirty="0">
              <a:latin typeface="Times New Roman"/>
              <a:cs typeface="Times New Roman"/>
            </a:endParaRPr>
          </a:p>
          <a:p>
            <a:pPr marL="67945" algn="just">
              <a:lnSpc>
                <a:spcPct val="100000"/>
              </a:lnSpc>
              <a:spcBef>
                <a:spcPts val="5"/>
              </a:spcBef>
            </a:pPr>
            <a:r>
              <a:rPr sz="1000" b="1" spc="-5" dirty="0">
                <a:solidFill>
                  <a:srgbClr val="0A5AB1"/>
                </a:solidFill>
                <a:latin typeface="Calibri"/>
                <a:cs typeface="Calibri"/>
              </a:rPr>
              <a:t>How</a:t>
            </a:r>
            <a:r>
              <a:rPr sz="1000" b="1" spc="5" dirty="0">
                <a:solidFill>
                  <a:srgbClr val="0A5AB1"/>
                </a:solidFill>
                <a:latin typeface="Calibri"/>
                <a:cs typeface="Calibri"/>
              </a:rPr>
              <a:t> </a:t>
            </a:r>
            <a:r>
              <a:rPr sz="1000" b="1" spc="-5" dirty="0">
                <a:solidFill>
                  <a:srgbClr val="0A5AB1"/>
                </a:solidFill>
                <a:latin typeface="Calibri"/>
                <a:cs typeface="Calibri"/>
              </a:rPr>
              <a:t>is</a:t>
            </a:r>
            <a:r>
              <a:rPr sz="1000" b="1" dirty="0">
                <a:solidFill>
                  <a:srgbClr val="0A5AB1"/>
                </a:solidFill>
                <a:latin typeface="Calibri"/>
                <a:cs typeface="Calibri"/>
              </a:rPr>
              <a:t> </a:t>
            </a:r>
            <a:r>
              <a:rPr sz="1000" b="1" spc="-5" dirty="0">
                <a:solidFill>
                  <a:srgbClr val="0A5AB1"/>
                </a:solidFill>
                <a:latin typeface="Calibri"/>
                <a:cs typeface="Calibri"/>
              </a:rPr>
              <a:t>a</a:t>
            </a:r>
            <a:r>
              <a:rPr sz="1000" b="1" spc="5" dirty="0">
                <a:solidFill>
                  <a:srgbClr val="0A5AB1"/>
                </a:solidFill>
                <a:latin typeface="Calibri"/>
                <a:cs typeface="Calibri"/>
              </a:rPr>
              <a:t> </a:t>
            </a:r>
            <a:r>
              <a:rPr sz="1000" b="1" dirty="0">
                <a:solidFill>
                  <a:srgbClr val="0A5AB1"/>
                </a:solidFill>
                <a:latin typeface="Calibri"/>
                <a:cs typeface="Calibri"/>
              </a:rPr>
              <a:t>student</a:t>
            </a:r>
            <a:r>
              <a:rPr sz="1000" b="1" spc="5" dirty="0">
                <a:solidFill>
                  <a:srgbClr val="0A5AB1"/>
                </a:solidFill>
                <a:latin typeface="Calibri"/>
                <a:cs typeface="Calibri"/>
              </a:rPr>
              <a:t> </a:t>
            </a:r>
            <a:r>
              <a:rPr sz="1000" b="1" spc="-5" dirty="0">
                <a:solidFill>
                  <a:srgbClr val="0A5AB1"/>
                </a:solidFill>
                <a:latin typeface="Calibri"/>
                <a:cs typeface="Calibri"/>
              </a:rPr>
              <a:t>identified</a:t>
            </a:r>
            <a:r>
              <a:rPr sz="1000" b="1" spc="10" dirty="0">
                <a:solidFill>
                  <a:srgbClr val="0A5AB1"/>
                </a:solidFill>
                <a:latin typeface="Calibri"/>
                <a:cs typeface="Calibri"/>
              </a:rPr>
              <a:t> </a:t>
            </a:r>
            <a:r>
              <a:rPr sz="1000" b="1" spc="-10" dirty="0">
                <a:solidFill>
                  <a:srgbClr val="0A5AB1"/>
                </a:solidFill>
                <a:latin typeface="Calibri"/>
                <a:cs typeface="Calibri"/>
              </a:rPr>
              <a:t>as</a:t>
            </a:r>
            <a:r>
              <a:rPr sz="1000" b="1" spc="5" dirty="0">
                <a:solidFill>
                  <a:srgbClr val="0A5AB1"/>
                </a:solidFill>
                <a:latin typeface="Calibri"/>
                <a:cs typeface="Calibri"/>
              </a:rPr>
              <a:t> </a:t>
            </a:r>
            <a:r>
              <a:rPr sz="1000" b="1" spc="-5" dirty="0">
                <a:solidFill>
                  <a:srgbClr val="0A5AB1"/>
                </a:solidFill>
                <a:latin typeface="Calibri"/>
                <a:cs typeface="Calibri"/>
              </a:rPr>
              <a:t>needing</a:t>
            </a:r>
            <a:r>
              <a:rPr sz="1000" b="1" dirty="0">
                <a:solidFill>
                  <a:srgbClr val="0A5AB1"/>
                </a:solidFill>
                <a:latin typeface="Calibri"/>
                <a:cs typeface="Calibri"/>
              </a:rPr>
              <a:t> </a:t>
            </a:r>
            <a:r>
              <a:rPr sz="1000" b="1" spc="-5" dirty="0">
                <a:solidFill>
                  <a:srgbClr val="0A5AB1"/>
                </a:solidFill>
                <a:latin typeface="Calibri"/>
                <a:cs typeface="Calibri"/>
              </a:rPr>
              <a:t>Access</a:t>
            </a:r>
            <a:r>
              <a:rPr sz="1000" b="1" dirty="0">
                <a:solidFill>
                  <a:srgbClr val="0A5AB1"/>
                </a:solidFill>
                <a:latin typeface="Calibri"/>
                <a:cs typeface="Calibri"/>
              </a:rPr>
              <a:t> </a:t>
            </a:r>
            <a:r>
              <a:rPr sz="1000" b="1" spc="-5" dirty="0">
                <a:solidFill>
                  <a:srgbClr val="0A5AB1"/>
                </a:solidFill>
                <a:latin typeface="Calibri"/>
                <a:cs typeface="Calibri"/>
              </a:rPr>
              <a:t>Arrangements?</a:t>
            </a:r>
            <a:endParaRPr sz="1000" dirty="0">
              <a:latin typeface="Calibri"/>
              <a:cs typeface="Calibri"/>
            </a:endParaRPr>
          </a:p>
          <a:p>
            <a:pPr marL="67945" marR="135890" algn="just">
              <a:lnSpc>
                <a:spcPct val="101000"/>
              </a:lnSpc>
            </a:pPr>
            <a:r>
              <a:rPr lang="en-US" sz="1000" spc="-5" dirty="0">
                <a:latin typeface="Calibri"/>
                <a:cs typeface="Calibri"/>
              </a:rPr>
              <a:t>Pupils </a:t>
            </a:r>
            <a:r>
              <a:rPr sz="1000" spc="-5" dirty="0">
                <a:latin typeface="Calibri"/>
                <a:cs typeface="Calibri"/>
              </a:rPr>
              <a:t>are </a:t>
            </a:r>
            <a:r>
              <a:rPr sz="1000" dirty="0">
                <a:latin typeface="Calibri"/>
                <a:cs typeface="Calibri"/>
              </a:rPr>
              <a:t>generally </a:t>
            </a:r>
            <a:r>
              <a:rPr sz="1000" spc="-5" dirty="0">
                <a:latin typeface="Calibri"/>
                <a:cs typeface="Calibri"/>
              </a:rPr>
              <a:t>identified </a:t>
            </a:r>
            <a:r>
              <a:rPr sz="1000" dirty="0">
                <a:latin typeface="Calibri"/>
                <a:cs typeface="Calibri"/>
              </a:rPr>
              <a:t>by </a:t>
            </a:r>
            <a:r>
              <a:rPr sz="1000" spc="-5" dirty="0">
                <a:latin typeface="Calibri"/>
                <a:cs typeface="Calibri"/>
              </a:rPr>
              <a:t>teachers, parents </a:t>
            </a:r>
            <a:r>
              <a:rPr sz="1000" dirty="0">
                <a:latin typeface="Calibri"/>
                <a:cs typeface="Calibri"/>
              </a:rPr>
              <a:t>or student concerns on </a:t>
            </a:r>
            <a:r>
              <a:rPr sz="1000" spc="-5" dirty="0">
                <a:latin typeface="Calibri"/>
                <a:cs typeface="Calibri"/>
              </a:rPr>
              <a:t>potential difficulties in exams. Then it </a:t>
            </a:r>
            <a:r>
              <a:rPr sz="1000" dirty="0">
                <a:latin typeface="Calibri"/>
                <a:cs typeface="Calibri"/>
              </a:rPr>
              <a:t> </a:t>
            </a:r>
            <a:r>
              <a:rPr sz="1000" spc="-5" dirty="0">
                <a:latin typeface="Calibri"/>
                <a:cs typeface="Calibri"/>
              </a:rPr>
              <a:t>is determined</a:t>
            </a:r>
            <a:r>
              <a:rPr sz="1000" spc="5" dirty="0">
                <a:latin typeface="Calibri"/>
                <a:cs typeface="Calibri"/>
              </a:rPr>
              <a:t> </a:t>
            </a:r>
            <a:r>
              <a:rPr sz="1000" spc="-5" dirty="0">
                <a:latin typeface="Calibri"/>
                <a:cs typeface="Calibri"/>
              </a:rPr>
              <a:t>what</a:t>
            </a:r>
            <a:r>
              <a:rPr sz="1000" spc="5" dirty="0">
                <a:latin typeface="Calibri"/>
                <a:cs typeface="Calibri"/>
              </a:rPr>
              <a:t> </a:t>
            </a:r>
            <a:r>
              <a:rPr sz="1000" spc="-5" dirty="0">
                <a:latin typeface="Calibri"/>
                <a:cs typeface="Calibri"/>
              </a:rPr>
              <a:t>would</a:t>
            </a:r>
            <a:r>
              <a:rPr sz="1000" spc="10" dirty="0">
                <a:latin typeface="Calibri"/>
                <a:cs typeface="Calibri"/>
              </a:rPr>
              <a:t> </a:t>
            </a:r>
            <a:r>
              <a:rPr sz="1000" dirty="0">
                <a:latin typeface="Calibri"/>
                <a:cs typeface="Calibri"/>
              </a:rPr>
              <a:t>be</a:t>
            </a:r>
            <a:r>
              <a:rPr sz="1000" spc="15" dirty="0">
                <a:latin typeface="Calibri"/>
                <a:cs typeface="Calibri"/>
              </a:rPr>
              <a:t> </a:t>
            </a:r>
            <a:r>
              <a:rPr sz="1000" spc="-5" dirty="0">
                <a:latin typeface="Calibri"/>
                <a:cs typeface="Calibri"/>
              </a:rPr>
              <a:t>the</a:t>
            </a:r>
            <a:r>
              <a:rPr sz="1000" dirty="0">
                <a:latin typeface="Calibri"/>
                <a:cs typeface="Calibri"/>
              </a:rPr>
              <a:t> </a:t>
            </a:r>
            <a:r>
              <a:rPr sz="1000" spc="-5" dirty="0">
                <a:latin typeface="Calibri"/>
                <a:cs typeface="Calibri"/>
              </a:rPr>
              <a:t>most</a:t>
            </a:r>
            <a:r>
              <a:rPr sz="1000" spc="10" dirty="0">
                <a:latin typeface="Calibri"/>
                <a:cs typeface="Calibri"/>
              </a:rPr>
              <a:t> </a:t>
            </a:r>
            <a:r>
              <a:rPr sz="1000" dirty="0">
                <a:latin typeface="Calibri"/>
                <a:cs typeface="Calibri"/>
              </a:rPr>
              <a:t>appropriate</a:t>
            </a:r>
            <a:r>
              <a:rPr sz="1000" spc="5" dirty="0">
                <a:latin typeface="Calibri"/>
                <a:cs typeface="Calibri"/>
              </a:rPr>
              <a:t> </a:t>
            </a:r>
            <a:r>
              <a:rPr sz="1000" spc="-5" dirty="0">
                <a:latin typeface="Calibri"/>
                <a:cs typeface="Calibri"/>
              </a:rPr>
              <a:t>arrangement.</a:t>
            </a:r>
            <a:r>
              <a:rPr sz="1000" spc="5" dirty="0">
                <a:latin typeface="Calibri"/>
                <a:cs typeface="Calibri"/>
              </a:rPr>
              <a:t> </a:t>
            </a:r>
            <a:r>
              <a:rPr sz="1000" spc="-5" dirty="0">
                <a:latin typeface="Calibri"/>
                <a:cs typeface="Calibri"/>
              </a:rPr>
              <a:t>As </a:t>
            </a:r>
            <a:r>
              <a:rPr sz="1000" dirty="0">
                <a:latin typeface="Calibri"/>
                <a:cs typeface="Calibri"/>
              </a:rPr>
              <a:t>already</a:t>
            </a:r>
            <a:r>
              <a:rPr sz="1000" spc="15" dirty="0">
                <a:latin typeface="Calibri"/>
                <a:cs typeface="Calibri"/>
              </a:rPr>
              <a:t> </a:t>
            </a:r>
            <a:r>
              <a:rPr lang="en-GB" sz="1000" spc="-5" dirty="0">
                <a:latin typeface="Calibri"/>
                <a:cs typeface="Calibri"/>
              </a:rPr>
              <a:t>shown,</a:t>
            </a:r>
            <a:r>
              <a:rPr sz="1000" spc="5" dirty="0">
                <a:latin typeface="Calibri"/>
                <a:cs typeface="Calibri"/>
              </a:rPr>
              <a:t> </a:t>
            </a:r>
            <a:r>
              <a:rPr sz="1000" spc="-5" dirty="0">
                <a:latin typeface="Calibri"/>
                <a:cs typeface="Calibri"/>
              </a:rPr>
              <a:t>some</a:t>
            </a:r>
            <a:r>
              <a:rPr sz="1000" spc="10" dirty="0">
                <a:latin typeface="Calibri"/>
                <a:cs typeface="Calibri"/>
              </a:rPr>
              <a:t> </a:t>
            </a:r>
            <a:r>
              <a:rPr sz="1000" dirty="0">
                <a:latin typeface="Calibri"/>
                <a:cs typeface="Calibri"/>
              </a:rPr>
              <a:t>of </a:t>
            </a:r>
            <a:r>
              <a:rPr sz="1000" spc="-5" dirty="0">
                <a:latin typeface="Calibri"/>
                <a:cs typeface="Calibri"/>
              </a:rPr>
              <a:t>these</a:t>
            </a:r>
            <a:r>
              <a:rPr sz="1000" dirty="0">
                <a:latin typeface="Calibri"/>
                <a:cs typeface="Calibri"/>
              </a:rPr>
              <a:t> arrangements</a:t>
            </a:r>
          </a:p>
          <a:p>
            <a:pPr marL="67945" marR="243204" algn="just">
              <a:lnSpc>
                <a:spcPct val="102000"/>
              </a:lnSpc>
            </a:pPr>
            <a:r>
              <a:rPr sz="1000" spc="-5" dirty="0">
                <a:latin typeface="Calibri"/>
                <a:cs typeface="Calibri"/>
              </a:rPr>
              <a:t>require a </a:t>
            </a:r>
            <a:r>
              <a:rPr sz="1000" b="1" spc="-15" dirty="0">
                <a:latin typeface="Calibri"/>
                <a:cs typeface="Calibri"/>
              </a:rPr>
              <a:t>specialist formal </a:t>
            </a:r>
            <a:r>
              <a:rPr sz="1000" b="1" spc="-10" dirty="0">
                <a:latin typeface="Calibri"/>
                <a:cs typeface="Calibri"/>
              </a:rPr>
              <a:t>assessment </a:t>
            </a:r>
            <a:r>
              <a:rPr sz="1000" spc="-5" dirty="0">
                <a:latin typeface="Calibri"/>
                <a:cs typeface="Calibri"/>
              </a:rPr>
              <a:t>before they can </a:t>
            </a:r>
            <a:r>
              <a:rPr sz="1000" dirty="0">
                <a:latin typeface="Calibri"/>
                <a:cs typeface="Calibri"/>
              </a:rPr>
              <a:t>be </a:t>
            </a:r>
            <a:r>
              <a:rPr sz="1000" spc="-5" dirty="0">
                <a:latin typeface="Calibri"/>
                <a:cs typeface="Calibri"/>
              </a:rPr>
              <a:t>granted. </a:t>
            </a:r>
            <a:r>
              <a:rPr sz="1000" spc="-5" dirty="0">
                <a:latin typeface="Cambria"/>
                <a:cs typeface="Cambria"/>
              </a:rPr>
              <a:t>A specialist assessor is: A specialist Teacher </a:t>
            </a:r>
            <a:r>
              <a:rPr sz="1000" dirty="0">
                <a:latin typeface="Cambria"/>
                <a:cs typeface="Cambria"/>
              </a:rPr>
              <a:t> </a:t>
            </a:r>
            <a:r>
              <a:rPr sz="1000" spc="-5" dirty="0">
                <a:latin typeface="Cambria"/>
                <a:cs typeface="Cambria"/>
              </a:rPr>
              <a:t>that holds a level 7 </a:t>
            </a:r>
            <a:r>
              <a:rPr sz="1000" spc="-5" dirty="0">
                <a:latin typeface="Calibri"/>
                <a:cs typeface="Calibri"/>
              </a:rPr>
              <a:t>qualification or a recognised qualification in assessing </a:t>
            </a:r>
            <a:r>
              <a:rPr lang="en-US" sz="1000" spc="-5" dirty="0">
                <a:latin typeface="Calibri"/>
                <a:cs typeface="Calibri"/>
              </a:rPr>
              <a:t>pupils</a:t>
            </a:r>
            <a:r>
              <a:rPr sz="1000" spc="-5" dirty="0">
                <a:latin typeface="Calibri"/>
                <a:cs typeface="Calibri"/>
              </a:rPr>
              <a:t> for </a:t>
            </a:r>
            <a:r>
              <a:rPr sz="1000" dirty="0">
                <a:latin typeface="Calibri"/>
                <a:cs typeface="Calibri"/>
              </a:rPr>
              <a:t>Access </a:t>
            </a:r>
            <a:r>
              <a:rPr sz="1000" spc="-5" dirty="0">
                <a:latin typeface="Calibri"/>
                <a:cs typeface="Calibri"/>
              </a:rPr>
              <a:t>Arrangements. JCQ </a:t>
            </a:r>
            <a:r>
              <a:rPr sz="1000" dirty="0">
                <a:latin typeface="Calibri"/>
                <a:cs typeface="Calibri"/>
              </a:rPr>
              <a:t> </a:t>
            </a:r>
            <a:r>
              <a:rPr sz="1000" spc="-5" dirty="0">
                <a:latin typeface="Calibri"/>
                <a:cs typeface="Calibri"/>
              </a:rPr>
              <a:t>recommend</a:t>
            </a:r>
            <a:r>
              <a:rPr sz="1000" spc="5" dirty="0">
                <a:latin typeface="Calibri"/>
                <a:cs typeface="Calibri"/>
              </a:rPr>
              <a:t> </a:t>
            </a:r>
            <a:r>
              <a:rPr sz="1000" spc="-5" dirty="0">
                <a:latin typeface="Calibri"/>
                <a:cs typeface="Calibri"/>
              </a:rPr>
              <a:t>this</a:t>
            </a:r>
            <a:r>
              <a:rPr sz="1000" spc="-10" dirty="0">
                <a:latin typeface="Calibri"/>
                <a:cs typeface="Calibri"/>
              </a:rPr>
              <a:t> </a:t>
            </a:r>
            <a:r>
              <a:rPr sz="1000" spc="5" dirty="0">
                <a:latin typeface="Calibri"/>
                <a:cs typeface="Calibri"/>
              </a:rPr>
              <a:t>as</a:t>
            </a:r>
            <a:r>
              <a:rPr sz="1000" spc="-10" dirty="0">
                <a:latin typeface="Calibri"/>
                <a:cs typeface="Calibri"/>
              </a:rPr>
              <a:t> </a:t>
            </a:r>
            <a:r>
              <a:rPr sz="1000" spc="-5" dirty="0">
                <a:latin typeface="Calibri"/>
                <a:cs typeface="Calibri"/>
              </a:rPr>
              <a:t>best</a:t>
            </a:r>
            <a:r>
              <a:rPr sz="1000" dirty="0">
                <a:latin typeface="Calibri"/>
                <a:cs typeface="Calibri"/>
              </a:rPr>
              <a:t> practice</a:t>
            </a:r>
            <a:r>
              <a:rPr sz="1000" spc="-5" dirty="0">
                <a:latin typeface="Calibri"/>
                <a:cs typeface="Calibri"/>
              </a:rPr>
              <a:t> for</a:t>
            </a:r>
            <a:r>
              <a:rPr sz="1000" dirty="0">
                <a:latin typeface="Calibri"/>
                <a:cs typeface="Calibri"/>
              </a:rPr>
              <a:t> </a:t>
            </a:r>
            <a:r>
              <a:rPr sz="1000" spc="-5" dirty="0">
                <a:latin typeface="Calibri"/>
                <a:cs typeface="Calibri"/>
              </a:rPr>
              <a:t>all</a:t>
            </a:r>
            <a:r>
              <a:rPr sz="1000" dirty="0">
                <a:latin typeface="Calibri"/>
                <a:cs typeface="Calibri"/>
              </a:rPr>
              <a:t> </a:t>
            </a:r>
            <a:r>
              <a:rPr sz="1000" spc="-5" dirty="0">
                <a:latin typeface="Calibri"/>
                <a:cs typeface="Calibri"/>
              </a:rPr>
              <a:t>schools</a:t>
            </a:r>
            <a:r>
              <a:rPr sz="1000" spc="-10" dirty="0">
                <a:latin typeface="Calibri"/>
                <a:cs typeface="Calibri"/>
              </a:rPr>
              <a:t> </a:t>
            </a:r>
            <a:r>
              <a:rPr sz="1000" dirty="0">
                <a:latin typeface="Calibri"/>
                <a:cs typeface="Calibri"/>
              </a:rPr>
              <a:t>and</a:t>
            </a:r>
            <a:r>
              <a:rPr sz="1000" spc="5" dirty="0">
                <a:latin typeface="Calibri"/>
                <a:cs typeface="Calibri"/>
              </a:rPr>
              <a:t> </a:t>
            </a:r>
            <a:r>
              <a:rPr sz="1000" spc="-5" dirty="0">
                <a:latin typeface="Calibri"/>
                <a:cs typeface="Calibri"/>
              </a:rPr>
              <a:t>colleges.</a:t>
            </a:r>
            <a:endParaRPr sz="1000" dirty="0">
              <a:latin typeface="Calibri"/>
              <a:cs typeface="Calibri"/>
            </a:endParaRPr>
          </a:p>
          <a:p>
            <a:pPr marL="67945" algn="just">
              <a:lnSpc>
                <a:spcPct val="100000"/>
              </a:lnSpc>
              <a:spcBef>
                <a:spcPts val="10"/>
              </a:spcBef>
            </a:pPr>
            <a:r>
              <a:rPr sz="1000" spc="-5" dirty="0">
                <a:latin typeface="Calibri"/>
                <a:cs typeface="Calibri"/>
              </a:rPr>
              <a:t>At</a:t>
            </a:r>
            <a:r>
              <a:rPr sz="1000" spc="5" dirty="0">
                <a:latin typeface="Calibri"/>
                <a:cs typeface="Calibri"/>
              </a:rPr>
              <a:t> </a:t>
            </a:r>
            <a:r>
              <a:rPr sz="1000" spc="-5" dirty="0">
                <a:latin typeface="Calibri"/>
                <a:cs typeface="Calibri"/>
              </a:rPr>
              <a:t>Ashley</a:t>
            </a:r>
            <a:r>
              <a:rPr sz="1000" spc="5" dirty="0">
                <a:latin typeface="Calibri"/>
                <a:cs typeface="Calibri"/>
              </a:rPr>
              <a:t> </a:t>
            </a:r>
            <a:r>
              <a:rPr sz="1000" dirty="0">
                <a:latin typeface="Calibri"/>
                <a:cs typeface="Calibri"/>
              </a:rPr>
              <a:t>High</a:t>
            </a:r>
            <a:r>
              <a:rPr sz="1000" spc="5" dirty="0">
                <a:latin typeface="Calibri"/>
                <a:cs typeface="Calibri"/>
              </a:rPr>
              <a:t> </a:t>
            </a:r>
            <a:r>
              <a:rPr sz="1000" spc="-5" dirty="0">
                <a:latin typeface="Calibri"/>
                <a:cs typeface="Calibri"/>
              </a:rPr>
              <a:t>School</a:t>
            </a:r>
            <a:r>
              <a:rPr sz="1000" spc="-20" dirty="0">
                <a:latin typeface="Calibri"/>
                <a:cs typeface="Calibri"/>
              </a:rPr>
              <a:t> </a:t>
            </a:r>
            <a:r>
              <a:rPr sz="1000" spc="-5" dirty="0">
                <a:latin typeface="Cambria"/>
                <a:cs typeface="Cambria"/>
              </a:rPr>
              <a:t>the</a:t>
            </a:r>
            <a:r>
              <a:rPr sz="1000" spc="5" dirty="0">
                <a:latin typeface="Cambria"/>
                <a:cs typeface="Cambria"/>
              </a:rPr>
              <a:t> </a:t>
            </a:r>
            <a:r>
              <a:rPr sz="1000" spc="-5" dirty="0">
                <a:latin typeface="Calibri"/>
                <a:cs typeface="Calibri"/>
              </a:rPr>
              <a:t>assessments used</a:t>
            </a:r>
            <a:r>
              <a:rPr sz="1000" spc="5" dirty="0">
                <a:latin typeface="Calibri"/>
                <a:cs typeface="Calibri"/>
              </a:rPr>
              <a:t> </a:t>
            </a:r>
            <a:r>
              <a:rPr sz="1000" spc="-5" dirty="0">
                <a:latin typeface="Calibri"/>
                <a:cs typeface="Calibri"/>
              </a:rPr>
              <a:t>measure the</a:t>
            </a:r>
            <a:r>
              <a:rPr sz="1000" dirty="0">
                <a:latin typeface="Calibri"/>
                <a:cs typeface="Calibri"/>
              </a:rPr>
              <a:t> </a:t>
            </a:r>
            <a:r>
              <a:rPr sz="1000" spc="-5" dirty="0">
                <a:latin typeface="Calibri"/>
                <a:cs typeface="Calibri"/>
              </a:rPr>
              <a:t>following:</a:t>
            </a:r>
            <a:endParaRPr sz="1000" dirty="0">
              <a:latin typeface="Calibri"/>
              <a:cs typeface="Calibri"/>
            </a:endParaRPr>
          </a:p>
          <a:p>
            <a:pPr marL="427990" indent="-360680">
              <a:lnSpc>
                <a:spcPct val="100000"/>
              </a:lnSpc>
              <a:spcBef>
                <a:spcPts val="65"/>
              </a:spcBef>
              <a:buFont typeface="Symbol"/>
              <a:buChar char=""/>
              <a:tabLst>
                <a:tab pos="427990" algn="l"/>
                <a:tab pos="428625" algn="l"/>
              </a:tabLst>
            </a:pPr>
            <a:r>
              <a:rPr sz="1000" spc="-5" dirty="0">
                <a:latin typeface="Calibri"/>
                <a:cs typeface="Calibri"/>
              </a:rPr>
              <a:t>Word</a:t>
            </a:r>
            <a:r>
              <a:rPr sz="1000" spc="-30" dirty="0">
                <a:latin typeface="Calibri"/>
                <a:cs typeface="Calibri"/>
              </a:rPr>
              <a:t> </a:t>
            </a:r>
            <a:r>
              <a:rPr sz="1000" spc="-5" dirty="0">
                <a:latin typeface="Calibri"/>
                <a:cs typeface="Calibri"/>
              </a:rPr>
              <a:t>recognition</a:t>
            </a:r>
            <a:endParaRPr sz="1000" dirty="0">
              <a:latin typeface="Calibri"/>
              <a:cs typeface="Calibri"/>
            </a:endParaRPr>
          </a:p>
          <a:p>
            <a:pPr marL="427990" indent="-360680">
              <a:lnSpc>
                <a:spcPct val="100000"/>
              </a:lnSpc>
              <a:spcBef>
                <a:spcPts val="60"/>
              </a:spcBef>
              <a:buFont typeface="Symbol"/>
              <a:buChar char=""/>
              <a:tabLst>
                <a:tab pos="427990" algn="l"/>
                <a:tab pos="428625" algn="l"/>
              </a:tabLst>
            </a:pPr>
            <a:r>
              <a:rPr sz="1000" spc="-5" dirty="0">
                <a:latin typeface="Calibri"/>
                <a:cs typeface="Calibri"/>
              </a:rPr>
              <a:t>Reading</a:t>
            </a:r>
            <a:r>
              <a:rPr sz="1000" spc="-25" dirty="0">
                <a:latin typeface="Calibri"/>
                <a:cs typeface="Calibri"/>
              </a:rPr>
              <a:t> </a:t>
            </a:r>
            <a:r>
              <a:rPr sz="1000" spc="-5" dirty="0">
                <a:latin typeface="Calibri"/>
                <a:cs typeface="Calibri"/>
              </a:rPr>
              <a:t>comprehension</a:t>
            </a:r>
            <a:endParaRPr sz="1000" dirty="0">
              <a:latin typeface="Calibri"/>
              <a:cs typeface="Calibri"/>
            </a:endParaRPr>
          </a:p>
          <a:p>
            <a:pPr marL="427990" indent="-360680">
              <a:lnSpc>
                <a:spcPct val="100000"/>
              </a:lnSpc>
              <a:spcBef>
                <a:spcPts val="45"/>
              </a:spcBef>
              <a:buFont typeface="Symbol"/>
              <a:buChar char=""/>
              <a:tabLst>
                <a:tab pos="427990" algn="l"/>
                <a:tab pos="428625" algn="l"/>
              </a:tabLst>
            </a:pPr>
            <a:r>
              <a:rPr sz="1000" spc="-5" dirty="0">
                <a:latin typeface="Calibri"/>
                <a:cs typeface="Calibri"/>
              </a:rPr>
              <a:t>Spelling</a:t>
            </a:r>
            <a:r>
              <a:rPr sz="1000" spc="-30" dirty="0">
                <a:latin typeface="Calibri"/>
                <a:cs typeface="Calibri"/>
              </a:rPr>
              <a:t> </a:t>
            </a:r>
            <a:r>
              <a:rPr sz="1000" spc="-5" dirty="0">
                <a:latin typeface="Calibri"/>
                <a:cs typeface="Calibri"/>
              </a:rPr>
              <a:t>accuracy</a:t>
            </a:r>
            <a:endParaRPr sz="1000" dirty="0">
              <a:latin typeface="Calibri"/>
              <a:cs typeface="Calibri"/>
            </a:endParaRPr>
          </a:p>
        </p:txBody>
      </p:sp>
      <p:sp>
        <p:nvSpPr>
          <p:cNvPr id="17" name="object 17"/>
          <p:cNvSpPr txBox="1"/>
          <p:nvPr/>
        </p:nvSpPr>
        <p:spPr>
          <a:xfrm>
            <a:off x="694436" y="9217914"/>
            <a:ext cx="4863465"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0A5418"/>
                </a:solidFill>
                <a:latin typeface="Calibri"/>
                <a:cs typeface="Calibri"/>
                <a:hlinkClick r:id="rId2"/>
              </a:rPr>
              <a:t>www.jcq.org.uk/exams-office/access-arrangements-and-special-consideration</a:t>
            </a:r>
            <a:endParaRPr sz="1200">
              <a:latin typeface="Calibri"/>
              <a:cs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33565" y="438454"/>
            <a:ext cx="6719570" cy="9845675"/>
            <a:chOff x="433565" y="438454"/>
            <a:chExt cx="6719570" cy="9845675"/>
          </a:xfrm>
        </p:grpSpPr>
        <p:sp>
          <p:nvSpPr>
            <p:cNvPr id="3" name="object 3"/>
            <p:cNvSpPr/>
            <p:nvPr/>
          </p:nvSpPr>
          <p:spPr>
            <a:xfrm>
              <a:off x="465315" y="470204"/>
              <a:ext cx="6656070" cy="9782175"/>
            </a:xfrm>
            <a:custGeom>
              <a:avLst/>
              <a:gdLst/>
              <a:ahLst/>
              <a:cxnLst/>
              <a:rect l="l" t="t" r="r" b="b"/>
              <a:pathLst>
                <a:path w="6656070" h="9782175">
                  <a:moveTo>
                    <a:pt x="6655943" y="0"/>
                  </a:moveTo>
                  <a:lnTo>
                    <a:pt x="0" y="0"/>
                  </a:lnTo>
                  <a:lnTo>
                    <a:pt x="0" y="9781921"/>
                  </a:lnTo>
                  <a:lnTo>
                    <a:pt x="6655943" y="9781921"/>
                  </a:lnTo>
                  <a:lnTo>
                    <a:pt x="6655943" y="0"/>
                  </a:lnTo>
                  <a:close/>
                </a:path>
              </a:pathLst>
            </a:custGeom>
            <a:solidFill>
              <a:srgbClr val="1E1B5D"/>
            </a:solidFill>
          </p:spPr>
          <p:txBody>
            <a:bodyPr wrap="square" lIns="0" tIns="0" rIns="0" bIns="0" rtlCol="0"/>
            <a:lstStyle/>
            <a:p>
              <a:endParaRPr/>
            </a:p>
          </p:txBody>
        </p:sp>
        <p:sp>
          <p:nvSpPr>
            <p:cNvPr id="4" name="object 4"/>
            <p:cNvSpPr/>
            <p:nvPr/>
          </p:nvSpPr>
          <p:spPr>
            <a:xfrm>
              <a:off x="465315" y="470204"/>
              <a:ext cx="6656070" cy="9782175"/>
            </a:xfrm>
            <a:custGeom>
              <a:avLst/>
              <a:gdLst/>
              <a:ahLst/>
              <a:cxnLst/>
              <a:rect l="l" t="t" r="r" b="b"/>
              <a:pathLst>
                <a:path w="6656070" h="9782175">
                  <a:moveTo>
                    <a:pt x="0" y="9781921"/>
                  </a:moveTo>
                  <a:lnTo>
                    <a:pt x="6655943" y="9781921"/>
                  </a:lnTo>
                  <a:lnTo>
                    <a:pt x="6655943" y="0"/>
                  </a:lnTo>
                  <a:lnTo>
                    <a:pt x="0" y="0"/>
                  </a:lnTo>
                  <a:lnTo>
                    <a:pt x="0" y="9781921"/>
                  </a:lnTo>
                  <a:close/>
                </a:path>
              </a:pathLst>
            </a:custGeom>
            <a:ln w="63500">
              <a:solidFill>
                <a:srgbClr val="663300"/>
              </a:solidFill>
            </a:ln>
          </p:spPr>
          <p:txBody>
            <a:bodyPr wrap="square" lIns="0" tIns="0" rIns="0" bIns="0" rtlCol="0"/>
            <a:lstStyle/>
            <a:p>
              <a:endParaRPr/>
            </a:p>
          </p:txBody>
        </p:sp>
        <p:sp>
          <p:nvSpPr>
            <p:cNvPr id="5" name="object 5"/>
            <p:cNvSpPr/>
            <p:nvPr/>
          </p:nvSpPr>
          <p:spPr>
            <a:xfrm>
              <a:off x="619785" y="678179"/>
              <a:ext cx="6347460" cy="9366250"/>
            </a:xfrm>
            <a:custGeom>
              <a:avLst/>
              <a:gdLst/>
              <a:ahLst/>
              <a:cxnLst/>
              <a:rect l="l" t="t" r="r" b="b"/>
              <a:pathLst>
                <a:path w="6347459" h="9366250">
                  <a:moveTo>
                    <a:pt x="6347053" y="0"/>
                  </a:moveTo>
                  <a:lnTo>
                    <a:pt x="0" y="0"/>
                  </a:lnTo>
                  <a:lnTo>
                    <a:pt x="0" y="9365881"/>
                  </a:lnTo>
                  <a:lnTo>
                    <a:pt x="5553684" y="9365881"/>
                  </a:lnTo>
                  <a:lnTo>
                    <a:pt x="6347053" y="8195183"/>
                  </a:lnTo>
                  <a:lnTo>
                    <a:pt x="6347053" y="0"/>
                  </a:lnTo>
                  <a:close/>
                </a:path>
              </a:pathLst>
            </a:custGeom>
            <a:solidFill>
              <a:srgbClr val="FFFFFF"/>
            </a:solidFill>
          </p:spPr>
          <p:txBody>
            <a:bodyPr wrap="square" lIns="0" tIns="0" rIns="0" bIns="0" rtlCol="0"/>
            <a:lstStyle/>
            <a:p>
              <a:endParaRPr/>
            </a:p>
          </p:txBody>
        </p:sp>
        <p:sp>
          <p:nvSpPr>
            <p:cNvPr id="6" name="object 6"/>
            <p:cNvSpPr/>
            <p:nvPr/>
          </p:nvSpPr>
          <p:spPr>
            <a:xfrm>
              <a:off x="6173469" y="8873362"/>
              <a:ext cx="793750" cy="1170940"/>
            </a:xfrm>
            <a:custGeom>
              <a:avLst/>
              <a:gdLst/>
              <a:ahLst/>
              <a:cxnLst/>
              <a:rect l="l" t="t" r="r" b="b"/>
              <a:pathLst>
                <a:path w="793750" h="1170940">
                  <a:moveTo>
                    <a:pt x="793369" y="0"/>
                  </a:moveTo>
                  <a:lnTo>
                    <a:pt x="735045" y="40953"/>
                  </a:lnTo>
                  <a:lnTo>
                    <a:pt x="679102" y="76128"/>
                  </a:lnTo>
                  <a:lnTo>
                    <a:pt x="625621" y="105596"/>
                  </a:lnTo>
                  <a:lnTo>
                    <a:pt x="574682" y="129429"/>
                  </a:lnTo>
                  <a:lnTo>
                    <a:pt x="526367" y="147696"/>
                  </a:lnTo>
                  <a:lnTo>
                    <a:pt x="480757" y="160469"/>
                  </a:lnTo>
                  <a:lnTo>
                    <a:pt x="437933" y="167818"/>
                  </a:lnTo>
                  <a:lnTo>
                    <a:pt x="397976" y="169815"/>
                  </a:lnTo>
                  <a:lnTo>
                    <a:pt x="360967" y="166530"/>
                  </a:lnTo>
                  <a:lnTo>
                    <a:pt x="296117" y="144399"/>
                  </a:lnTo>
                  <a:lnTo>
                    <a:pt x="244031" y="101993"/>
                  </a:lnTo>
                  <a:lnTo>
                    <a:pt x="205358" y="39878"/>
                  </a:lnTo>
                  <a:lnTo>
                    <a:pt x="0" y="1170698"/>
                  </a:lnTo>
                  <a:lnTo>
                    <a:pt x="793369" y="0"/>
                  </a:lnTo>
                  <a:close/>
                </a:path>
              </a:pathLst>
            </a:custGeom>
            <a:solidFill>
              <a:srgbClr val="CDCDCD"/>
            </a:solidFill>
          </p:spPr>
          <p:txBody>
            <a:bodyPr wrap="square" lIns="0" tIns="0" rIns="0" bIns="0" rtlCol="0"/>
            <a:lstStyle/>
            <a:p>
              <a:endParaRPr/>
            </a:p>
          </p:txBody>
        </p:sp>
        <p:sp>
          <p:nvSpPr>
            <p:cNvPr id="7" name="object 7"/>
            <p:cNvSpPr/>
            <p:nvPr/>
          </p:nvSpPr>
          <p:spPr>
            <a:xfrm>
              <a:off x="619785" y="678179"/>
              <a:ext cx="6347460" cy="9366250"/>
            </a:xfrm>
            <a:custGeom>
              <a:avLst/>
              <a:gdLst/>
              <a:ahLst/>
              <a:cxnLst/>
              <a:rect l="l" t="t" r="r" b="b"/>
              <a:pathLst>
                <a:path w="6347459" h="9366250">
                  <a:moveTo>
                    <a:pt x="0" y="0"/>
                  </a:moveTo>
                  <a:lnTo>
                    <a:pt x="0" y="9365881"/>
                  </a:lnTo>
                  <a:lnTo>
                    <a:pt x="5553684" y="9365881"/>
                  </a:lnTo>
                  <a:lnTo>
                    <a:pt x="6347053" y="8195183"/>
                  </a:lnTo>
                  <a:lnTo>
                    <a:pt x="6347053" y="0"/>
                  </a:lnTo>
                  <a:lnTo>
                    <a:pt x="0" y="0"/>
                  </a:lnTo>
                  <a:close/>
                </a:path>
                <a:path w="6347459" h="9366250">
                  <a:moveTo>
                    <a:pt x="5553684" y="9365881"/>
                  </a:moveTo>
                  <a:lnTo>
                    <a:pt x="5759043" y="8235060"/>
                  </a:lnTo>
                  <a:lnTo>
                    <a:pt x="5776662" y="8268546"/>
                  </a:lnTo>
                  <a:lnTo>
                    <a:pt x="5797716" y="8297176"/>
                  </a:lnTo>
                  <a:lnTo>
                    <a:pt x="5849801" y="8339582"/>
                  </a:lnTo>
                  <a:lnTo>
                    <a:pt x="5914652" y="8361713"/>
                  </a:lnTo>
                  <a:lnTo>
                    <a:pt x="5951661" y="8364998"/>
                  </a:lnTo>
                  <a:lnTo>
                    <a:pt x="5991618" y="8363001"/>
                  </a:lnTo>
                  <a:lnTo>
                    <a:pt x="6034442" y="8355652"/>
                  </a:lnTo>
                  <a:lnTo>
                    <a:pt x="6080052" y="8342879"/>
                  </a:lnTo>
                  <a:lnTo>
                    <a:pt x="6128367" y="8324612"/>
                  </a:lnTo>
                  <a:lnTo>
                    <a:pt x="6179305" y="8300779"/>
                  </a:lnTo>
                  <a:lnTo>
                    <a:pt x="6232787" y="8271311"/>
                  </a:lnTo>
                  <a:lnTo>
                    <a:pt x="6288730" y="8236136"/>
                  </a:lnTo>
                  <a:lnTo>
                    <a:pt x="6347053" y="8195183"/>
                  </a:lnTo>
                </a:path>
              </a:pathLst>
            </a:custGeom>
            <a:ln w="63500">
              <a:solidFill>
                <a:srgbClr val="663300"/>
              </a:solidFill>
            </a:ln>
          </p:spPr>
          <p:txBody>
            <a:bodyPr wrap="square" lIns="0" tIns="0" rIns="0" bIns="0" rtlCol="0"/>
            <a:lstStyle/>
            <a:p>
              <a:endParaRPr/>
            </a:p>
          </p:txBody>
        </p:sp>
        <p:sp>
          <p:nvSpPr>
            <p:cNvPr id="8" name="object 8"/>
            <p:cNvSpPr/>
            <p:nvPr/>
          </p:nvSpPr>
          <p:spPr>
            <a:xfrm>
              <a:off x="712444" y="2160523"/>
              <a:ext cx="6156960" cy="2102485"/>
            </a:xfrm>
            <a:custGeom>
              <a:avLst/>
              <a:gdLst/>
              <a:ahLst/>
              <a:cxnLst/>
              <a:rect l="l" t="t" r="r" b="b"/>
              <a:pathLst>
                <a:path w="6156959" h="2102485">
                  <a:moveTo>
                    <a:pt x="6156833" y="0"/>
                  </a:moveTo>
                  <a:lnTo>
                    <a:pt x="0" y="0"/>
                  </a:lnTo>
                  <a:lnTo>
                    <a:pt x="0" y="2102104"/>
                  </a:lnTo>
                  <a:lnTo>
                    <a:pt x="6156833" y="2102104"/>
                  </a:lnTo>
                  <a:lnTo>
                    <a:pt x="6156833" y="0"/>
                  </a:lnTo>
                  <a:close/>
                </a:path>
              </a:pathLst>
            </a:custGeom>
            <a:solidFill>
              <a:srgbClr val="FFFFFF"/>
            </a:solidFill>
          </p:spPr>
          <p:txBody>
            <a:bodyPr wrap="square" lIns="0" tIns="0" rIns="0" bIns="0" rtlCol="0"/>
            <a:lstStyle/>
            <a:p>
              <a:endParaRPr/>
            </a:p>
          </p:txBody>
        </p:sp>
      </p:grpSp>
      <p:sp>
        <p:nvSpPr>
          <p:cNvPr id="9" name="object 9"/>
          <p:cNvSpPr txBox="1"/>
          <p:nvPr/>
        </p:nvSpPr>
        <p:spPr>
          <a:xfrm>
            <a:off x="712444" y="2160523"/>
            <a:ext cx="6156960" cy="2102485"/>
          </a:xfrm>
          <a:prstGeom prst="rect">
            <a:avLst/>
          </a:prstGeom>
          <a:ln w="63500">
            <a:solidFill>
              <a:srgbClr val="CCCCCC"/>
            </a:solidFill>
          </a:ln>
        </p:spPr>
        <p:txBody>
          <a:bodyPr vert="horz" wrap="square" lIns="0" tIns="5715" rIns="0" bIns="0" rtlCol="0">
            <a:spAutoFit/>
          </a:bodyPr>
          <a:lstStyle/>
          <a:p>
            <a:pPr>
              <a:lnSpc>
                <a:spcPct val="100000"/>
              </a:lnSpc>
              <a:spcBef>
                <a:spcPts val="45"/>
              </a:spcBef>
            </a:pPr>
            <a:endParaRPr sz="900">
              <a:latin typeface="Times New Roman"/>
              <a:cs typeface="Times New Roman"/>
            </a:endParaRPr>
          </a:p>
          <a:p>
            <a:pPr marL="67945">
              <a:lnSpc>
                <a:spcPct val="100000"/>
              </a:lnSpc>
            </a:pPr>
            <a:r>
              <a:rPr sz="1000" b="1" spc="-5" dirty="0">
                <a:solidFill>
                  <a:srgbClr val="0A5AB1"/>
                </a:solidFill>
                <a:latin typeface="Calibri"/>
                <a:cs typeface="Calibri"/>
              </a:rPr>
              <a:t>Additional</a:t>
            </a:r>
            <a:r>
              <a:rPr sz="1000" b="1" spc="-25" dirty="0">
                <a:solidFill>
                  <a:srgbClr val="0A5AB1"/>
                </a:solidFill>
                <a:latin typeface="Calibri"/>
                <a:cs typeface="Calibri"/>
              </a:rPr>
              <a:t> </a:t>
            </a:r>
            <a:r>
              <a:rPr sz="1000" b="1" spc="-5" dirty="0">
                <a:solidFill>
                  <a:srgbClr val="0A5AB1"/>
                </a:solidFill>
                <a:latin typeface="Calibri"/>
                <a:cs typeface="Calibri"/>
              </a:rPr>
              <a:t>evidence</a:t>
            </a:r>
            <a:r>
              <a:rPr sz="1000" b="1" spc="-10" dirty="0">
                <a:solidFill>
                  <a:srgbClr val="0A5AB1"/>
                </a:solidFill>
                <a:latin typeface="Calibri"/>
                <a:cs typeface="Calibri"/>
              </a:rPr>
              <a:t> </a:t>
            </a:r>
            <a:r>
              <a:rPr sz="1000" b="1" spc="-5" dirty="0">
                <a:solidFill>
                  <a:srgbClr val="0A5AB1"/>
                </a:solidFill>
                <a:latin typeface="Calibri"/>
                <a:cs typeface="Calibri"/>
              </a:rPr>
              <a:t>required</a:t>
            </a:r>
            <a:endParaRPr sz="1000">
              <a:latin typeface="Calibri"/>
              <a:cs typeface="Calibri"/>
            </a:endParaRPr>
          </a:p>
          <a:p>
            <a:pPr marL="67945" marR="128270">
              <a:lnSpc>
                <a:spcPts val="1220"/>
              </a:lnSpc>
              <a:spcBef>
                <a:spcPts val="35"/>
              </a:spcBef>
            </a:pPr>
            <a:r>
              <a:rPr sz="1000" spc="-10" dirty="0">
                <a:latin typeface="Calibri"/>
                <a:cs typeface="Calibri"/>
              </a:rPr>
              <a:t>For</a:t>
            </a:r>
            <a:r>
              <a:rPr sz="1000" spc="15" dirty="0">
                <a:latin typeface="Calibri"/>
                <a:cs typeface="Calibri"/>
              </a:rPr>
              <a:t> </a:t>
            </a:r>
            <a:r>
              <a:rPr sz="1000" b="1" spc="-15" dirty="0">
                <a:latin typeface="Calibri"/>
                <a:cs typeface="Calibri"/>
              </a:rPr>
              <a:t>all</a:t>
            </a:r>
            <a:r>
              <a:rPr sz="1000" b="1" dirty="0">
                <a:latin typeface="Calibri"/>
                <a:cs typeface="Calibri"/>
              </a:rPr>
              <a:t> </a:t>
            </a:r>
            <a:r>
              <a:rPr sz="1000" spc="-5" dirty="0">
                <a:latin typeface="Calibri"/>
                <a:cs typeface="Calibri"/>
              </a:rPr>
              <a:t>Access</a:t>
            </a:r>
            <a:r>
              <a:rPr sz="1000" dirty="0">
                <a:latin typeface="Calibri"/>
                <a:cs typeface="Calibri"/>
              </a:rPr>
              <a:t> </a:t>
            </a:r>
            <a:r>
              <a:rPr sz="1000" spc="-5" dirty="0">
                <a:latin typeface="Calibri"/>
                <a:cs typeface="Calibri"/>
              </a:rPr>
              <a:t>Arrangements</a:t>
            </a:r>
            <a:r>
              <a:rPr sz="1000" spc="10" dirty="0">
                <a:latin typeface="Calibri"/>
                <a:cs typeface="Calibri"/>
              </a:rPr>
              <a:t> </a:t>
            </a:r>
            <a:r>
              <a:rPr sz="1000" dirty="0">
                <a:latin typeface="Calibri"/>
                <a:cs typeface="Calibri"/>
              </a:rPr>
              <a:t>the</a:t>
            </a:r>
            <a:r>
              <a:rPr sz="1000" spc="5" dirty="0">
                <a:latin typeface="Calibri"/>
                <a:cs typeface="Calibri"/>
              </a:rPr>
              <a:t> </a:t>
            </a:r>
            <a:r>
              <a:rPr sz="1000" spc="-5" dirty="0">
                <a:latin typeface="Calibri"/>
                <a:cs typeface="Calibri"/>
              </a:rPr>
              <a:t>Examinations</a:t>
            </a:r>
            <a:r>
              <a:rPr sz="1000" spc="5" dirty="0">
                <a:latin typeface="Calibri"/>
                <a:cs typeface="Calibri"/>
              </a:rPr>
              <a:t> </a:t>
            </a:r>
            <a:r>
              <a:rPr sz="1000" spc="-10" dirty="0">
                <a:latin typeface="Calibri"/>
                <a:cs typeface="Calibri"/>
              </a:rPr>
              <a:t>Officer</a:t>
            </a:r>
            <a:r>
              <a:rPr sz="1000" spc="10" dirty="0">
                <a:latin typeface="Calibri"/>
                <a:cs typeface="Calibri"/>
              </a:rPr>
              <a:t> </a:t>
            </a:r>
            <a:r>
              <a:rPr sz="1000" spc="-5" dirty="0">
                <a:latin typeface="Calibri"/>
                <a:cs typeface="Calibri"/>
              </a:rPr>
              <a:t>must</a:t>
            </a:r>
            <a:r>
              <a:rPr sz="1000" spc="30" dirty="0">
                <a:latin typeface="Calibri"/>
                <a:cs typeface="Calibri"/>
              </a:rPr>
              <a:t> </a:t>
            </a:r>
            <a:r>
              <a:rPr sz="1000" spc="-5" dirty="0">
                <a:latin typeface="Calibri"/>
                <a:cs typeface="Calibri"/>
              </a:rPr>
              <a:t>also</a:t>
            </a:r>
            <a:r>
              <a:rPr sz="1000" spc="15" dirty="0">
                <a:latin typeface="Calibri"/>
                <a:cs typeface="Calibri"/>
              </a:rPr>
              <a:t> </a:t>
            </a:r>
            <a:r>
              <a:rPr sz="1000" spc="-5" dirty="0">
                <a:latin typeface="Calibri"/>
                <a:cs typeface="Calibri"/>
              </a:rPr>
              <a:t>produce</a:t>
            </a:r>
            <a:r>
              <a:rPr sz="1000" dirty="0">
                <a:latin typeface="Calibri"/>
                <a:cs typeface="Calibri"/>
              </a:rPr>
              <a:t> </a:t>
            </a:r>
            <a:r>
              <a:rPr sz="1000" spc="-5" dirty="0">
                <a:latin typeface="Calibri"/>
                <a:cs typeface="Calibri"/>
              </a:rPr>
              <a:t>a</a:t>
            </a:r>
            <a:r>
              <a:rPr sz="1000" spc="15" dirty="0">
                <a:latin typeface="Calibri"/>
                <a:cs typeface="Calibri"/>
              </a:rPr>
              <a:t> </a:t>
            </a:r>
            <a:r>
              <a:rPr sz="1000" spc="-5" dirty="0">
                <a:latin typeface="Calibri"/>
                <a:cs typeface="Calibri"/>
              </a:rPr>
              <a:t>document</a:t>
            </a:r>
            <a:r>
              <a:rPr sz="1000" spc="10" dirty="0">
                <a:latin typeface="Calibri"/>
                <a:cs typeface="Calibri"/>
              </a:rPr>
              <a:t> </a:t>
            </a:r>
            <a:r>
              <a:rPr sz="1000" spc="-5" dirty="0">
                <a:latin typeface="Calibri"/>
                <a:cs typeface="Calibri"/>
              </a:rPr>
              <a:t>that,</a:t>
            </a:r>
            <a:r>
              <a:rPr sz="1000" spc="15" dirty="0">
                <a:latin typeface="Calibri"/>
                <a:cs typeface="Calibri"/>
              </a:rPr>
              <a:t> </a:t>
            </a:r>
            <a:r>
              <a:rPr sz="1000" spc="-5" dirty="0">
                <a:latin typeface="Calibri"/>
                <a:cs typeface="Calibri"/>
              </a:rPr>
              <a:t>according</a:t>
            </a:r>
            <a:r>
              <a:rPr sz="1000" spc="5" dirty="0">
                <a:latin typeface="Calibri"/>
                <a:cs typeface="Calibri"/>
              </a:rPr>
              <a:t> </a:t>
            </a:r>
            <a:r>
              <a:rPr sz="1000" spc="-5" dirty="0">
                <a:latin typeface="Calibri"/>
                <a:cs typeface="Calibri"/>
              </a:rPr>
              <a:t>to</a:t>
            </a:r>
            <a:r>
              <a:rPr sz="1000" spc="15" dirty="0">
                <a:latin typeface="Calibri"/>
                <a:cs typeface="Calibri"/>
              </a:rPr>
              <a:t> </a:t>
            </a:r>
            <a:r>
              <a:rPr sz="1000" spc="-5" dirty="0">
                <a:latin typeface="Calibri"/>
                <a:cs typeface="Calibri"/>
              </a:rPr>
              <a:t>JCQ,</a:t>
            </a:r>
            <a:r>
              <a:rPr sz="1000" spc="60" dirty="0">
                <a:latin typeface="Calibri"/>
                <a:cs typeface="Calibri"/>
              </a:rPr>
              <a:t> </a:t>
            </a:r>
            <a:r>
              <a:rPr sz="1000" spc="-5" dirty="0">
                <a:latin typeface="Calibri"/>
                <a:cs typeface="Calibri"/>
              </a:rPr>
              <a:t>‘paints </a:t>
            </a:r>
            <a:r>
              <a:rPr sz="1000" spc="-210" dirty="0">
                <a:latin typeface="Calibri"/>
                <a:cs typeface="Calibri"/>
              </a:rPr>
              <a:t> </a:t>
            </a:r>
            <a:r>
              <a:rPr sz="1000" spc="-5" dirty="0">
                <a:latin typeface="Calibri"/>
                <a:cs typeface="Calibri"/>
              </a:rPr>
              <a:t>a</a:t>
            </a:r>
            <a:r>
              <a:rPr sz="1000" spc="5" dirty="0">
                <a:latin typeface="Calibri"/>
                <a:cs typeface="Calibri"/>
              </a:rPr>
              <a:t> </a:t>
            </a:r>
            <a:r>
              <a:rPr sz="1000" spc="-5" dirty="0">
                <a:latin typeface="Calibri"/>
                <a:cs typeface="Calibri"/>
              </a:rPr>
              <a:t>holistic picture</a:t>
            </a:r>
            <a:r>
              <a:rPr sz="1000" spc="5" dirty="0">
                <a:latin typeface="Calibri"/>
                <a:cs typeface="Calibri"/>
              </a:rPr>
              <a:t> </a:t>
            </a:r>
            <a:r>
              <a:rPr sz="1000" spc="-5" dirty="0">
                <a:latin typeface="Calibri"/>
                <a:cs typeface="Calibri"/>
              </a:rPr>
              <a:t>of </a:t>
            </a:r>
            <a:r>
              <a:rPr sz="1000" dirty="0">
                <a:latin typeface="Calibri"/>
                <a:cs typeface="Calibri"/>
              </a:rPr>
              <a:t>need’.</a:t>
            </a:r>
            <a:r>
              <a:rPr sz="1000" spc="5" dirty="0">
                <a:latin typeface="Calibri"/>
                <a:cs typeface="Calibri"/>
              </a:rPr>
              <a:t> </a:t>
            </a:r>
            <a:r>
              <a:rPr sz="1000" spc="-5" dirty="0">
                <a:latin typeface="Calibri"/>
                <a:cs typeface="Calibri"/>
              </a:rPr>
              <a:t>This</a:t>
            </a:r>
            <a:r>
              <a:rPr sz="1000" dirty="0">
                <a:latin typeface="Calibri"/>
                <a:cs typeface="Calibri"/>
              </a:rPr>
              <a:t> </a:t>
            </a:r>
            <a:r>
              <a:rPr sz="1000" spc="-5" dirty="0">
                <a:latin typeface="Calibri"/>
                <a:cs typeface="Calibri"/>
              </a:rPr>
              <a:t>confirms a</a:t>
            </a:r>
            <a:r>
              <a:rPr sz="1000" spc="5" dirty="0">
                <a:latin typeface="Calibri"/>
                <a:cs typeface="Calibri"/>
              </a:rPr>
              <a:t> </a:t>
            </a:r>
            <a:r>
              <a:rPr sz="1000" spc="-5" dirty="0">
                <a:latin typeface="Calibri"/>
                <a:cs typeface="Calibri"/>
              </a:rPr>
              <a:t>student’s</a:t>
            </a:r>
            <a:r>
              <a:rPr sz="1000" dirty="0">
                <a:latin typeface="Calibri"/>
                <a:cs typeface="Calibri"/>
              </a:rPr>
              <a:t> </a:t>
            </a:r>
            <a:r>
              <a:rPr sz="1000" spc="-5" dirty="0">
                <a:latin typeface="Calibri"/>
                <a:cs typeface="Calibri"/>
              </a:rPr>
              <a:t>normal</a:t>
            </a:r>
            <a:r>
              <a:rPr sz="1000" spc="20" dirty="0">
                <a:latin typeface="Calibri"/>
                <a:cs typeface="Calibri"/>
              </a:rPr>
              <a:t> </a:t>
            </a:r>
            <a:r>
              <a:rPr sz="1000" spc="-5" dirty="0">
                <a:latin typeface="Calibri"/>
                <a:cs typeface="Calibri"/>
              </a:rPr>
              <a:t>way</a:t>
            </a:r>
            <a:r>
              <a:rPr sz="1000" spc="15" dirty="0">
                <a:latin typeface="Calibri"/>
                <a:cs typeface="Calibri"/>
              </a:rPr>
              <a:t> </a:t>
            </a:r>
            <a:r>
              <a:rPr sz="1000" spc="-5" dirty="0">
                <a:latin typeface="Calibri"/>
                <a:cs typeface="Calibri"/>
              </a:rPr>
              <a:t>of working</a:t>
            </a:r>
            <a:r>
              <a:rPr sz="1000" dirty="0">
                <a:latin typeface="Calibri"/>
                <a:cs typeface="Calibri"/>
              </a:rPr>
              <a:t> </a:t>
            </a:r>
            <a:r>
              <a:rPr sz="1000" spc="-5" dirty="0">
                <a:latin typeface="Calibri"/>
                <a:cs typeface="Calibri"/>
              </a:rPr>
              <a:t>in</a:t>
            </a:r>
            <a:r>
              <a:rPr sz="1000" spc="10" dirty="0">
                <a:latin typeface="Calibri"/>
                <a:cs typeface="Calibri"/>
              </a:rPr>
              <a:t> </a:t>
            </a:r>
            <a:r>
              <a:rPr sz="1000" spc="-5" dirty="0">
                <a:latin typeface="Calibri"/>
                <a:cs typeface="Calibri"/>
              </a:rPr>
              <a:t>school</a:t>
            </a:r>
            <a:r>
              <a:rPr sz="1000" spc="5" dirty="0">
                <a:latin typeface="Calibri"/>
                <a:cs typeface="Calibri"/>
              </a:rPr>
              <a:t> </a:t>
            </a:r>
            <a:r>
              <a:rPr sz="1000" spc="-5" dirty="0">
                <a:latin typeface="Calibri"/>
                <a:cs typeface="Calibri"/>
              </a:rPr>
              <a:t>and</a:t>
            </a:r>
            <a:r>
              <a:rPr sz="1000" spc="5" dirty="0">
                <a:latin typeface="Calibri"/>
                <a:cs typeface="Calibri"/>
              </a:rPr>
              <a:t> </a:t>
            </a:r>
            <a:r>
              <a:rPr sz="1000" spc="-5" dirty="0">
                <a:latin typeface="Calibri"/>
                <a:cs typeface="Calibri"/>
              </a:rPr>
              <a:t>could</a:t>
            </a:r>
            <a:r>
              <a:rPr sz="1000" spc="10" dirty="0">
                <a:latin typeface="Calibri"/>
                <a:cs typeface="Calibri"/>
              </a:rPr>
              <a:t> </a:t>
            </a:r>
            <a:r>
              <a:rPr sz="1000" spc="-5" dirty="0">
                <a:latin typeface="Calibri"/>
                <a:cs typeface="Calibri"/>
              </a:rPr>
              <a:t>contain</a:t>
            </a:r>
            <a:r>
              <a:rPr sz="1000" spc="5" dirty="0">
                <a:latin typeface="Calibri"/>
                <a:cs typeface="Calibri"/>
              </a:rPr>
              <a:t> </a:t>
            </a:r>
            <a:r>
              <a:rPr sz="1000" spc="-5" dirty="0">
                <a:latin typeface="Calibri"/>
                <a:cs typeface="Calibri"/>
              </a:rPr>
              <a:t>the</a:t>
            </a:r>
            <a:r>
              <a:rPr sz="1000" spc="5" dirty="0">
                <a:latin typeface="Calibri"/>
                <a:cs typeface="Calibri"/>
              </a:rPr>
              <a:t> </a:t>
            </a:r>
            <a:r>
              <a:rPr sz="1000" spc="-10" dirty="0">
                <a:latin typeface="Calibri"/>
                <a:cs typeface="Calibri"/>
              </a:rPr>
              <a:t>follow-</a:t>
            </a:r>
            <a:endParaRPr sz="1000">
              <a:latin typeface="Calibri"/>
              <a:cs typeface="Calibri"/>
            </a:endParaRPr>
          </a:p>
          <a:p>
            <a:pPr marL="67945">
              <a:lnSpc>
                <a:spcPts val="1170"/>
              </a:lnSpc>
            </a:pPr>
            <a:r>
              <a:rPr sz="1000" spc="-5" dirty="0">
                <a:latin typeface="Calibri"/>
                <a:cs typeface="Calibri"/>
              </a:rPr>
              <a:t>ing:</a:t>
            </a:r>
            <a:endParaRPr sz="1000">
              <a:latin typeface="Calibri"/>
              <a:cs typeface="Calibri"/>
            </a:endParaRPr>
          </a:p>
          <a:p>
            <a:pPr marL="427355" indent="-360045">
              <a:lnSpc>
                <a:spcPct val="100000"/>
              </a:lnSpc>
              <a:spcBef>
                <a:spcPts val="60"/>
              </a:spcBef>
              <a:buFont typeface="Symbol"/>
              <a:buChar char=""/>
              <a:tabLst>
                <a:tab pos="427355" algn="l"/>
                <a:tab pos="427990" algn="l"/>
              </a:tabLst>
            </a:pPr>
            <a:r>
              <a:rPr sz="1000" spc="-5" dirty="0">
                <a:latin typeface="Calibri"/>
                <a:cs typeface="Calibri"/>
              </a:rPr>
              <a:t>Arrangements</a:t>
            </a:r>
            <a:r>
              <a:rPr sz="1000" dirty="0">
                <a:latin typeface="Calibri"/>
                <a:cs typeface="Calibri"/>
              </a:rPr>
              <a:t> </a:t>
            </a:r>
            <a:r>
              <a:rPr sz="1000" spc="-5" dirty="0">
                <a:latin typeface="Calibri"/>
                <a:cs typeface="Calibri"/>
              </a:rPr>
              <a:t>used</a:t>
            </a:r>
            <a:r>
              <a:rPr sz="1000" spc="5" dirty="0">
                <a:latin typeface="Calibri"/>
                <a:cs typeface="Calibri"/>
              </a:rPr>
              <a:t> </a:t>
            </a:r>
            <a:r>
              <a:rPr sz="1000" spc="-5" dirty="0">
                <a:latin typeface="Calibri"/>
                <a:cs typeface="Calibri"/>
              </a:rPr>
              <a:t>in</a:t>
            </a:r>
            <a:r>
              <a:rPr sz="1000" spc="10" dirty="0">
                <a:latin typeface="Calibri"/>
                <a:cs typeface="Calibri"/>
              </a:rPr>
              <a:t> </a:t>
            </a:r>
            <a:r>
              <a:rPr sz="1000" spc="-5" dirty="0">
                <a:latin typeface="Calibri"/>
                <a:cs typeface="Calibri"/>
              </a:rPr>
              <a:t>practice</a:t>
            </a:r>
            <a:r>
              <a:rPr sz="1000" spc="5" dirty="0">
                <a:latin typeface="Calibri"/>
                <a:cs typeface="Calibri"/>
              </a:rPr>
              <a:t> </a:t>
            </a:r>
            <a:r>
              <a:rPr sz="1000" spc="-5" dirty="0">
                <a:latin typeface="Calibri"/>
                <a:cs typeface="Calibri"/>
              </a:rPr>
              <a:t>papers and</a:t>
            </a:r>
            <a:r>
              <a:rPr sz="1000" spc="5" dirty="0">
                <a:latin typeface="Calibri"/>
                <a:cs typeface="Calibri"/>
              </a:rPr>
              <a:t> </a:t>
            </a:r>
            <a:r>
              <a:rPr sz="1000" spc="-5" dirty="0">
                <a:latin typeface="Calibri"/>
                <a:cs typeface="Calibri"/>
              </a:rPr>
              <a:t>mock</a:t>
            </a:r>
            <a:r>
              <a:rPr sz="1000" spc="5" dirty="0">
                <a:latin typeface="Calibri"/>
                <a:cs typeface="Calibri"/>
              </a:rPr>
              <a:t> </a:t>
            </a:r>
            <a:r>
              <a:rPr sz="1000" spc="-5" dirty="0">
                <a:latin typeface="Calibri"/>
                <a:cs typeface="Calibri"/>
              </a:rPr>
              <a:t>exams</a:t>
            </a:r>
            <a:endParaRPr sz="1000">
              <a:latin typeface="Calibri"/>
              <a:cs typeface="Calibri"/>
            </a:endParaRPr>
          </a:p>
          <a:p>
            <a:pPr marL="427355" indent="-360045">
              <a:lnSpc>
                <a:spcPct val="100000"/>
              </a:lnSpc>
              <a:spcBef>
                <a:spcPts val="60"/>
              </a:spcBef>
              <a:buFont typeface="Symbol"/>
              <a:buChar char=""/>
              <a:tabLst>
                <a:tab pos="427355" algn="l"/>
                <a:tab pos="427990" algn="l"/>
              </a:tabLst>
            </a:pPr>
            <a:r>
              <a:rPr sz="1000" spc="-5" dirty="0">
                <a:latin typeface="Calibri"/>
                <a:cs typeface="Calibri"/>
              </a:rPr>
              <a:t>Comments</a:t>
            </a:r>
            <a:r>
              <a:rPr sz="1000" spc="-10" dirty="0">
                <a:latin typeface="Calibri"/>
                <a:cs typeface="Calibri"/>
              </a:rPr>
              <a:t> </a:t>
            </a:r>
            <a:r>
              <a:rPr sz="1000" spc="-5" dirty="0">
                <a:latin typeface="Calibri"/>
                <a:cs typeface="Calibri"/>
              </a:rPr>
              <a:t>and</a:t>
            </a:r>
            <a:r>
              <a:rPr sz="1000" dirty="0">
                <a:latin typeface="Calibri"/>
                <a:cs typeface="Calibri"/>
              </a:rPr>
              <a:t> </a:t>
            </a:r>
            <a:r>
              <a:rPr sz="1000" spc="-5" dirty="0">
                <a:latin typeface="Calibri"/>
                <a:cs typeface="Calibri"/>
              </a:rPr>
              <a:t>observations</a:t>
            </a:r>
            <a:r>
              <a:rPr sz="1000" spc="-15" dirty="0">
                <a:latin typeface="Calibri"/>
                <a:cs typeface="Calibri"/>
              </a:rPr>
              <a:t> </a:t>
            </a:r>
            <a:r>
              <a:rPr sz="1000" spc="-5" dirty="0">
                <a:latin typeface="Calibri"/>
                <a:cs typeface="Calibri"/>
              </a:rPr>
              <a:t>of</a:t>
            </a:r>
            <a:r>
              <a:rPr sz="1000" spc="-10" dirty="0">
                <a:latin typeface="Calibri"/>
                <a:cs typeface="Calibri"/>
              </a:rPr>
              <a:t> </a:t>
            </a:r>
            <a:r>
              <a:rPr sz="1000" spc="-5" dirty="0">
                <a:latin typeface="Calibri"/>
                <a:cs typeface="Calibri"/>
              </a:rPr>
              <a:t>teaching</a:t>
            </a:r>
            <a:r>
              <a:rPr sz="1000" spc="-10" dirty="0">
                <a:latin typeface="Calibri"/>
                <a:cs typeface="Calibri"/>
              </a:rPr>
              <a:t> </a:t>
            </a:r>
            <a:r>
              <a:rPr sz="1000" spc="-5" dirty="0">
                <a:latin typeface="Calibri"/>
                <a:cs typeface="Calibri"/>
              </a:rPr>
              <a:t>staff</a:t>
            </a:r>
            <a:endParaRPr sz="1000">
              <a:latin typeface="Calibri"/>
              <a:cs typeface="Calibri"/>
            </a:endParaRPr>
          </a:p>
          <a:p>
            <a:pPr marL="427355" indent="-360045">
              <a:lnSpc>
                <a:spcPct val="100000"/>
              </a:lnSpc>
              <a:spcBef>
                <a:spcPts val="50"/>
              </a:spcBef>
              <a:buFont typeface="Symbol"/>
              <a:buChar char=""/>
              <a:tabLst>
                <a:tab pos="427355" algn="l"/>
                <a:tab pos="427990" algn="l"/>
              </a:tabLst>
            </a:pPr>
            <a:r>
              <a:rPr sz="1000" spc="-5" dirty="0">
                <a:latin typeface="Calibri"/>
                <a:cs typeface="Calibri"/>
              </a:rPr>
              <a:t>Interventions used</a:t>
            </a:r>
            <a:r>
              <a:rPr sz="1000" spc="5" dirty="0">
                <a:latin typeface="Calibri"/>
                <a:cs typeface="Calibri"/>
              </a:rPr>
              <a:t> </a:t>
            </a:r>
            <a:r>
              <a:rPr sz="1000" spc="-5" dirty="0">
                <a:latin typeface="Calibri"/>
                <a:cs typeface="Calibri"/>
              </a:rPr>
              <a:t>during</a:t>
            </a:r>
            <a:r>
              <a:rPr sz="1000" spc="5" dirty="0">
                <a:latin typeface="Calibri"/>
                <a:cs typeface="Calibri"/>
              </a:rPr>
              <a:t> </a:t>
            </a:r>
            <a:r>
              <a:rPr sz="1000" spc="-5" dirty="0">
                <a:latin typeface="Calibri"/>
                <a:cs typeface="Calibri"/>
              </a:rPr>
              <a:t>years</a:t>
            </a:r>
            <a:r>
              <a:rPr sz="1000" dirty="0">
                <a:latin typeface="Calibri"/>
                <a:cs typeface="Calibri"/>
              </a:rPr>
              <a:t> </a:t>
            </a:r>
            <a:r>
              <a:rPr sz="1000" spc="-5" dirty="0">
                <a:latin typeface="Calibri"/>
                <a:cs typeface="Calibri"/>
              </a:rPr>
              <a:t>7,8</a:t>
            </a:r>
            <a:r>
              <a:rPr sz="1000" dirty="0">
                <a:latin typeface="Calibri"/>
                <a:cs typeface="Calibri"/>
              </a:rPr>
              <a:t> </a:t>
            </a:r>
            <a:r>
              <a:rPr sz="1000" spc="-5" dirty="0">
                <a:latin typeface="Calibri"/>
                <a:cs typeface="Calibri"/>
              </a:rPr>
              <a:t>and</a:t>
            </a:r>
            <a:r>
              <a:rPr sz="1000" spc="5" dirty="0">
                <a:latin typeface="Calibri"/>
                <a:cs typeface="Calibri"/>
              </a:rPr>
              <a:t> </a:t>
            </a:r>
            <a:r>
              <a:rPr sz="1000" spc="-5" dirty="0">
                <a:latin typeface="Calibri"/>
                <a:cs typeface="Calibri"/>
              </a:rPr>
              <a:t>9</a:t>
            </a:r>
            <a:r>
              <a:rPr sz="1000" spc="5" dirty="0">
                <a:latin typeface="Calibri"/>
                <a:cs typeface="Calibri"/>
              </a:rPr>
              <a:t> </a:t>
            </a:r>
            <a:r>
              <a:rPr sz="1000" spc="-5" dirty="0">
                <a:latin typeface="Calibri"/>
                <a:cs typeface="Calibri"/>
              </a:rPr>
              <a:t>(individual</a:t>
            </a:r>
            <a:r>
              <a:rPr sz="1000" dirty="0">
                <a:latin typeface="Calibri"/>
                <a:cs typeface="Calibri"/>
              </a:rPr>
              <a:t> learning</a:t>
            </a:r>
            <a:r>
              <a:rPr sz="1000" spc="5" dirty="0">
                <a:latin typeface="Calibri"/>
                <a:cs typeface="Calibri"/>
              </a:rPr>
              <a:t> </a:t>
            </a:r>
            <a:r>
              <a:rPr sz="1000" spc="-5" dirty="0">
                <a:latin typeface="Calibri"/>
                <a:cs typeface="Calibri"/>
              </a:rPr>
              <a:t>plans,</a:t>
            </a:r>
            <a:r>
              <a:rPr sz="1000" spc="25" dirty="0">
                <a:latin typeface="Calibri"/>
                <a:cs typeface="Calibri"/>
              </a:rPr>
              <a:t> </a:t>
            </a:r>
            <a:r>
              <a:rPr sz="1000" spc="-5" dirty="0">
                <a:latin typeface="Cambria"/>
                <a:cs typeface="Cambria"/>
              </a:rPr>
              <a:t>support</a:t>
            </a:r>
            <a:r>
              <a:rPr sz="1000" spc="10" dirty="0">
                <a:latin typeface="Cambria"/>
                <a:cs typeface="Cambria"/>
              </a:rPr>
              <a:t> </a:t>
            </a:r>
            <a:r>
              <a:rPr sz="1000" spc="-5" dirty="0">
                <a:latin typeface="Cambria"/>
                <a:cs typeface="Cambria"/>
              </a:rPr>
              <a:t>given,</a:t>
            </a:r>
            <a:r>
              <a:rPr sz="1000" spc="10" dirty="0">
                <a:latin typeface="Cambria"/>
                <a:cs typeface="Cambria"/>
              </a:rPr>
              <a:t> </a:t>
            </a:r>
            <a:r>
              <a:rPr sz="1000" spc="-5" dirty="0">
                <a:latin typeface="Cambria"/>
                <a:cs typeface="Cambria"/>
              </a:rPr>
              <a:t>small</a:t>
            </a:r>
            <a:r>
              <a:rPr sz="1000" dirty="0">
                <a:latin typeface="Cambria"/>
                <a:cs typeface="Cambria"/>
              </a:rPr>
              <a:t> </a:t>
            </a:r>
            <a:r>
              <a:rPr sz="1000" spc="-5" dirty="0">
                <a:latin typeface="Cambria"/>
                <a:cs typeface="Cambria"/>
              </a:rPr>
              <a:t>group</a:t>
            </a:r>
            <a:r>
              <a:rPr sz="1000" spc="35" dirty="0">
                <a:latin typeface="Cambria"/>
                <a:cs typeface="Cambria"/>
              </a:rPr>
              <a:t> </a:t>
            </a:r>
            <a:r>
              <a:rPr sz="1000" spc="-5" dirty="0">
                <a:latin typeface="Calibri"/>
                <a:cs typeface="Calibri"/>
              </a:rPr>
              <a:t>work)</a:t>
            </a:r>
            <a:endParaRPr sz="1000">
              <a:latin typeface="Calibri"/>
              <a:cs typeface="Calibri"/>
            </a:endParaRPr>
          </a:p>
          <a:p>
            <a:pPr marL="427355" indent="-360045">
              <a:lnSpc>
                <a:spcPct val="100000"/>
              </a:lnSpc>
              <a:spcBef>
                <a:spcPts val="65"/>
              </a:spcBef>
              <a:buFont typeface="Symbol"/>
              <a:buChar char=""/>
              <a:tabLst>
                <a:tab pos="427355" algn="l"/>
                <a:tab pos="427990" algn="l"/>
              </a:tabLst>
            </a:pPr>
            <a:r>
              <a:rPr sz="1000" spc="-5" dirty="0">
                <a:latin typeface="Calibri"/>
                <a:cs typeface="Calibri"/>
              </a:rPr>
              <a:t>Screening</a:t>
            </a:r>
            <a:r>
              <a:rPr sz="1000" spc="-20" dirty="0">
                <a:latin typeface="Calibri"/>
                <a:cs typeface="Calibri"/>
              </a:rPr>
              <a:t> </a:t>
            </a:r>
            <a:r>
              <a:rPr sz="1000" spc="-10" dirty="0">
                <a:latin typeface="Calibri"/>
                <a:cs typeface="Calibri"/>
              </a:rPr>
              <a:t>test </a:t>
            </a:r>
            <a:r>
              <a:rPr sz="1000" spc="-5" dirty="0">
                <a:latin typeface="Calibri"/>
                <a:cs typeface="Calibri"/>
              </a:rPr>
              <a:t>results</a:t>
            </a:r>
            <a:endParaRPr sz="1000">
              <a:latin typeface="Calibri"/>
              <a:cs typeface="Calibri"/>
            </a:endParaRPr>
          </a:p>
          <a:p>
            <a:pPr marL="427355" indent="-360045">
              <a:lnSpc>
                <a:spcPct val="100000"/>
              </a:lnSpc>
              <a:spcBef>
                <a:spcPts val="60"/>
              </a:spcBef>
              <a:buFont typeface="Symbol"/>
              <a:buChar char=""/>
              <a:tabLst>
                <a:tab pos="427355" algn="l"/>
                <a:tab pos="427990" algn="l"/>
              </a:tabLst>
            </a:pPr>
            <a:r>
              <a:rPr sz="1000" spc="-5" dirty="0">
                <a:latin typeface="Calibri"/>
                <a:cs typeface="Calibri"/>
              </a:rPr>
              <a:t>Reasonable Adjustments</a:t>
            </a:r>
            <a:r>
              <a:rPr sz="1000" dirty="0">
                <a:latin typeface="Calibri"/>
                <a:cs typeface="Calibri"/>
              </a:rPr>
              <a:t> </a:t>
            </a:r>
            <a:r>
              <a:rPr sz="1000" spc="-5" dirty="0">
                <a:latin typeface="Calibri"/>
                <a:cs typeface="Calibri"/>
              </a:rPr>
              <a:t>used</a:t>
            </a:r>
            <a:r>
              <a:rPr sz="1000" spc="20" dirty="0">
                <a:latin typeface="Calibri"/>
                <a:cs typeface="Calibri"/>
              </a:rPr>
              <a:t> </a:t>
            </a:r>
            <a:r>
              <a:rPr sz="1000" spc="-5" dirty="0">
                <a:latin typeface="Calibri"/>
                <a:cs typeface="Calibri"/>
              </a:rPr>
              <a:t>when</a:t>
            </a:r>
            <a:r>
              <a:rPr sz="1000" spc="10" dirty="0">
                <a:latin typeface="Calibri"/>
                <a:cs typeface="Calibri"/>
              </a:rPr>
              <a:t> </a:t>
            </a:r>
            <a:r>
              <a:rPr sz="1000" spc="-5" dirty="0">
                <a:latin typeface="Calibri"/>
                <a:cs typeface="Calibri"/>
              </a:rPr>
              <a:t>working</a:t>
            </a:r>
            <a:r>
              <a:rPr sz="1000" spc="5" dirty="0">
                <a:latin typeface="Calibri"/>
                <a:cs typeface="Calibri"/>
              </a:rPr>
              <a:t> </a:t>
            </a:r>
            <a:r>
              <a:rPr sz="1000" spc="-5" dirty="0">
                <a:latin typeface="Calibri"/>
                <a:cs typeface="Calibri"/>
              </a:rPr>
              <a:t>in</a:t>
            </a:r>
            <a:r>
              <a:rPr sz="1000" spc="10" dirty="0">
                <a:latin typeface="Calibri"/>
                <a:cs typeface="Calibri"/>
              </a:rPr>
              <a:t> </a:t>
            </a:r>
            <a:r>
              <a:rPr sz="1000" spc="-5" dirty="0">
                <a:latin typeface="Calibri"/>
                <a:cs typeface="Calibri"/>
              </a:rPr>
              <a:t>the</a:t>
            </a:r>
            <a:r>
              <a:rPr sz="1000" spc="5" dirty="0">
                <a:latin typeface="Calibri"/>
                <a:cs typeface="Calibri"/>
              </a:rPr>
              <a:t> </a:t>
            </a:r>
            <a:r>
              <a:rPr sz="1000" spc="-5" dirty="0">
                <a:latin typeface="Calibri"/>
                <a:cs typeface="Calibri"/>
              </a:rPr>
              <a:t>classroom,</a:t>
            </a:r>
            <a:r>
              <a:rPr sz="1000" spc="10" dirty="0">
                <a:latin typeface="Calibri"/>
                <a:cs typeface="Calibri"/>
              </a:rPr>
              <a:t> </a:t>
            </a:r>
            <a:r>
              <a:rPr sz="1000" spc="-5" dirty="0">
                <a:latin typeface="Calibri"/>
                <a:cs typeface="Calibri"/>
              </a:rPr>
              <a:t>mock</a:t>
            </a:r>
            <a:r>
              <a:rPr sz="1000" spc="10" dirty="0">
                <a:latin typeface="Calibri"/>
                <a:cs typeface="Calibri"/>
              </a:rPr>
              <a:t> </a:t>
            </a:r>
            <a:r>
              <a:rPr sz="1000" spc="-5" dirty="0">
                <a:latin typeface="Calibri"/>
                <a:cs typeface="Calibri"/>
              </a:rPr>
              <a:t>exams</a:t>
            </a:r>
            <a:r>
              <a:rPr sz="1000" dirty="0">
                <a:latin typeface="Calibri"/>
                <a:cs typeface="Calibri"/>
              </a:rPr>
              <a:t> </a:t>
            </a:r>
            <a:r>
              <a:rPr sz="1000" spc="-5" dirty="0">
                <a:latin typeface="Calibri"/>
                <a:cs typeface="Calibri"/>
              </a:rPr>
              <a:t>or</a:t>
            </a:r>
            <a:r>
              <a:rPr sz="1000" spc="10" dirty="0">
                <a:latin typeface="Calibri"/>
                <a:cs typeface="Calibri"/>
              </a:rPr>
              <a:t> </a:t>
            </a:r>
            <a:r>
              <a:rPr sz="1000" spc="-5" dirty="0">
                <a:latin typeface="Calibri"/>
                <a:cs typeface="Calibri"/>
              </a:rPr>
              <a:t>internal</a:t>
            </a:r>
            <a:r>
              <a:rPr sz="1000" spc="25" dirty="0">
                <a:latin typeface="Calibri"/>
                <a:cs typeface="Calibri"/>
              </a:rPr>
              <a:t> </a:t>
            </a:r>
            <a:r>
              <a:rPr sz="1000" spc="-5" dirty="0">
                <a:latin typeface="Calibri"/>
                <a:cs typeface="Calibri"/>
              </a:rPr>
              <a:t>school</a:t>
            </a:r>
            <a:r>
              <a:rPr sz="1000" spc="10" dirty="0">
                <a:latin typeface="Calibri"/>
                <a:cs typeface="Calibri"/>
              </a:rPr>
              <a:t> </a:t>
            </a:r>
            <a:r>
              <a:rPr sz="1000" spc="-5" dirty="0">
                <a:latin typeface="Calibri"/>
                <a:cs typeface="Calibri"/>
              </a:rPr>
              <a:t>tests.</a:t>
            </a:r>
            <a:endParaRPr sz="1000">
              <a:latin typeface="Calibri"/>
              <a:cs typeface="Calibri"/>
            </a:endParaRPr>
          </a:p>
          <a:p>
            <a:pPr marL="67945" marR="86995">
              <a:lnSpc>
                <a:spcPts val="1220"/>
              </a:lnSpc>
              <a:spcBef>
                <a:spcPts val="35"/>
              </a:spcBef>
            </a:pPr>
            <a:r>
              <a:rPr sz="1000" spc="-5" dirty="0">
                <a:latin typeface="Calibri"/>
                <a:cs typeface="Calibri"/>
              </a:rPr>
              <a:t>This</a:t>
            </a:r>
            <a:r>
              <a:rPr sz="1000" dirty="0">
                <a:latin typeface="Calibri"/>
                <a:cs typeface="Calibri"/>
              </a:rPr>
              <a:t> </a:t>
            </a:r>
            <a:r>
              <a:rPr sz="1000" spc="-5" dirty="0">
                <a:latin typeface="Calibri"/>
                <a:cs typeface="Calibri"/>
              </a:rPr>
              <a:t>emphasises</a:t>
            </a:r>
            <a:r>
              <a:rPr sz="1000" dirty="0">
                <a:latin typeface="Calibri"/>
                <a:cs typeface="Calibri"/>
              </a:rPr>
              <a:t> </a:t>
            </a:r>
            <a:r>
              <a:rPr sz="1000" spc="-5" dirty="0">
                <a:latin typeface="Calibri"/>
                <a:cs typeface="Calibri"/>
              </a:rPr>
              <a:t>how</a:t>
            </a:r>
            <a:r>
              <a:rPr sz="1000" spc="5" dirty="0">
                <a:latin typeface="Calibri"/>
                <a:cs typeface="Calibri"/>
              </a:rPr>
              <a:t> </a:t>
            </a:r>
            <a:r>
              <a:rPr sz="1000" spc="-5" dirty="0">
                <a:latin typeface="Calibri"/>
                <a:cs typeface="Calibri"/>
              </a:rPr>
              <a:t>important</a:t>
            </a:r>
            <a:r>
              <a:rPr sz="1000" spc="15" dirty="0">
                <a:latin typeface="Calibri"/>
                <a:cs typeface="Calibri"/>
              </a:rPr>
              <a:t> </a:t>
            </a:r>
            <a:r>
              <a:rPr sz="1000" spc="-5" dirty="0">
                <a:latin typeface="Calibri"/>
                <a:cs typeface="Calibri"/>
              </a:rPr>
              <a:t>it</a:t>
            </a:r>
            <a:r>
              <a:rPr sz="1000" spc="10" dirty="0">
                <a:latin typeface="Calibri"/>
                <a:cs typeface="Calibri"/>
              </a:rPr>
              <a:t> </a:t>
            </a:r>
            <a:r>
              <a:rPr sz="1000" spc="-5" dirty="0">
                <a:latin typeface="Calibri"/>
                <a:cs typeface="Calibri"/>
              </a:rPr>
              <a:t>is</a:t>
            </a:r>
            <a:r>
              <a:rPr sz="1000" dirty="0">
                <a:latin typeface="Calibri"/>
                <a:cs typeface="Calibri"/>
              </a:rPr>
              <a:t> </a:t>
            </a:r>
            <a:r>
              <a:rPr sz="1000" spc="-5" dirty="0">
                <a:latin typeface="Calibri"/>
                <a:cs typeface="Calibri"/>
              </a:rPr>
              <a:t>that</a:t>
            </a:r>
            <a:r>
              <a:rPr sz="1000" spc="15" dirty="0">
                <a:latin typeface="Calibri"/>
                <a:cs typeface="Calibri"/>
              </a:rPr>
              <a:t> </a:t>
            </a:r>
            <a:r>
              <a:rPr sz="1000" spc="-5" dirty="0">
                <a:latin typeface="Calibri"/>
                <a:cs typeface="Calibri"/>
              </a:rPr>
              <a:t>schools</a:t>
            </a:r>
            <a:r>
              <a:rPr sz="1000" dirty="0">
                <a:latin typeface="Calibri"/>
                <a:cs typeface="Calibri"/>
              </a:rPr>
              <a:t> </a:t>
            </a:r>
            <a:r>
              <a:rPr sz="1000" spc="-5" dirty="0">
                <a:latin typeface="Calibri"/>
                <a:cs typeface="Calibri"/>
              </a:rPr>
              <a:t>ensure</a:t>
            </a:r>
            <a:r>
              <a:rPr sz="1000" spc="5" dirty="0">
                <a:latin typeface="Calibri"/>
                <a:cs typeface="Calibri"/>
              </a:rPr>
              <a:t> </a:t>
            </a:r>
            <a:r>
              <a:rPr sz="1000" spc="-5" dirty="0">
                <a:latin typeface="Calibri"/>
                <a:cs typeface="Calibri"/>
              </a:rPr>
              <a:t>Reasonable</a:t>
            </a:r>
            <a:r>
              <a:rPr sz="1000" dirty="0">
                <a:latin typeface="Calibri"/>
                <a:cs typeface="Calibri"/>
              </a:rPr>
              <a:t> </a:t>
            </a:r>
            <a:r>
              <a:rPr sz="1000" spc="-5" dirty="0">
                <a:latin typeface="Calibri"/>
                <a:cs typeface="Calibri"/>
              </a:rPr>
              <a:t>Adjustments</a:t>
            </a:r>
            <a:r>
              <a:rPr sz="1000" spc="10" dirty="0">
                <a:latin typeface="Calibri"/>
                <a:cs typeface="Calibri"/>
              </a:rPr>
              <a:t> </a:t>
            </a:r>
            <a:r>
              <a:rPr sz="1000" spc="-5" dirty="0">
                <a:latin typeface="Calibri"/>
                <a:cs typeface="Calibri"/>
              </a:rPr>
              <a:t>are</a:t>
            </a:r>
            <a:r>
              <a:rPr sz="1000" spc="5" dirty="0">
                <a:latin typeface="Calibri"/>
                <a:cs typeface="Calibri"/>
              </a:rPr>
              <a:t> </a:t>
            </a:r>
            <a:r>
              <a:rPr sz="1000" spc="-5" dirty="0">
                <a:latin typeface="Calibri"/>
                <a:cs typeface="Calibri"/>
              </a:rPr>
              <a:t>in</a:t>
            </a:r>
            <a:r>
              <a:rPr sz="1000" spc="25" dirty="0">
                <a:latin typeface="Calibri"/>
                <a:cs typeface="Calibri"/>
              </a:rPr>
              <a:t> </a:t>
            </a:r>
            <a:r>
              <a:rPr sz="1000" spc="-5" dirty="0">
                <a:latin typeface="Calibri"/>
                <a:cs typeface="Calibri"/>
              </a:rPr>
              <a:t>place</a:t>
            </a:r>
            <a:r>
              <a:rPr sz="1000" spc="10" dirty="0">
                <a:latin typeface="Calibri"/>
                <a:cs typeface="Calibri"/>
              </a:rPr>
              <a:t> </a:t>
            </a:r>
            <a:r>
              <a:rPr sz="1000" dirty="0">
                <a:latin typeface="Calibri"/>
                <a:cs typeface="Calibri"/>
              </a:rPr>
              <a:t>as </a:t>
            </a:r>
            <a:r>
              <a:rPr sz="1000" spc="-5" dirty="0">
                <a:latin typeface="Calibri"/>
                <a:cs typeface="Calibri"/>
              </a:rPr>
              <a:t>soon</a:t>
            </a:r>
            <a:r>
              <a:rPr sz="1000" spc="10" dirty="0">
                <a:latin typeface="Calibri"/>
                <a:cs typeface="Calibri"/>
              </a:rPr>
              <a:t> </a:t>
            </a:r>
            <a:r>
              <a:rPr sz="1000" dirty="0">
                <a:latin typeface="Calibri"/>
                <a:cs typeface="Calibri"/>
              </a:rPr>
              <a:t>as </a:t>
            </a:r>
            <a:r>
              <a:rPr sz="1000" spc="-5" dirty="0">
                <a:latin typeface="Calibri"/>
                <a:cs typeface="Calibri"/>
              </a:rPr>
              <a:t>possible</a:t>
            </a:r>
            <a:r>
              <a:rPr sz="1000" spc="10" dirty="0">
                <a:latin typeface="Calibri"/>
                <a:cs typeface="Calibri"/>
              </a:rPr>
              <a:t> </a:t>
            </a:r>
            <a:r>
              <a:rPr sz="1000" spc="-10" dirty="0">
                <a:latin typeface="Calibri"/>
                <a:cs typeface="Calibri"/>
              </a:rPr>
              <a:t>for </a:t>
            </a:r>
            <a:r>
              <a:rPr sz="1000" spc="-5" dirty="0">
                <a:latin typeface="Calibri"/>
                <a:cs typeface="Calibri"/>
              </a:rPr>
              <a:t> children</a:t>
            </a:r>
            <a:r>
              <a:rPr sz="1000" dirty="0">
                <a:latin typeface="Calibri"/>
                <a:cs typeface="Calibri"/>
              </a:rPr>
              <a:t> </a:t>
            </a:r>
            <a:r>
              <a:rPr sz="1000" spc="-5" dirty="0">
                <a:latin typeface="Calibri"/>
                <a:cs typeface="Calibri"/>
              </a:rPr>
              <a:t>with</a:t>
            </a:r>
            <a:r>
              <a:rPr sz="1000" dirty="0">
                <a:latin typeface="Calibri"/>
                <a:cs typeface="Calibri"/>
              </a:rPr>
              <a:t> </a:t>
            </a:r>
            <a:r>
              <a:rPr sz="1000" spc="-5" dirty="0">
                <a:latin typeface="Calibri"/>
                <a:cs typeface="Calibri"/>
              </a:rPr>
              <a:t>identified</a:t>
            </a:r>
            <a:r>
              <a:rPr sz="1000" dirty="0">
                <a:latin typeface="Calibri"/>
                <a:cs typeface="Calibri"/>
              </a:rPr>
              <a:t> learning</a:t>
            </a:r>
            <a:r>
              <a:rPr sz="1000" spc="-5" dirty="0">
                <a:latin typeface="Calibri"/>
                <a:cs typeface="Calibri"/>
              </a:rPr>
              <a:t> </a:t>
            </a:r>
            <a:r>
              <a:rPr sz="1000" spc="-10" dirty="0">
                <a:latin typeface="Calibri"/>
                <a:cs typeface="Calibri"/>
              </a:rPr>
              <a:t>difficulties.</a:t>
            </a:r>
            <a:endParaRPr sz="1000">
              <a:latin typeface="Calibri"/>
              <a:cs typeface="Calibri"/>
            </a:endParaRPr>
          </a:p>
        </p:txBody>
      </p:sp>
      <p:sp>
        <p:nvSpPr>
          <p:cNvPr id="10" name="object 10"/>
          <p:cNvSpPr/>
          <p:nvPr/>
        </p:nvSpPr>
        <p:spPr>
          <a:xfrm>
            <a:off x="712444" y="4365751"/>
            <a:ext cx="6156960" cy="2209165"/>
          </a:xfrm>
          <a:custGeom>
            <a:avLst/>
            <a:gdLst/>
            <a:ahLst/>
            <a:cxnLst/>
            <a:rect l="l" t="t" r="r" b="b"/>
            <a:pathLst>
              <a:path w="6156959" h="2209165">
                <a:moveTo>
                  <a:pt x="6156833" y="0"/>
                </a:moveTo>
                <a:lnTo>
                  <a:pt x="0" y="0"/>
                </a:lnTo>
                <a:lnTo>
                  <a:pt x="0" y="2209165"/>
                </a:lnTo>
                <a:lnTo>
                  <a:pt x="6156833" y="2209165"/>
                </a:lnTo>
                <a:lnTo>
                  <a:pt x="6156833" y="0"/>
                </a:lnTo>
                <a:close/>
              </a:path>
            </a:pathLst>
          </a:custGeom>
          <a:solidFill>
            <a:srgbClr val="FFFFFF"/>
          </a:solidFill>
        </p:spPr>
        <p:txBody>
          <a:bodyPr wrap="square" lIns="0" tIns="0" rIns="0" bIns="0" rtlCol="0"/>
          <a:lstStyle/>
          <a:p>
            <a:endParaRPr/>
          </a:p>
        </p:txBody>
      </p:sp>
      <p:sp>
        <p:nvSpPr>
          <p:cNvPr id="11" name="object 11"/>
          <p:cNvSpPr txBox="1"/>
          <p:nvPr/>
        </p:nvSpPr>
        <p:spPr>
          <a:xfrm>
            <a:off x="712444" y="4365751"/>
            <a:ext cx="6156960" cy="2026067"/>
          </a:xfrm>
          <a:prstGeom prst="rect">
            <a:avLst/>
          </a:prstGeom>
          <a:ln w="63500">
            <a:solidFill>
              <a:srgbClr val="CCCCCC"/>
            </a:solidFill>
          </a:ln>
        </p:spPr>
        <p:txBody>
          <a:bodyPr vert="horz" wrap="square" lIns="0" tIns="4445" rIns="0" bIns="0" rtlCol="0">
            <a:spAutoFit/>
          </a:bodyPr>
          <a:lstStyle/>
          <a:p>
            <a:pPr>
              <a:lnSpc>
                <a:spcPct val="100000"/>
              </a:lnSpc>
              <a:spcBef>
                <a:spcPts val="35"/>
              </a:spcBef>
            </a:pPr>
            <a:endParaRPr sz="900" dirty="0">
              <a:latin typeface="Times New Roman"/>
              <a:cs typeface="Times New Roman"/>
            </a:endParaRPr>
          </a:p>
          <a:p>
            <a:pPr marL="67945" marR="2834005">
              <a:lnSpc>
                <a:spcPct val="101000"/>
              </a:lnSpc>
            </a:pPr>
            <a:r>
              <a:rPr sz="1000" b="1" spc="-5" dirty="0">
                <a:solidFill>
                  <a:srgbClr val="0A5AB1"/>
                </a:solidFill>
                <a:latin typeface="Calibri"/>
                <a:cs typeface="Calibri"/>
              </a:rPr>
              <a:t>Will</a:t>
            </a:r>
            <a:r>
              <a:rPr sz="1000" b="1" spc="-10" dirty="0">
                <a:solidFill>
                  <a:srgbClr val="0A5AB1"/>
                </a:solidFill>
                <a:latin typeface="Calibri"/>
                <a:cs typeface="Calibri"/>
              </a:rPr>
              <a:t> </a:t>
            </a:r>
            <a:r>
              <a:rPr sz="1000" b="1" spc="-5" dirty="0">
                <a:solidFill>
                  <a:srgbClr val="0A5AB1"/>
                </a:solidFill>
                <a:latin typeface="Calibri"/>
                <a:cs typeface="Calibri"/>
              </a:rPr>
              <a:t>my child</a:t>
            </a:r>
            <a:r>
              <a:rPr sz="1000" b="1" spc="5" dirty="0">
                <a:solidFill>
                  <a:srgbClr val="0A5AB1"/>
                </a:solidFill>
                <a:latin typeface="Calibri"/>
                <a:cs typeface="Calibri"/>
              </a:rPr>
              <a:t> </a:t>
            </a:r>
            <a:r>
              <a:rPr sz="1000" b="1" spc="-5" dirty="0">
                <a:solidFill>
                  <a:srgbClr val="0A5AB1"/>
                </a:solidFill>
                <a:latin typeface="Calibri"/>
                <a:cs typeface="Calibri"/>
              </a:rPr>
              <a:t>lose</a:t>
            </a:r>
            <a:r>
              <a:rPr sz="1000" b="1" dirty="0">
                <a:solidFill>
                  <a:srgbClr val="0A5AB1"/>
                </a:solidFill>
                <a:latin typeface="Calibri"/>
                <a:cs typeface="Calibri"/>
              </a:rPr>
              <a:t> marks</a:t>
            </a:r>
            <a:r>
              <a:rPr sz="1000" b="1" spc="5" dirty="0">
                <a:solidFill>
                  <a:srgbClr val="0A5AB1"/>
                </a:solidFill>
                <a:latin typeface="Calibri"/>
                <a:cs typeface="Calibri"/>
              </a:rPr>
              <a:t> </a:t>
            </a:r>
            <a:r>
              <a:rPr sz="1000" b="1" dirty="0">
                <a:solidFill>
                  <a:srgbClr val="0A5AB1"/>
                </a:solidFill>
                <a:latin typeface="Calibri"/>
                <a:cs typeface="Calibri"/>
              </a:rPr>
              <a:t>if</a:t>
            </a:r>
            <a:r>
              <a:rPr sz="1000" b="1" spc="-5" dirty="0">
                <a:solidFill>
                  <a:srgbClr val="0A5AB1"/>
                </a:solidFill>
                <a:latin typeface="Calibri"/>
                <a:cs typeface="Calibri"/>
              </a:rPr>
              <a:t> they have</a:t>
            </a:r>
            <a:r>
              <a:rPr sz="1000" b="1" spc="5" dirty="0">
                <a:solidFill>
                  <a:srgbClr val="0A5AB1"/>
                </a:solidFill>
                <a:latin typeface="Calibri"/>
                <a:cs typeface="Calibri"/>
              </a:rPr>
              <a:t> </a:t>
            </a:r>
            <a:r>
              <a:rPr sz="1000" b="1" spc="-5" dirty="0">
                <a:solidFill>
                  <a:srgbClr val="0A5AB1"/>
                </a:solidFill>
                <a:latin typeface="Calibri"/>
                <a:cs typeface="Calibri"/>
              </a:rPr>
              <a:t>an</a:t>
            </a:r>
            <a:r>
              <a:rPr sz="1000" b="1" spc="5" dirty="0">
                <a:solidFill>
                  <a:srgbClr val="0A5AB1"/>
                </a:solidFill>
                <a:latin typeface="Calibri"/>
                <a:cs typeface="Calibri"/>
              </a:rPr>
              <a:t> </a:t>
            </a:r>
            <a:r>
              <a:rPr sz="1000" b="1" spc="-5" dirty="0">
                <a:solidFill>
                  <a:srgbClr val="0A5AB1"/>
                </a:solidFill>
                <a:latin typeface="Calibri"/>
                <a:cs typeface="Calibri"/>
              </a:rPr>
              <a:t>Access</a:t>
            </a:r>
            <a:r>
              <a:rPr sz="1000" b="1" dirty="0">
                <a:solidFill>
                  <a:srgbClr val="0A5AB1"/>
                </a:solidFill>
                <a:latin typeface="Calibri"/>
                <a:cs typeface="Calibri"/>
              </a:rPr>
              <a:t> </a:t>
            </a:r>
            <a:r>
              <a:rPr sz="1000" b="1" spc="-5" dirty="0">
                <a:solidFill>
                  <a:srgbClr val="0A5AB1"/>
                </a:solidFill>
                <a:latin typeface="Calibri"/>
                <a:cs typeface="Calibri"/>
              </a:rPr>
              <a:t>Arrangement? </a:t>
            </a:r>
            <a:r>
              <a:rPr sz="1000" b="1" spc="-215" dirty="0">
                <a:solidFill>
                  <a:srgbClr val="0A5AB1"/>
                </a:solidFill>
                <a:latin typeface="Calibri"/>
                <a:cs typeface="Calibri"/>
              </a:rPr>
              <a:t> </a:t>
            </a:r>
            <a:r>
              <a:rPr sz="1000" b="1" u="sng" spc="-5" dirty="0">
                <a:uFill>
                  <a:solidFill>
                    <a:srgbClr val="000000"/>
                  </a:solidFill>
                </a:uFill>
                <a:latin typeface="Calibri"/>
                <a:cs typeface="Calibri"/>
              </a:rPr>
              <a:t>Scribe</a:t>
            </a:r>
            <a:endParaRPr sz="1000" dirty="0">
              <a:latin typeface="Calibri"/>
              <a:cs typeface="Calibri"/>
            </a:endParaRPr>
          </a:p>
          <a:p>
            <a:pPr marL="67945" marR="70485">
              <a:lnSpc>
                <a:spcPct val="101499"/>
              </a:lnSpc>
              <a:spcBef>
                <a:spcPts val="10"/>
              </a:spcBef>
            </a:pPr>
            <a:r>
              <a:rPr sz="1000" spc="-5" dirty="0">
                <a:latin typeface="Calibri"/>
                <a:cs typeface="Calibri"/>
              </a:rPr>
              <a:t>In</a:t>
            </a:r>
            <a:r>
              <a:rPr sz="1000" spc="5" dirty="0">
                <a:latin typeface="Calibri"/>
                <a:cs typeface="Calibri"/>
              </a:rPr>
              <a:t> </a:t>
            </a:r>
            <a:r>
              <a:rPr sz="1000" spc="-5" dirty="0">
                <a:latin typeface="Calibri"/>
                <a:cs typeface="Calibri"/>
              </a:rPr>
              <a:t>subjects</a:t>
            </a:r>
            <a:r>
              <a:rPr sz="1000" dirty="0">
                <a:latin typeface="Calibri"/>
                <a:cs typeface="Calibri"/>
              </a:rPr>
              <a:t> </a:t>
            </a:r>
            <a:r>
              <a:rPr sz="1000" spc="-5" dirty="0">
                <a:latin typeface="Calibri"/>
                <a:cs typeface="Calibri"/>
              </a:rPr>
              <a:t>where</a:t>
            </a:r>
            <a:r>
              <a:rPr sz="1000" spc="10" dirty="0">
                <a:latin typeface="Calibri"/>
                <a:cs typeface="Calibri"/>
              </a:rPr>
              <a:t> </a:t>
            </a:r>
            <a:r>
              <a:rPr sz="1000" spc="-5" dirty="0">
                <a:latin typeface="Calibri"/>
                <a:cs typeface="Calibri"/>
              </a:rPr>
              <a:t>separate</a:t>
            </a:r>
            <a:r>
              <a:rPr sz="1000" spc="10" dirty="0">
                <a:latin typeface="Calibri"/>
                <a:cs typeface="Calibri"/>
              </a:rPr>
              <a:t> </a:t>
            </a:r>
            <a:r>
              <a:rPr sz="1000" spc="-5" dirty="0">
                <a:latin typeface="Calibri"/>
                <a:cs typeface="Calibri"/>
              </a:rPr>
              <a:t>marks</a:t>
            </a:r>
            <a:r>
              <a:rPr sz="1000" dirty="0">
                <a:latin typeface="Calibri"/>
                <a:cs typeface="Calibri"/>
              </a:rPr>
              <a:t> </a:t>
            </a:r>
            <a:r>
              <a:rPr sz="1000" spc="-5" dirty="0">
                <a:latin typeface="Calibri"/>
                <a:cs typeface="Calibri"/>
              </a:rPr>
              <a:t>for</a:t>
            </a:r>
            <a:r>
              <a:rPr sz="1000" spc="10" dirty="0">
                <a:latin typeface="Calibri"/>
                <a:cs typeface="Calibri"/>
              </a:rPr>
              <a:t> </a:t>
            </a:r>
            <a:r>
              <a:rPr sz="1000" spc="-5" dirty="0">
                <a:latin typeface="Calibri"/>
                <a:cs typeface="Calibri"/>
              </a:rPr>
              <a:t>spelling,</a:t>
            </a:r>
            <a:r>
              <a:rPr sz="1000" spc="5" dirty="0">
                <a:latin typeface="Calibri"/>
                <a:cs typeface="Calibri"/>
              </a:rPr>
              <a:t> </a:t>
            </a:r>
            <a:r>
              <a:rPr sz="1000" spc="-5" dirty="0">
                <a:latin typeface="Calibri"/>
                <a:cs typeface="Calibri"/>
              </a:rPr>
              <a:t>punctuation</a:t>
            </a:r>
            <a:r>
              <a:rPr sz="1000" spc="5" dirty="0">
                <a:latin typeface="Calibri"/>
                <a:cs typeface="Calibri"/>
              </a:rPr>
              <a:t> </a:t>
            </a:r>
            <a:r>
              <a:rPr sz="1000" spc="-5" dirty="0">
                <a:latin typeface="Calibri"/>
                <a:cs typeface="Calibri"/>
              </a:rPr>
              <a:t>and</a:t>
            </a:r>
            <a:r>
              <a:rPr sz="1000" spc="5" dirty="0">
                <a:latin typeface="Calibri"/>
                <a:cs typeface="Calibri"/>
              </a:rPr>
              <a:t> </a:t>
            </a:r>
            <a:r>
              <a:rPr sz="1000" spc="-5" dirty="0">
                <a:latin typeface="Calibri"/>
                <a:cs typeface="Calibri"/>
              </a:rPr>
              <a:t>grammar</a:t>
            </a:r>
            <a:r>
              <a:rPr sz="1000" spc="5" dirty="0">
                <a:latin typeface="Calibri"/>
                <a:cs typeface="Calibri"/>
              </a:rPr>
              <a:t> </a:t>
            </a:r>
            <a:r>
              <a:rPr sz="1000" spc="-5" dirty="0">
                <a:latin typeface="Calibri"/>
                <a:cs typeface="Calibri"/>
              </a:rPr>
              <a:t>(SPaG)</a:t>
            </a:r>
            <a:r>
              <a:rPr sz="1000" dirty="0">
                <a:latin typeface="Calibri"/>
                <a:cs typeface="Calibri"/>
              </a:rPr>
              <a:t> </a:t>
            </a:r>
            <a:r>
              <a:rPr sz="1000" spc="-5" dirty="0">
                <a:latin typeface="Calibri"/>
                <a:cs typeface="Calibri"/>
              </a:rPr>
              <a:t>are</a:t>
            </a:r>
            <a:r>
              <a:rPr sz="1000" spc="5" dirty="0">
                <a:latin typeface="Calibri"/>
                <a:cs typeface="Calibri"/>
              </a:rPr>
              <a:t> </a:t>
            </a:r>
            <a:r>
              <a:rPr sz="1000" dirty="0">
                <a:latin typeface="Calibri"/>
                <a:cs typeface="Calibri"/>
              </a:rPr>
              <a:t>being </a:t>
            </a:r>
            <a:r>
              <a:rPr sz="1000" spc="-5" dirty="0">
                <a:latin typeface="Calibri"/>
                <a:cs typeface="Calibri"/>
              </a:rPr>
              <a:t>awarded</a:t>
            </a:r>
            <a:r>
              <a:rPr sz="1000" spc="5" dirty="0">
                <a:latin typeface="Calibri"/>
                <a:cs typeface="Calibri"/>
              </a:rPr>
              <a:t> </a:t>
            </a:r>
            <a:r>
              <a:rPr sz="1000" spc="-5" dirty="0">
                <a:latin typeface="Calibri"/>
                <a:cs typeface="Calibri"/>
              </a:rPr>
              <a:t>the</a:t>
            </a:r>
            <a:r>
              <a:rPr sz="1000" dirty="0">
                <a:latin typeface="Calibri"/>
                <a:cs typeface="Calibri"/>
              </a:rPr>
              <a:t> </a:t>
            </a:r>
            <a:r>
              <a:rPr sz="1000" spc="-5" dirty="0">
                <a:latin typeface="Calibri"/>
                <a:cs typeface="Calibri"/>
              </a:rPr>
              <a:t>student</a:t>
            </a:r>
            <a:r>
              <a:rPr sz="1000" spc="5" dirty="0">
                <a:latin typeface="Calibri"/>
                <a:cs typeface="Calibri"/>
              </a:rPr>
              <a:t> </a:t>
            </a:r>
            <a:r>
              <a:rPr sz="1000" spc="-5" dirty="0">
                <a:latin typeface="Calibri"/>
                <a:cs typeface="Calibri"/>
              </a:rPr>
              <a:t>will </a:t>
            </a:r>
            <a:r>
              <a:rPr sz="1000" dirty="0">
                <a:latin typeface="Calibri"/>
                <a:cs typeface="Calibri"/>
              </a:rPr>
              <a:t> </a:t>
            </a:r>
            <a:r>
              <a:rPr sz="1000" spc="-5" dirty="0">
                <a:latin typeface="Calibri"/>
                <a:cs typeface="Calibri"/>
              </a:rPr>
              <a:t>not</a:t>
            </a:r>
            <a:r>
              <a:rPr sz="1000" spc="5" dirty="0">
                <a:latin typeface="Calibri"/>
                <a:cs typeface="Calibri"/>
              </a:rPr>
              <a:t> </a:t>
            </a:r>
            <a:r>
              <a:rPr sz="1000" spc="-5" dirty="0">
                <a:latin typeface="Calibri"/>
                <a:cs typeface="Calibri"/>
              </a:rPr>
              <a:t>be</a:t>
            </a:r>
            <a:r>
              <a:rPr sz="1000" spc="5" dirty="0">
                <a:latin typeface="Calibri"/>
                <a:cs typeface="Calibri"/>
              </a:rPr>
              <a:t> </a:t>
            </a:r>
            <a:r>
              <a:rPr sz="1000" spc="-5" dirty="0">
                <a:latin typeface="Calibri"/>
                <a:cs typeface="Calibri"/>
              </a:rPr>
              <a:t>credited</a:t>
            </a:r>
            <a:r>
              <a:rPr sz="1000" spc="10" dirty="0">
                <a:latin typeface="Calibri"/>
                <a:cs typeface="Calibri"/>
              </a:rPr>
              <a:t> </a:t>
            </a:r>
            <a:r>
              <a:rPr sz="1000" spc="-5" dirty="0">
                <a:latin typeface="Calibri"/>
                <a:cs typeface="Calibri"/>
              </a:rPr>
              <a:t>the</a:t>
            </a:r>
            <a:r>
              <a:rPr sz="1000" dirty="0">
                <a:latin typeface="Calibri"/>
                <a:cs typeface="Calibri"/>
              </a:rPr>
              <a:t> </a:t>
            </a:r>
            <a:r>
              <a:rPr sz="1000" spc="-5" dirty="0">
                <a:latin typeface="Calibri"/>
                <a:cs typeface="Calibri"/>
              </a:rPr>
              <a:t>marks</a:t>
            </a:r>
            <a:r>
              <a:rPr sz="1000" spc="15" dirty="0">
                <a:latin typeface="Calibri"/>
                <a:cs typeface="Calibri"/>
              </a:rPr>
              <a:t> </a:t>
            </a:r>
            <a:r>
              <a:rPr sz="1000" spc="-5" dirty="0">
                <a:latin typeface="Calibri"/>
                <a:cs typeface="Calibri"/>
              </a:rPr>
              <a:t>for</a:t>
            </a:r>
            <a:r>
              <a:rPr sz="1000" spc="10" dirty="0">
                <a:latin typeface="Calibri"/>
                <a:cs typeface="Calibri"/>
              </a:rPr>
              <a:t> </a:t>
            </a:r>
            <a:r>
              <a:rPr sz="1000" spc="-5" dirty="0">
                <a:latin typeface="Calibri"/>
                <a:cs typeface="Calibri"/>
              </a:rPr>
              <a:t>spelling</a:t>
            </a:r>
            <a:r>
              <a:rPr sz="1000" dirty="0">
                <a:latin typeface="Calibri"/>
                <a:cs typeface="Calibri"/>
              </a:rPr>
              <a:t> </a:t>
            </a:r>
            <a:r>
              <a:rPr sz="1000" spc="-5" dirty="0">
                <a:latin typeface="Calibri"/>
                <a:cs typeface="Calibri"/>
              </a:rPr>
              <a:t>and</a:t>
            </a:r>
            <a:r>
              <a:rPr sz="1000" spc="10" dirty="0">
                <a:latin typeface="Calibri"/>
                <a:cs typeface="Calibri"/>
              </a:rPr>
              <a:t> </a:t>
            </a:r>
            <a:r>
              <a:rPr sz="1000" spc="-5" dirty="0">
                <a:latin typeface="Calibri"/>
                <a:cs typeface="Calibri"/>
              </a:rPr>
              <a:t>punctuation.</a:t>
            </a:r>
            <a:r>
              <a:rPr sz="1000" spc="10" dirty="0">
                <a:latin typeface="Calibri"/>
                <a:cs typeface="Calibri"/>
              </a:rPr>
              <a:t> </a:t>
            </a:r>
            <a:r>
              <a:rPr sz="1000" spc="-5" dirty="0">
                <a:latin typeface="Calibri"/>
                <a:cs typeface="Calibri"/>
              </a:rPr>
              <a:t>They</a:t>
            </a:r>
            <a:r>
              <a:rPr sz="1000" spc="10" dirty="0">
                <a:latin typeface="Calibri"/>
                <a:cs typeface="Calibri"/>
              </a:rPr>
              <a:t> </a:t>
            </a:r>
            <a:r>
              <a:rPr sz="1000" spc="-5" dirty="0">
                <a:latin typeface="Calibri"/>
                <a:cs typeface="Calibri"/>
              </a:rPr>
              <a:t>will</a:t>
            </a:r>
            <a:r>
              <a:rPr sz="1000" spc="5" dirty="0">
                <a:latin typeface="Calibri"/>
                <a:cs typeface="Calibri"/>
              </a:rPr>
              <a:t> </a:t>
            </a:r>
            <a:r>
              <a:rPr sz="1000" dirty="0">
                <a:latin typeface="Calibri"/>
                <a:cs typeface="Calibri"/>
              </a:rPr>
              <a:t>be</a:t>
            </a:r>
            <a:r>
              <a:rPr sz="1000" spc="5" dirty="0">
                <a:latin typeface="Calibri"/>
                <a:cs typeface="Calibri"/>
              </a:rPr>
              <a:t> </a:t>
            </a:r>
            <a:r>
              <a:rPr sz="1000" spc="-5" dirty="0">
                <a:latin typeface="Calibri"/>
                <a:cs typeface="Calibri"/>
              </a:rPr>
              <a:t>awarded</a:t>
            </a:r>
            <a:r>
              <a:rPr sz="1000" spc="10" dirty="0">
                <a:latin typeface="Calibri"/>
                <a:cs typeface="Calibri"/>
              </a:rPr>
              <a:t> </a:t>
            </a:r>
            <a:r>
              <a:rPr sz="1000" dirty="0">
                <a:latin typeface="Calibri"/>
                <a:cs typeface="Calibri"/>
              </a:rPr>
              <a:t>marks</a:t>
            </a:r>
            <a:r>
              <a:rPr sz="1000" spc="-5" dirty="0">
                <a:latin typeface="Calibri"/>
                <a:cs typeface="Calibri"/>
              </a:rPr>
              <a:t> for</a:t>
            </a:r>
            <a:r>
              <a:rPr sz="1000" spc="10" dirty="0">
                <a:latin typeface="Calibri"/>
                <a:cs typeface="Calibri"/>
              </a:rPr>
              <a:t> </a:t>
            </a:r>
            <a:r>
              <a:rPr sz="1000" spc="-5" dirty="0">
                <a:latin typeface="Calibri"/>
                <a:cs typeface="Calibri"/>
              </a:rPr>
              <a:t>grammar.</a:t>
            </a:r>
            <a:r>
              <a:rPr sz="1000" spc="20" dirty="0">
                <a:latin typeface="Calibri"/>
                <a:cs typeface="Calibri"/>
              </a:rPr>
              <a:t> </a:t>
            </a:r>
            <a:r>
              <a:rPr sz="1000" spc="-5" dirty="0">
                <a:latin typeface="Calibri"/>
                <a:cs typeface="Calibri"/>
              </a:rPr>
              <a:t>These</a:t>
            </a:r>
            <a:r>
              <a:rPr sz="1000" dirty="0">
                <a:latin typeface="Calibri"/>
                <a:cs typeface="Calibri"/>
              </a:rPr>
              <a:t> </a:t>
            </a:r>
            <a:r>
              <a:rPr sz="1000" spc="-5" dirty="0">
                <a:latin typeface="Calibri"/>
                <a:cs typeface="Calibri"/>
              </a:rPr>
              <a:t>are</a:t>
            </a:r>
            <a:r>
              <a:rPr sz="1000" spc="5" dirty="0">
                <a:latin typeface="Calibri"/>
                <a:cs typeface="Calibri"/>
              </a:rPr>
              <a:t> </a:t>
            </a:r>
            <a:r>
              <a:rPr sz="1000" spc="-5" dirty="0">
                <a:latin typeface="Calibri"/>
                <a:cs typeface="Calibri"/>
              </a:rPr>
              <a:t>general- </a:t>
            </a:r>
            <a:r>
              <a:rPr sz="1000" spc="-210" dirty="0">
                <a:latin typeface="Calibri"/>
                <a:cs typeface="Calibri"/>
              </a:rPr>
              <a:t> </a:t>
            </a:r>
            <a:r>
              <a:rPr sz="1000" spc="-5" dirty="0">
                <a:latin typeface="Calibri"/>
                <a:cs typeface="Calibri"/>
              </a:rPr>
              <a:t>ly</a:t>
            </a:r>
            <a:r>
              <a:rPr sz="1000" dirty="0">
                <a:latin typeface="Calibri"/>
                <a:cs typeface="Calibri"/>
              </a:rPr>
              <a:t> </a:t>
            </a:r>
            <a:r>
              <a:rPr sz="1000" spc="-5" dirty="0">
                <a:latin typeface="Calibri"/>
                <a:cs typeface="Calibri"/>
              </a:rPr>
              <a:t>3% of</a:t>
            </a:r>
            <a:r>
              <a:rPr sz="1000" spc="-10" dirty="0">
                <a:latin typeface="Calibri"/>
                <a:cs typeface="Calibri"/>
              </a:rPr>
              <a:t> </a:t>
            </a:r>
            <a:r>
              <a:rPr sz="1000" spc="-5" dirty="0">
                <a:latin typeface="Calibri"/>
                <a:cs typeface="Calibri"/>
              </a:rPr>
              <a:t>the total</a:t>
            </a:r>
            <a:r>
              <a:rPr sz="1000" dirty="0">
                <a:latin typeface="Calibri"/>
                <a:cs typeface="Calibri"/>
              </a:rPr>
              <a:t> </a:t>
            </a:r>
            <a:r>
              <a:rPr sz="1000" spc="-5" dirty="0">
                <a:latin typeface="Calibri"/>
                <a:cs typeface="Calibri"/>
              </a:rPr>
              <a:t>marks.</a:t>
            </a:r>
            <a:r>
              <a:rPr sz="1000" spc="5" dirty="0">
                <a:latin typeface="Calibri"/>
                <a:cs typeface="Calibri"/>
              </a:rPr>
              <a:t> </a:t>
            </a:r>
            <a:r>
              <a:rPr sz="1000" spc="-5" dirty="0">
                <a:latin typeface="Calibri"/>
                <a:cs typeface="Calibri"/>
              </a:rPr>
              <a:t>Subjects that</a:t>
            </a:r>
            <a:r>
              <a:rPr sz="1000" dirty="0">
                <a:latin typeface="Calibri"/>
                <a:cs typeface="Calibri"/>
              </a:rPr>
              <a:t> </a:t>
            </a:r>
            <a:r>
              <a:rPr sz="1000" spc="-5" dirty="0">
                <a:latin typeface="Calibri"/>
                <a:cs typeface="Calibri"/>
              </a:rPr>
              <a:t>award</a:t>
            </a:r>
            <a:r>
              <a:rPr sz="1000" dirty="0">
                <a:latin typeface="Calibri"/>
                <a:cs typeface="Calibri"/>
              </a:rPr>
              <a:t> </a:t>
            </a:r>
            <a:r>
              <a:rPr sz="1000" spc="-5" dirty="0">
                <a:latin typeface="Calibri"/>
                <a:cs typeface="Calibri"/>
              </a:rPr>
              <a:t>separate </a:t>
            </a:r>
            <a:r>
              <a:rPr sz="1000" dirty="0">
                <a:latin typeface="Calibri"/>
                <a:cs typeface="Calibri"/>
              </a:rPr>
              <a:t>marks</a:t>
            </a:r>
            <a:r>
              <a:rPr sz="1000" spc="-5" dirty="0">
                <a:latin typeface="Calibri"/>
                <a:cs typeface="Calibri"/>
              </a:rPr>
              <a:t> for</a:t>
            </a:r>
            <a:r>
              <a:rPr sz="1000" spc="5" dirty="0">
                <a:latin typeface="Calibri"/>
                <a:cs typeface="Calibri"/>
              </a:rPr>
              <a:t> </a:t>
            </a:r>
            <a:r>
              <a:rPr sz="1000" spc="-10" dirty="0">
                <a:latin typeface="Calibri"/>
                <a:cs typeface="Calibri"/>
              </a:rPr>
              <a:t>SPaG</a:t>
            </a:r>
            <a:r>
              <a:rPr sz="1000" spc="-5" dirty="0">
                <a:latin typeface="Calibri"/>
                <a:cs typeface="Calibri"/>
              </a:rPr>
              <a:t> are:</a:t>
            </a:r>
            <a:endParaRPr sz="1000" dirty="0">
              <a:latin typeface="Calibri"/>
              <a:cs typeface="Calibri"/>
            </a:endParaRPr>
          </a:p>
          <a:p>
            <a:pPr marL="427355" indent="-360045">
              <a:lnSpc>
                <a:spcPct val="100000"/>
              </a:lnSpc>
              <a:spcBef>
                <a:spcPts val="60"/>
              </a:spcBef>
              <a:buFont typeface="Symbol"/>
              <a:buChar char=""/>
              <a:tabLst>
                <a:tab pos="427355" algn="l"/>
                <a:tab pos="427990" algn="l"/>
              </a:tabLst>
            </a:pPr>
            <a:r>
              <a:rPr sz="1000" spc="-10" dirty="0">
                <a:latin typeface="Calibri"/>
                <a:cs typeface="Calibri"/>
              </a:rPr>
              <a:t>GCSE </a:t>
            </a:r>
            <a:r>
              <a:rPr sz="1000" spc="-5" dirty="0">
                <a:latin typeface="Calibri"/>
                <a:cs typeface="Calibri"/>
              </a:rPr>
              <a:t>English/English Language</a:t>
            </a:r>
            <a:endParaRPr sz="1000" dirty="0">
              <a:latin typeface="Calibri"/>
              <a:cs typeface="Calibri"/>
            </a:endParaRPr>
          </a:p>
          <a:p>
            <a:pPr marL="427355" indent="-360045">
              <a:lnSpc>
                <a:spcPct val="100000"/>
              </a:lnSpc>
              <a:spcBef>
                <a:spcPts val="60"/>
              </a:spcBef>
              <a:buFont typeface="Symbol"/>
              <a:buChar char=""/>
              <a:tabLst>
                <a:tab pos="427355" algn="l"/>
                <a:tab pos="427990" algn="l"/>
              </a:tabLst>
            </a:pPr>
            <a:r>
              <a:rPr sz="1000" spc="-10" dirty="0">
                <a:latin typeface="Calibri"/>
                <a:cs typeface="Calibri"/>
              </a:rPr>
              <a:t>GCSE </a:t>
            </a:r>
            <a:r>
              <a:rPr sz="1000" spc="-5" dirty="0">
                <a:latin typeface="Calibri"/>
                <a:cs typeface="Calibri"/>
              </a:rPr>
              <a:t>English Literature</a:t>
            </a:r>
            <a:endParaRPr sz="1000" dirty="0">
              <a:latin typeface="Calibri"/>
              <a:cs typeface="Calibri"/>
            </a:endParaRPr>
          </a:p>
          <a:p>
            <a:pPr marL="427355" indent="-360045">
              <a:lnSpc>
                <a:spcPct val="100000"/>
              </a:lnSpc>
              <a:spcBef>
                <a:spcPts val="45"/>
              </a:spcBef>
              <a:buFont typeface="Symbol"/>
              <a:buChar char=""/>
              <a:tabLst>
                <a:tab pos="427355" algn="l"/>
                <a:tab pos="427990" algn="l"/>
              </a:tabLst>
            </a:pPr>
            <a:r>
              <a:rPr sz="1000" spc="-10" dirty="0">
                <a:latin typeface="Calibri"/>
                <a:cs typeface="Calibri"/>
              </a:rPr>
              <a:t>GCSE</a:t>
            </a:r>
            <a:r>
              <a:rPr sz="1000" spc="-30" dirty="0">
                <a:latin typeface="Calibri"/>
                <a:cs typeface="Calibri"/>
              </a:rPr>
              <a:t> </a:t>
            </a:r>
            <a:r>
              <a:rPr sz="1000" spc="-5" dirty="0">
                <a:latin typeface="Calibri"/>
                <a:cs typeface="Calibri"/>
              </a:rPr>
              <a:t>History</a:t>
            </a:r>
            <a:endParaRPr sz="1000" dirty="0">
              <a:latin typeface="Calibri"/>
              <a:cs typeface="Calibri"/>
            </a:endParaRPr>
          </a:p>
          <a:p>
            <a:pPr marL="67945" marR="160655">
              <a:lnSpc>
                <a:spcPct val="101000"/>
              </a:lnSpc>
              <a:spcBef>
                <a:spcPts val="15"/>
              </a:spcBef>
            </a:pPr>
            <a:r>
              <a:rPr sz="1000" spc="-5" dirty="0">
                <a:latin typeface="Calibri"/>
                <a:cs typeface="Calibri"/>
              </a:rPr>
              <a:t>It</a:t>
            </a:r>
            <a:r>
              <a:rPr sz="1000" spc="5" dirty="0">
                <a:latin typeface="Calibri"/>
                <a:cs typeface="Calibri"/>
              </a:rPr>
              <a:t> </a:t>
            </a:r>
            <a:r>
              <a:rPr sz="1000" spc="-5" dirty="0">
                <a:latin typeface="Calibri"/>
                <a:cs typeface="Calibri"/>
              </a:rPr>
              <a:t>should</a:t>
            </a:r>
            <a:r>
              <a:rPr sz="1000" spc="5" dirty="0">
                <a:latin typeface="Calibri"/>
                <a:cs typeface="Calibri"/>
              </a:rPr>
              <a:t> </a:t>
            </a:r>
            <a:r>
              <a:rPr sz="1000" dirty="0">
                <a:latin typeface="Calibri"/>
                <a:cs typeface="Calibri"/>
              </a:rPr>
              <a:t>be </a:t>
            </a:r>
            <a:r>
              <a:rPr sz="1000" spc="-5" dirty="0">
                <a:latin typeface="Calibri"/>
                <a:cs typeface="Calibri"/>
              </a:rPr>
              <a:t>noted</a:t>
            </a:r>
            <a:r>
              <a:rPr sz="1000" spc="5" dirty="0">
                <a:latin typeface="Calibri"/>
                <a:cs typeface="Calibri"/>
              </a:rPr>
              <a:t> </a:t>
            </a:r>
            <a:r>
              <a:rPr sz="1000" spc="-5" dirty="0">
                <a:latin typeface="Calibri"/>
                <a:cs typeface="Calibri"/>
              </a:rPr>
              <a:t>that</a:t>
            </a:r>
            <a:r>
              <a:rPr sz="1000" spc="5" dirty="0">
                <a:latin typeface="Calibri"/>
                <a:cs typeface="Calibri"/>
              </a:rPr>
              <a:t> </a:t>
            </a:r>
            <a:r>
              <a:rPr sz="1000" spc="-5" dirty="0">
                <a:latin typeface="Calibri"/>
                <a:cs typeface="Calibri"/>
              </a:rPr>
              <a:t>in</a:t>
            </a:r>
            <a:r>
              <a:rPr sz="1000" spc="15" dirty="0">
                <a:latin typeface="Calibri"/>
                <a:cs typeface="Calibri"/>
              </a:rPr>
              <a:t> </a:t>
            </a:r>
            <a:r>
              <a:rPr sz="1000" spc="-10" dirty="0">
                <a:latin typeface="Calibri"/>
                <a:cs typeface="Calibri"/>
              </a:rPr>
              <a:t>the</a:t>
            </a:r>
            <a:r>
              <a:rPr sz="1000" dirty="0">
                <a:latin typeface="Calibri"/>
                <a:cs typeface="Calibri"/>
              </a:rPr>
              <a:t> </a:t>
            </a:r>
            <a:r>
              <a:rPr sz="1000" spc="-5" dirty="0">
                <a:latin typeface="Calibri"/>
                <a:cs typeface="Calibri"/>
              </a:rPr>
              <a:t>new</a:t>
            </a:r>
            <a:r>
              <a:rPr sz="1000" dirty="0">
                <a:latin typeface="Calibri"/>
                <a:cs typeface="Calibri"/>
              </a:rPr>
              <a:t> </a:t>
            </a:r>
            <a:r>
              <a:rPr sz="1000" spc="-5" dirty="0">
                <a:latin typeface="Calibri"/>
                <a:cs typeface="Calibri"/>
              </a:rPr>
              <a:t>GCSE</a:t>
            </a:r>
            <a:r>
              <a:rPr sz="1000" spc="5" dirty="0">
                <a:latin typeface="Calibri"/>
                <a:cs typeface="Calibri"/>
              </a:rPr>
              <a:t> </a:t>
            </a:r>
            <a:r>
              <a:rPr sz="1000" spc="-5" dirty="0">
                <a:latin typeface="Calibri"/>
                <a:cs typeface="Calibri"/>
              </a:rPr>
              <a:t>English</a:t>
            </a:r>
            <a:r>
              <a:rPr sz="1000" spc="5" dirty="0">
                <a:latin typeface="Calibri"/>
                <a:cs typeface="Calibri"/>
              </a:rPr>
              <a:t> </a:t>
            </a:r>
            <a:r>
              <a:rPr sz="1000" spc="-5" dirty="0">
                <a:latin typeface="Calibri"/>
                <a:cs typeface="Calibri"/>
              </a:rPr>
              <a:t>Language</a:t>
            </a:r>
            <a:r>
              <a:rPr sz="1000" dirty="0">
                <a:latin typeface="Calibri"/>
                <a:cs typeface="Calibri"/>
              </a:rPr>
              <a:t> </a:t>
            </a:r>
            <a:r>
              <a:rPr sz="1000" spc="-5" dirty="0">
                <a:latin typeface="Calibri"/>
                <a:cs typeface="Calibri"/>
              </a:rPr>
              <a:t>a</a:t>
            </a:r>
            <a:r>
              <a:rPr sz="1000" spc="25" dirty="0">
                <a:latin typeface="Calibri"/>
                <a:cs typeface="Calibri"/>
              </a:rPr>
              <a:t> </a:t>
            </a:r>
            <a:r>
              <a:rPr sz="1000" spc="-5" dirty="0">
                <a:latin typeface="Calibri"/>
                <a:cs typeface="Calibri"/>
              </a:rPr>
              <a:t>student</a:t>
            </a:r>
            <a:r>
              <a:rPr sz="1000" spc="5" dirty="0">
                <a:latin typeface="Calibri"/>
                <a:cs typeface="Calibri"/>
              </a:rPr>
              <a:t> </a:t>
            </a:r>
            <a:r>
              <a:rPr sz="1000" spc="-5" dirty="0">
                <a:latin typeface="Calibri"/>
                <a:cs typeface="Calibri"/>
              </a:rPr>
              <a:t>using</a:t>
            </a:r>
            <a:r>
              <a:rPr sz="1000" dirty="0">
                <a:latin typeface="Calibri"/>
                <a:cs typeface="Calibri"/>
              </a:rPr>
              <a:t> </a:t>
            </a:r>
            <a:r>
              <a:rPr sz="1000" spc="-5" dirty="0">
                <a:latin typeface="Calibri"/>
                <a:cs typeface="Calibri"/>
              </a:rPr>
              <a:t>a</a:t>
            </a:r>
            <a:r>
              <a:rPr sz="1000" spc="5" dirty="0">
                <a:latin typeface="Calibri"/>
                <a:cs typeface="Calibri"/>
              </a:rPr>
              <a:t> </a:t>
            </a:r>
            <a:r>
              <a:rPr sz="1000" spc="-5" dirty="0">
                <a:latin typeface="Calibri"/>
                <a:cs typeface="Calibri"/>
              </a:rPr>
              <a:t>scribe</a:t>
            </a:r>
            <a:r>
              <a:rPr sz="1000" spc="10" dirty="0">
                <a:latin typeface="Calibri"/>
                <a:cs typeface="Calibri"/>
              </a:rPr>
              <a:t> </a:t>
            </a:r>
            <a:r>
              <a:rPr sz="1000" spc="-5" dirty="0">
                <a:latin typeface="Calibri"/>
                <a:cs typeface="Calibri"/>
              </a:rPr>
              <a:t>may</a:t>
            </a:r>
            <a:r>
              <a:rPr sz="1000" spc="10" dirty="0">
                <a:latin typeface="Calibri"/>
                <a:cs typeface="Calibri"/>
              </a:rPr>
              <a:t> </a:t>
            </a:r>
            <a:r>
              <a:rPr sz="1000" spc="-5" dirty="0">
                <a:latin typeface="Calibri"/>
                <a:cs typeface="Calibri"/>
              </a:rPr>
              <a:t>lose</a:t>
            </a:r>
            <a:r>
              <a:rPr sz="1000" spc="5" dirty="0">
                <a:latin typeface="Calibri"/>
                <a:cs typeface="Calibri"/>
              </a:rPr>
              <a:t> </a:t>
            </a:r>
            <a:r>
              <a:rPr sz="1000" spc="-5" dirty="0">
                <a:latin typeface="Calibri"/>
                <a:cs typeface="Calibri"/>
              </a:rPr>
              <a:t>20%</a:t>
            </a:r>
            <a:r>
              <a:rPr sz="1000" dirty="0">
                <a:latin typeface="Calibri"/>
                <a:cs typeface="Calibri"/>
              </a:rPr>
              <a:t> </a:t>
            </a:r>
            <a:r>
              <a:rPr sz="1000" spc="5" dirty="0">
                <a:latin typeface="Calibri"/>
                <a:cs typeface="Calibri"/>
              </a:rPr>
              <a:t>of</a:t>
            </a:r>
            <a:r>
              <a:rPr sz="1000" spc="-5" dirty="0">
                <a:latin typeface="Calibri"/>
                <a:cs typeface="Calibri"/>
              </a:rPr>
              <a:t> the</a:t>
            </a:r>
            <a:r>
              <a:rPr sz="1000" dirty="0">
                <a:latin typeface="Calibri"/>
                <a:cs typeface="Calibri"/>
              </a:rPr>
              <a:t> </a:t>
            </a:r>
            <a:r>
              <a:rPr sz="1000" spc="-5" dirty="0">
                <a:latin typeface="Calibri"/>
                <a:cs typeface="Calibri"/>
              </a:rPr>
              <a:t>total</a:t>
            </a:r>
            <a:r>
              <a:rPr sz="1000" spc="5" dirty="0">
                <a:latin typeface="Calibri"/>
                <a:cs typeface="Calibri"/>
              </a:rPr>
              <a:t> </a:t>
            </a:r>
            <a:r>
              <a:rPr sz="1000" spc="-5" dirty="0">
                <a:latin typeface="Calibri"/>
                <a:cs typeface="Calibri"/>
              </a:rPr>
              <a:t>marks. </a:t>
            </a:r>
            <a:r>
              <a:rPr sz="1000" spc="-210" dirty="0">
                <a:latin typeface="Calibri"/>
                <a:cs typeface="Calibri"/>
              </a:rPr>
              <a:t> </a:t>
            </a:r>
            <a:r>
              <a:rPr sz="1000" spc="-5" dirty="0">
                <a:latin typeface="Calibri"/>
                <a:cs typeface="Calibri"/>
              </a:rPr>
              <a:t>A scribe cannot</a:t>
            </a:r>
            <a:r>
              <a:rPr sz="1000" dirty="0">
                <a:latin typeface="Calibri"/>
                <a:cs typeface="Calibri"/>
              </a:rPr>
              <a:t> </a:t>
            </a:r>
            <a:r>
              <a:rPr sz="1000" spc="-5" dirty="0">
                <a:latin typeface="Calibri"/>
                <a:cs typeface="Calibri"/>
              </a:rPr>
              <a:t>be used</a:t>
            </a:r>
            <a:r>
              <a:rPr sz="1000" dirty="0">
                <a:latin typeface="Calibri"/>
                <a:cs typeface="Calibri"/>
              </a:rPr>
              <a:t> </a:t>
            </a:r>
            <a:r>
              <a:rPr sz="1000" spc="-5" dirty="0">
                <a:latin typeface="Calibri"/>
                <a:cs typeface="Calibri"/>
              </a:rPr>
              <a:t>for</a:t>
            </a:r>
            <a:r>
              <a:rPr sz="1000" dirty="0">
                <a:latin typeface="Calibri"/>
                <a:cs typeface="Calibri"/>
              </a:rPr>
              <a:t> </a:t>
            </a:r>
            <a:r>
              <a:rPr sz="1000" spc="-5" dirty="0">
                <a:latin typeface="Calibri"/>
                <a:cs typeface="Calibri"/>
              </a:rPr>
              <a:t>Functional</a:t>
            </a:r>
            <a:r>
              <a:rPr sz="1000" dirty="0">
                <a:latin typeface="Calibri"/>
                <a:cs typeface="Calibri"/>
              </a:rPr>
              <a:t> </a:t>
            </a:r>
            <a:r>
              <a:rPr sz="1000" spc="-5" dirty="0">
                <a:latin typeface="Calibri"/>
                <a:cs typeface="Calibri"/>
              </a:rPr>
              <a:t>skills</a:t>
            </a:r>
            <a:r>
              <a:rPr sz="1000" spc="-10" dirty="0">
                <a:latin typeface="Calibri"/>
                <a:cs typeface="Calibri"/>
              </a:rPr>
              <a:t> </a:t>
            </a:r>
            <a:r>
              <a:rPr sz="1000" spc="-5" dirty="0">
                <a:latin typeface="Calibri"/>
                <a:cs typeface="Calibri"/>
              </a:rPr>
              <a:t>English</a:t>
            </a:r>
            <a:r>
              <a:rPr sz="1000" dirty="0">
                <a:latin typeface="Calibri"/>
                <a:cs typeface="Calibri"/>
              </a:rPr>
              <a:t> </a:t>
            </a:r>
            <a:r>
              <a:rPr sz="1000" spc="-5" dirty="0">
                <a:latin typeface="Calibri"/>
                <a:cs typeface="Calibri"/>
              </a:rPr>
              <a:t>Writing</a:t>
            </a:r>
            <a:endParaRPr sz="1000" dirty="0">
              <a:latin typeface="Calibri"/>
              <a:cs typeface="Calibri"/>
            </a:endParaRPr>
          </a:p>
          <a:p>
            <a:pPr marL="67945">
              <a:lnSpc>
                <a:spcPct val="100000"/>
              </a:lnSpc>
              <a:spcBef>
                <a:spcPts val="25"/>
              </a:spcBef>
            </a:pPr>
            <a:r>
              <a:rPr sz="1000" b="1" u="sng" spc="-5" dirty="0">
                <a:uFill>
                  <a:solidFill>
                    <a:srgbClr val="000000"/>
                  </a:solidFill>
                </a:uFill>
                <a:latin typeface="Calibri"/>
                <a:cs typeface="Calibri"/>
              </a:rPr>
              <a:t>Reader</a:t>
            </a:r>
            <a:endParaRPr sz="1000" dirty="0">
              <a:latin typeface="Calibri"/>
              <a:cs typeface="Calibri"/>
            </a:endParaRPr>
          </a:p>
          <a:p>
            <a:pPr marL="67945">
              <a:lnSpc>
                <a:spcPct val="100000"/>
              </a:lnSpc>
              <a:spcBef>
                <a:spcPts val="25"/>
              </a:spcBef>
            </a:pPr>
            <a:r>
              <a:rPr lang="en-US" sz="1000" spc="-5" dirty="0">
                <a:latin typeface="Calibri"/>
                <a:cs typeface="Calibri"/>
              </a:rPr>
              <a:t>Pupil</a:t>
            </a:r>
            <a:r>
              <a:rPr sz="1000" spc="-5" dirty="0">
                <a:latin typeface="Calibri"/>
                <a:cs typeface="Calibri"/>
              </a:rPr>
              <a:t>s</a:t>
            </a:r>
            <a:r>
              <a:rPr sz="1000" spc="-10" dirty="0">
                <a:latin typeface="Calibri"/>
                <a:cs typeface="Calibri"/>
              </a:rPr>
              <a:t> </a:t>
            </a:r>
            <a:r>
              <a:rPr sz="1000" dirty="0">
                <a:latin typeface="Calibri"/>
                <a:cs typeface="Calibri"/>
              </a:rPr>
              <a:t>do </a:t>
            </a:r>
            <a:r>
              <a:rPr sz="1000" spc="-5" dirty="0">
                <a:latin typeface="Calibri"/>
                <a:cs typeface="Calibri"/>
              </a:rPr>
              <a:t>not</a:t>
            </a:r>
            <a:r>
              <a:rPr sz="1000" dirty="0">
                <a:latin typeface="Calibri"/>
                <a:cs typeface="Calibri"/>
              </a:rPr>
              <a:t> </a:t>
            </a:r>
            <a:r>
              <a:rPr sz="1000" spc="-5" dirty="0">
                <a:latin typeface="Calibri"/>
                <a:cs typeface="Calibri"/>
              </a:rPr>
              <a:t>lose any</a:t>
            </a:r>
            <a:r>
              <a:rPr sz="1000" dirty="0">
                <a:latin typeface="Calibri"/>
                <a:cs typeface="Calibri"/>
              </a:rPr>
              <a:t> </a:t>
            </a:r>
            <a:r>
              <a:rPr sz="1000" spc="-5" dirty="0">
                <a:latin typeface="Calibri"/>
                <a:cs typeface="Calibri"/>
              </a:rPr>
              <a:t>marks</a:t>
            </a:r>
            <a:r>
              <a:rPr sz="1000" spc="-10" dirty="0">
                <a:latin typeface="Calibri"/>
                <a:cs typeface="Calibri"/>
              </a:rPr>
              <a:t> </a:t>
            </a:r>
            <a:r>
              <a:rPr sz="1000" spc="-5" dirty="0">
                <a:latin typeface="Calibri"/>
                <a:cs typeface="Calibri"/>
              </a:rPr>
              <a:t>for</a:t>
            </a:r>
            <a:r>
              <a:rPr sz="1000" dirty="0">
                <a:latin typeface="Calibri"/>
                <a:cs typeface="Calibri"/>
              </a:rPr>
              <a:t> </a:t>
            </a:r>
            <a:r>
              <a:rPr sz="1000" spc="-5" dirty="0">
                <a:latin typeface="Calibri"/>
                <a:cs typeface="Calibri"/>
              </a:rPr>
              <a:t>having a</a:t>
            </a:r>
            <a:r>
              <a:rPr sz="1000" dirty="0">
                <a:latin typeface="Calibri"/>
                <a:cs typeface="Calibri"/>
              </a:rPr>
              <a:t> </a:t>
            </a:r>
            <a:r>
              <a:rPr sz="1000" spc="-5" dirty="0">
                <a:latin typeface="Calibri"/>
                <a:cs typeface="Calibri"/>
              </a:rPr>
              <a:t>reader</a:t>
            </a:r>
            <a:endParaRPr sz="1000" dirty="0">
              <a:latin typeface="Calibri"/>
              <a:cs typeface="Calibri"/>
            </a:endParaRPr>
          </a:p>
        </p:txBody>
      </p:sp>
      <p:sp>
        <p:nvSpPr>
          <p:cNvPr id="12" name="object 12"/>
          <p:cNvSpPr/>
          <p:nvPr/>
        </p:nvSpPr>
        <p:spPr>
          <a:xfrm>
            <a:off x="711098" y="6720433"/>
            <a:ext cx="6166485" cy="1173480"/>
          </a:xfrm>
          <a:custGeom>
            <a:avLst/>
            <a:gdLst/>
            <a:ahLst/>
            <a:cxnLst/>
            <a:rect l="l" t="t" r="r" b="b"/>
            <a:pathLst>
              <a:path w="6166484" h="1173479">
                <a:moveTo>
                  <a:pt x="6166358" y="0"/>
                </a:moveTo>
                <a:lnTo>
                  <a:pt x="0" y="0"/>
                </a:lnTo>
                <a:lnTo>
                  <a:pt x="0" y="1172997"/>
                </a:lnTo>
                <a:lnTo>
                  <a:pt x="6166358" y="1172997"/>
                </a:lnTo>
                <a:lnTo>
                  <a:pt x="6166358" y="0"/>
                </a:lnTo>
                <a:close/>
              </a:path>
            </a:pathLst>
          </a:custGeom>
          <a:solidFill>
            <a:srgbClr val="FFFFFF"/>
          </a:solidFill>
        </p:spPr>
        <p:txBody>
          <a:bodyPr wrap="square" lIns="0" tIns="0" rIns="0" bIns="0" rtlCol="0"/>
          <a:lstStyle/>
          <a:p>
            <a:endParaRPr/>
          </a:p>
        </p:txBody>
      </p:sp>
      <p:sp>
        <p:nvSpPr>
          <p:cNvPr id="13" name="object 13"/>
          <p:cNvSpPr txBox="1"/>
          <p:nvPr/>
        </p:nvSpPr>
        <p:spPr>
          <a:xfrm>
            <a:off x="711098" y="6720433"/>
            <a:ext cx="6166485" cy="1075166"/>
          </a:xfrm>
          <a:prstGeom prst="rect">
            <a:avLst/>
          </a:prstGeom>
          <a:ln w="63500">
            <a:solidFill>
              <a:srgbClr val="CCCCCC"/>
            </a:solidFill>
          </a:ln>
        </p:spPr>
        <p:txBody>
          <a:bodyPr vert="horz" wrap="square" lIns="0" tIns="6350" rIns="0" bIns="0" rtlCol="0">
            <a:spAutoFit/>
          </a:bodyPr>
          <a:lstStyle/>
          <a:p>
            <a:pPr>
              <a:lnSpc>
                <a:spcPct val="100000"/>
              </a:lnSpc>
              <a:spcBef>
                <a:spcPts val="50"/>
              </a:spcBef>
            </a:pPr>
            <a:endParaRPr sz="900" dirty="0">
              <a:latin typeface="Times New Roman"/>
              <a:cs typeface="Times New Roman"/>
            </a:endParaRPr>
          </a:p>
          <a:p>
            <a:pPr marL="67945">
              <a:lnSpc>
                <a:spcPct val="100000"/>
              </a:lnSpc>
            </a:pPr>
            <a:r>
              <a:rPr sz="1000" b="1" spc="-10" dirty="0">
                <a:solidFill>
                  <a:srgbClr val="0A5AB1"/>
                </a:solidFill>
                <a:latin typeface="Calibri"/>
                <a:cs typeface="Calibri"/>
              </a:rPr>
              <a:t>What</a:t>
            </a:r>
            <a:r>
              <a:rPr sz="1000" b="1" spc="-5" dirty="0">
                <a:solidFill>
                  <a:srgbClr val="0A5AB1"/>
                </a:solidFill>
                <a:latin typeface="Calibri"/>
                <a:cs typeface="Calibri"/>
              </a:rPr>
              <a:t> can I do as</a:t>
            </a:r>
            <a:r>
              <a:rPr sz="1000" b="1" dirty="0">
                <a:solidFill>
                  <a:srgbClr val="0A5AB1"/>
                </a:solidFill>
                <a:latin typeface="Calibri"/>
                <a:cs typeface="Calibri"/>
              </a:rPr>
              <a:t> </a:t>
            </a:r>
            <a:r>
              <a:rPr sz="1000" b="1" spc="-5" dirty="0">
                <a:solidFill>
                  <a:srgbClr val="0A5AB1"/>
                </a:solidFill>
                <a:latin typeface="Calibri"/>
                <a:cs typeface="Calibri"/>
              </a:rPr>
              <a:t>a</a:t>
            </a:r>
            <a:r>
              <a:rPr sz="1000" b="1" spc="-10" dirty="0">
                <a:solidFill>
                  <a:srgbClr val="0A5AB1"/>
                </a:solidFill>
                <a:latin typeface="Calibri"/>
                <a:cs typeface="Calibri"/>
              </a:rPr>
              <a:t> </a:t>
            </a:r>
            <a:r>
              <a:rPr sz="1000" b="1" spc="-5" dirty="0">
                <a:solidFill>
                  <a:srgbClr val="0A5AB1"/>
                </a:solidFill>
                <a:latin typeface="Calibri"/>
                <a:cs typeface="Calibri"/>
              </a:rPr>
              <a:t>parent?</a:t>
            </a:r>
            <a:endParaRPr sz="1000" dirty="0">
              <a:latin typeface="Calibri"/>
              <a:cs typeface="Calibri"/>
            </a:endParaRPr>
          </a:p>
          <a:p>
            <a:pPr marL="67945">
              <a:lnSpc>
                <a:spcPct val="100000"/>
              </a:lnSpc>
              <a:spcBef>
                <a:spcPts val="10"/>
              </a:spcBef>
            </a:pPr>
            <a:r>
              <a:rPr sz="1000" spc="-5" dirty="0">
                <a:latin typeface="Calibri"/>
                <a:cs typeface="Calibri"/>
              </a:rPr>
              <a:t>Talk</a:t>
            </a:r>
            <a:r>
              <a:rPr sz="1000" spc="5" dirty="0">
                <a:latin typeface="Calibri"/>
                <a:cs typeface="Calibri"/>
              </a:rPr>
              <a:t> </a:t>
            </a:r>
            <a:r>
              <a:rPr sz="1000" spc="-5" dirty="0">
                <a:latin typeface="Calibri"/>
                <a:cs typeface="Calibri"/>
              </a:rPr>
              <a:t>to</a:t>
            </a:r>
            <a:r>
              <a:rPr sz="1000" spc="5" dirty="0">
                <a:latin typeface="Calibri"/>
                <a:cs typeface="Calibri"/>
              </a:rPr>
              <a:t> </a:t>
            </a:r>
            <a:r>
              <a:rPr sz="1000" spc="-5" dirty="0">
                <a:latin typeface="Calibri"/>
                <a:cs typeface="Calibri"/>
              </a:rPr>
              <a:t>your</a:t>
            </a:r>
            <a:r>
              <a:rPr sz="1000" spc="10" dirty="0">
                <a:latin typeface="Calibri"/>
                <a:cs typeface="Calibri"/>
              </a:rPr>
              <a:t> </a:t>
            </a:r>
            <a:r>
              <a:rPr sz="1000" spc="-5" dirty="0">
                <a:latin typeface="Calibri"/>
                <a:cs typeface="Calibri"/>
              </a:rPr>
              <a:t>child,</a:t>
            </a:r>
            <a:r>
              <a:rPr sz="1000" spc="5" dirty="0">
                <a:latin typeface="Calibri"/>
                <a:cs typeface="Calibri"/>
              </a:rPr>
              <a:t> </a:t>
            </a:r>
            <a:r>
              <a:rPr sz="1000" spc="-5" dirty="0">
                <a:latin typeface="Calibri"/>
                <a:cs typeface="Calibri"/>
              </a:rPr>
              <a:t>ask</a:t>
            </a:r>
            <a:r>
              <a:rPr sz="1000" spc="10" dirty="0">
                <a:latin typeface="Calibri"/>
                <a:cs typeface="Calibri"/>
              </a:rPr>
              <a:t> </a:t>
            </a:r>
            <a:r>
              <a:rPr sz="1000" spc="-5" dirty="0">
                <a:latin typeface="Calibri"/>
                <a:cs typeface="Calibri"/>
              </a:rPr>
              <a:t>them</a:t>
            </a:r>
            <a:r>
              <a:rPr sz="1000" dirty="0">
                <a:latin typeface="Calibri"/>
                <a:cs typeface="Calibri"/>
              </a:rPr>
              <a:t> what</a:t>
            </a:r>
            <a:r>
              <a:rPr sz="1000" spc="5" dirty="0">
                <a:latin typeface="Calibri"/>
                <a:cs typeface="Calibri"/>
              </a:rPr>
              <a:t> </a:t>
            </a:r>
            <a:r>
              <a:rPr sz="1000" spc="-5" dirty="0">
                <a:latin typeface="Calibri"/>
                <a:cs typeface="Calibri"/>
              </a:rPr>
              <a:t>they</a:t>
            </a:r>
            <a:r>
              <a:rPr sz="1000" spc="10" dirty="0">
                <a:latin typeface="Calibri"/>
                <a:cs typeface="Calibri"/>
              </a:rPr>
              <a:t> </a:t>
            </a:r>
            <a:r>
              <a:rPr sz="1000" spc="-10" dirty="0">
                <a:latin typeface="Calibri"/>
                <a:cs typeface="Calibri"/>
              </a:rPr>
              <a:t>feel</a:t>
            </a:r>
            <a:r>
              <a:rPr sz="1000" spc="5" dirty="0">
                <a:latin typeface="Calibri"/>
                <a:cs typeface="Calibri"/>
              </a:rPr>
              <a:t> </a:t>
            </a:r>
            <a:r>
              <a:rPr sz="1000" spc="-5" dirty="0">
                <a:latin typeface="Calibri"/>
                <a:cs typeface="Calibri"/>
              </a:rPr>
              <a:t>would</a:t>
            </a:r>
            <a:r>
              <a:rPr sz="1000" spc="10" dirty="0">
                <a:latin typeface="Calibri"/>
                <a:cs typeface="Calibri"/>
              </a:rPr>
              <a:t> </a:t>
            </a:r>
            <a:r>
              <a:rPr sz="1000" dirty="0">
                <a:latin typeface="Calibri"/>
                <a:cs typeface="Calibri"/>
              </a:rPr>
              <a:t>be </a:t>
            </a:r>
            <a:r>
              <a:rPr sz="1000" spc="-5" dirty="0">
                <a:latin typeface="Calibri"/>
                <a:cs typeface="Calibri"/>
              </a:rPr>
              <a:t>the</a:t>
            </a:r>
            <a:r>
              <a:rPr sz="1000" spc="5" dirty="0">
                <a:latin typeface="Calibri"/>
                <a:cs typeface="Calibri"/>
              </a:rPr>
              <a:t> </a:t>
            </a:r>
            <a:r>
              <a:rPr sz="1000" spc="-5" dirty="0">
                <a:latin typeface="Calibri"/>
                <a:cs typeface="Calibri"/>
              </a:rPr>
              <a:t>best</a:t>
            </a:r>
            <a:r>
              <a:rPr sz="1000" spc="5" dirty="0">
                <a:latin typeface="Calibri"/>
                <a:cs typeface="Calibri"/>
              </a:rPr>
              <a:t> </a:t>
            </a:r>
            <a:r>
              <a:rPr sz="1000" spc="-5" dirty="0">
                <a:latin typeface="Calibri"/>
                <a:cs typeface="Calibri"/>
              </a:rPr>
              <a:t>form</a:t>
            </a:r>
            <a:r>
              <a:rPr sz="1000" dirty="0">
                <a:latin typeface="Calibri"/>
                <a:cs typeface="Calibri"/>
              </a:rPr>
              <a:t> </a:t>
            </a:r>
            <a:r>
              <a:rPr sz="1000" spc="5" dirty="0">
                <a:latin typeface="Calibri"/>
                <a:cs typeface="Calibri"/>
              </a:rPr>
              <a:t>of</a:t>
            </a:r>
            <a:r>
              <a:rPr sz="1000" dirty="0">
                <a:latin typeface="Calibri"/>
                <a:cs typeface="Calibri"/>
              </a:rPr>
              <a:t> </a:t>
            </a:r>
            <a:r>
              <a:rPr sz="1000" spc="-5" dirty="0">
                <a:latin typeface="Calibri"/>
                <a:cs typeface="Calibri"/>
              </a:rPr>
              <a:t>support</a:t>
            </a:r>
            <a:r>
              <a:rPr sz="1000" spc="5" dirty="0">
                <a:latin typeface="Calibri"/>
                <a:cs typeface="Calibri"/>
              </a:rPr>
              <a:t> </a:t>
            </a:r>
            <a:r>
              <a:rPr sz="1000" spc="-5" dirty="0">
                <a:latin typeface="Calibri"/>
                <a:cs typeface="Calibri"/>
              </a:rPr>
              <a:t>for</a:t>
            </a:r>
            <a:r>
              <a:rPr sz="1000" spc="10" dirty="0">
                <a:latin typeface="Calibri"/>
                <a:cs typeface="Calibri"/>
              </a:rPr>
              <a:t> </a:t>
            </a:r>
            <a:r>
              <a:rPr sz="1000" spc="-5" dirty="0">
                <a:latin typeface="Calibri"/>
                <a:cs typeface="Calibri"/>
              </a:rPr>
              <a:t>Access</a:t>
            </a:r>
            <a:r>
              <a:rPr sz="1000" spc="10" dirty="0">
                <a:latin typeface="Calibri"/>
                <a:cs typeface="Calibri"/>
              </a:rPr>
              <a:t> </a:t>
            </a:r>
            <a:r>
              <a:rPr sz="1000" spc="-5" dirty="0">
                <a:latin typeface="Calibri"/>
                <a:cs typeface="Calibri"/>
              </a:rPr>
              <a:t>Arrangements.</a:t>
            </a:r>
            <a:r>
              <a:rPr sz="1000" spc="15" dirty="0">
                <a:latin typeface="Calibri"/>
                <a:cs typeface="Calibri"/>
              </a:rPr>
              <a:t> </a:t>
            </a:r>
            <a:r>
              <a:rPr sz="1000" spc="-10" dirty="0">
                <a:latin typeface="Calibri"/>
                <a:cs typeface="Calibri"/>
              </a:rPr>
              <a:t>They</a:t>
            </a:r>
            <a:r>
              <a:rPr sz="1000" spc="10" dirty="0">
                <a:latin typeface="Calibri"/>
                <a:cs typeface="Calibri"/>
              </a:rPr>
              <a:t> </a:t>
            </a:r>
            <a:r>
              <a:rPr sz="1000" spc="-5" dirty="0">
                <a:latin typeface="Calibri"/>
                <a:cs typeface="Calibri"/>
              </a:rPr>
              <a:t>are</a:t>
            </a:r>
            <a:r>
              <a:rPr sz="1000" dirty="0">
                <a:latin typeface="Calibri"/>
                <a:cs typeface="Calibri"/>
              </a:rPr>
              <a:t> </a:t>
            </a:r>
            <a:r>
              <a:rPr sz="1000" spc="-5" dirty="0">
                <a:latin typeface="Calibri"/>
                <a:cs typeface="Calibri"/>
              </a:rPr>
              <a:t>the</a:t>
            </a:r>
            <a:endParaRPr sz="1000" dirty="0">
              <a:latin typeface="Calibri"/>
              <a:cs typeface="Calibri"/>
            </a:endParaRPr>
          </a:p>
          <a:p>
            <a:pPr marL="67945" marR="205740">
              <a:lnSpc>
                <a:spcPct val="101699"/>
              </a:lnSpc>
              <a:spcBef>
                <a:spcPts val="5"/>
              </a:spcBef>
            </a:pPr>
            <a:r>
              <a:rPr sz="1000" spc="-5" dirty="0">
                <a:latin typeface="Calibri"/>
                <a:cs typeface="Calibri"/>
              </a:rPr>
              <a:t>ones that</a:t>
            </a:r>
            <a:r>
              <a:rPr sz="1000" spc="10" dirty="0">
                <a:latin typeface="Calibri"/>
                <a:cs typeface="Calibri"/>
              </a:rPr>
              <a:t> </a:t>
            </a:r>
            <a:r>
              <a:rPr sz="1000" spc="-5" dirty="0">
                <a:latin typeface="Calibri"/>
                <a:cs typeface="Calibri"/>
              </a:rPr>
              <a:t>have</a:t>
            </a:r>
            <a:r>
              <a:rPr sz="1000" spc="5" dirty="0">
                <a:latin typeface="Calibri"/>
                <a:cs typeface="Calibri"/>
              </a:rPr>
              <a:t> </a:t>
            </a:r>
            <a:r>
              <a:rPr sz="1000" spc="-5" dirty="0">
                <a:latin typeface="Calibri"/>
                <a:cs typeface="Calibri"/>
              </a:rPr>
              <a:t>to</a:t>
            </a:r>
            <a:r>
              <a:rPr sz="1000" spc="10" dirty="0">
                <a:latin typeface="Calibri"/>
                <a:cs typeface="Calibri"/>
              </a:rPr>
              <a:t> </a:t>
            </a:r>
            <a:r>
              <a:rPr sz="1000" spc="-5" dirty="0">
                <a:latin typeface="Calibri"/>
                <a:cs typeface="Calibri"/>
              </a:rPr>
              <a:t>sit</a:t>
            </a:r>
            <a:r>
              <a:rPr sz="1000" spc="10" dirty="0">
                <a:latin typeface="Calibri"/>
                <a:cs typeface="Calibri"/>
              </a:rPr>
              <a:t> </a:t>
            </a:r>
            <a:r>
              <a:rPr sz="1000" spc="-5" dirty="0">
                <a:latin typeface="Calibri"/>
                <a:cs typeface="Calibri"/>
              </a:rPr>
              <a:t>the</a:t>
            </a:r>
            <a:r>
              <a:rPr sz="1000" spc="5" dirty="0">
                <a:latin typeface="Calibri"/>
                <a:cs typeface="Calibri"/>
              </a:rPr>
              <a:t> </a:t>
            </a:r>
            <a:r>
              <a:rPr sz="1000" spc="-5" dirty="0">
                <a:latin typeface="Calibri"/>
                <a:cs typeface="Calibri"/>
              </a:rPr>
              <a:t>exams.</a:t>
            </a:r>
            <a:r>
              <a:rPr sz="1000" spc="20" dirty="0">
                <a:latin typeface="Calibri"/>
                <a:cs typeface="Calibri"/>
              </a:rPr>
              <a:t> </a:t>
            </a:r>
            <a:r>
              <a:rPr sz="1000" dirty="0">
                <a:latin typeface="Cambria"/>
                <a:cs typeface="Cambria"/>
              </a:rPr>
              <a:t>Consider</a:t>
            </a:r>
            <a:r>
              <a:rPr sz="1000" spc="10" dirty="0">
                <a:latin typeface="Cambria"/>
                <a:cs typeface="Cambria"/>
              </a:rPr>
              <a:t> </a:t>
            </a:r>
            <a:r>
              <a:rPr sz="1000" spc="-5" dirty="0">
                <a:latin typeface="Cambria"/>
                <a:cs typeface="Cambria"/>
              </a:rPr>
              <a:t>the</a:t>
            </a:r>
            <a:r>
              <a:rPr sz="1000" spc="10" dirty="0">
                <a:latin typeface="Cambria"/>
                <a:cs typeface="Cambria"/>
              </a:rPr>
              <a:t> </a:t>
            </a:r>
            <a:r>
              <a:rPr sz="1000" spc="-5" dirty="0">
                <a:latin typeface="Cambria"/>
                <a:cs typeface="Cambria"/>
              </a:rPr>
              <a:t>implications</a:t>
            </a:r>
            <a:r>
              <a:rPr sz="1000" spc="5" dirty="0">
                <a:latin typeface="Cambria"/>
                <a:cs typeface="Cambria"/>
              </a:rPr>
              <a:t> </a:t>
            </a:r>
            <a:r>
              <a:rPr sz="1000" spc="-5" dirty="0">
                <a:latin typeface="Cambria"/>
                <a:cs typeface="Cambria"/>
              </a:rPr>
              <a:t>of </a:t>
            </a:r>
            <a:r>
              <a:rPr sz="1000" spc="-5" dirty="0">
                <a:latin typeface="Calibri"/>
                <a:cs typeface="Calibri"/>
              </a:rPr>
              <a:t>Access</a:t>
            </a:r>
            <a:r>
              <a:rPr sz="1000" dirty="0">
                <a:latin typeface="Calibri"/>
                <a:cs typeface="Calibri"/>
              </a:rPr>
              <a:t> </a:t>
            </a:r>
            <a:r>
              <a:rPr sz="1000" spc="-5" dirty="0">
                <a:latin typeface="Calibri"/>
                <a:cs typeface="Calibri"/>
              </a:rPr>
              <a:t>Arrangements</a:t>
            </a:r>
            <a:r>
              <a:rPr sz="1000" dirty="0">
                <a:latin typeface="Calibri"/>
                <a:cs typeface="Calibri"/>
              </a:rPr>
              <a:t> </a:t>
            </a:r>
            <a:r>
              <a:rPr sz="1000" spc="-5" dirty="0">
                <a:latin typeface="Calibri"/>
                <a:cs typeface="Calibri"/>
              </a:rPr>
              <a:t>and</a:t>
            </a:r>
            <a:r>
              <a:rPr sz="1000" spc="10" dirty="0">
                <a:latin typeface="Calibri"/>
                <a:cs typeface="Calibri"/>
              </a:rPr>
              <a:t> </a:t>
            </a:r>
            <a:r>
              <a:rPr sz="1000" spc="-5" dirty="0">
                <a:latin typeface="Calibri"/>
                <a:cs typeface="Calibri"/>
              </a:rPr>
              <a:t>the</a:t>
            </a:r>
            <a:r>
              <a:rPr sz="1000" spc="5" dirty="0">
                <a:latin typeface="Calibri"/>
                <a:cs typeface="Calibri"/>
              </a:rPr>
              <a:t> </a:t>
            </a:r>
            <a:r>
              <a:rPr sz="1000" spc="-5" dirty="0">
                <a:latin typeface="Calibri"/>
                <a:cs typeface="Calibri"/>
              </a:rPr>
              <a:t>long</a:t>
            </a:r>
            <a:r>
              <a:rPr lang="en-US" sz="1000" spc="5" dirty="0">
                <a:latin typeface="Calibri"/>
                <a:cs typeface="Calibri"/>
              </a:rPr>
              <a:t>-</a:t>
            </a:r>
            <a:r>
              <a:rPr sz="1000" spc="-5" dirty="0">
                <a:latin typeface="Calibri"/>
                <a:cs typeface="Calibri"/>
              </a:rPr>
              <a:t>term</a:t>
            </a:r>
            <a:r>
              <a:rPr sz="1000" dirty="0">
                <a:latin typeface="Calibri"/>
                <a:cs typeface="Calibri"/>
              </a:rPr>
              <a:t> </a:t>
            </a:r>
            <a:r>
              <a:rPr sz="1000" spc="-5" dirty="0">
                <a:latin typeface="Calibri"/>
                <a:cs typeface="Calibri"/>
              </a:rPr>
              <a:t>aim</a:t>
            </a:r>
            <a:r>
              <a:rPr sz="1000" dirty="0">
                <a:latin typeface="Calibri"/>
                <a:cs typeface="Calibri"/>
              </a:rPr>
              <a:t> </a:t>
            </a:r>
            <a:r>
              <a:rPr sz="1000" spc="-5" dirty="0">
                <a:latin typeface="Calibri"/>
                <a:cs typeface="Calibri"/>
              </a:rPr>
              <a:t>of</a:t>
            </a:r>
            <a:r>
              <a:rPr sz="1000" dirty="0">
                <a:latin typeface="Calibri"/>
                <a:cs typeface="Calibri"/>
              </a:rPr>
              <a:t> pro- </a:t>
            </a:r>
            <a:r>
              <a:rPr sz="1000" spc="-210" dirty="0">
                <a:latin typeface="Calibri"/>
                <a:cs typeface="Calibri"/>
              </a:rPr>
              <a:t> </a:t>
            </a:r>
            <a:r>
              <a:rPr sz="1000" spc="-10" dirty="0">
                <a:latin typeface="Calibri"/>
                <a:cs typeface="Calibri"/>
              </a:rPr>
              <a:t>moting</a:t>
            </a:r>
            <a:r>
              <a:rPr sz="1000" spc="5" dirty="0">
                <a:latin typeface="Calibri"/>
                <a:cs typeface="Calibri"/>
              </a:rPr>
              <a:t> </a:t>
            </a:r>
            <a:r>
              <a:rPr sz="1000" spc="-5" dirty="0">
                <a:latin typeface="Calibri"/>
                <a:cs typeface="Calibri"/>
              </a:rPr>
              <a:t>independence.</a:t>
            </a:r>
            <a:r>
              <a:rPr sz="1000" spc="10" dirty="0">
                <a:latin typeface="Calibri"/>
                <a:cs typeface="Calibri"/>
              </a:rPr>
              <a:t> </a:t>
            </a:r>
            <a:r>
              <a:rPr sz="1000" spc="-5" dirty="0">
                <a:latin typeface="Calibri"/>
                <a:cs typeface="Calibri"/>
              </a:rPr>
              <a:t>Using</a:t>
            </a:r>
            <a:r>
              <a:rPr sz="1000" spc="20" dirty="0">
                <a:latin typeface="Calibri"/>
                <a:cs typeface="Calibri"/>
              </a:rPr>
              <a:t> </a:t>
            </a:r>
            <a:r>
              <a:rPr sz="1000" spc="-5" dirty="0">
                <a:latin typeface="Calibri"/>
                <a:cs typeface="Calibri"/>
              </a:rPr>
              <a:t>a</a:t>
            </a:r>
            <a:r>
              <a:rPr sz="1000" spc="5" dirty="0">
                <a:latin typeface="Calibri"/>
                <a:cs typeface="Calibri"/>
              </a:rPr>
              <a:t> </a:t>
            </a:r>
            <a:r>
              <a:rPr sz="1000" spc="-5" dirty="0">
                <a:latin typeface="Calibri"/>
                <a:cs typeface="Calibri"/>
              </a:rPr>
              <a:t>reader</a:t>
            </a:r>
            <a:r>
              <a:rPr sz="1000" spc="10" dirty="0">
                <a:latin typeface="Calibri"/>
                <a:cs typeface="Calibri"/>
              </a:rPr>
              <a:t> </a:t>
            </a:r>
            <a:r>
              <a:rPr sz="1000" spc="-5" dirty="0">
                <a:latin typeface="Calibri"/>
                <a:cs typeface="Calibri"/>
              </a:rPr>
              <a:t>and</a:t>
            </a:r>
            <a:r>
              <a:rPr sz="1000" spc="5" dirty="0">
                <a:latin typeface="Calibri"/>
                <a:cs typeface="Calibri"/>
              </a:rPr>
              <a:t> </a:t>
            </a:r>
            <a:r>
              <a:rPr sz="1000" spc="-5" dirty="0">
                <a:latin typeface="Calibri"/>
                <a:cs typeface="Calibri"/>
              </a:rPr>
              <a:t>a</a:t>
            </a:r>
            <a:r>
              <a:rPr sz="1000" spc="10" dirty="0">
                <a:latin typeface="Calibri"/>
                <a:cs typeface="Calibri"/>
              </a:rPr>
              <a:t> </a:t>
            </a:r>
            <a:r>
              <a:rPr sz="1000" spc="-5" dirty="0">
                <a:latin typeface="Calibri"/>
                <a:cs typeface="Calibri"/>
              </a:rPr>
              <a:t>scribe</a:t>
            </a:r>
            <a:r>
              <a:rPr sz="1000" spc="5" dirty="0">
                <a:latin typeface="Calibri"/>
                <a:cs typeface="Calibri"/>
              </a:rPr>
              <a:t> </a:t>
            </a:r>
            <a:r>
              <a:rPr sz="1000" spc="-5" dirty="0">
                <a:latin typeface="Calibri"/>
                <a:cs typeface="Calibri"/>
              </a:rPr>
              <a:t>is</a:t>
            </a:r>
            <a:r>
              <a:rPr sz="1000" dirty="0">
                <a:latin typeface="Calibri"/>
                <a:cs typeface="Calibri"/>
              </a:rPr>
              <a:t> </a:t>
            </a:r>
            <a:r>
              <a:rPr sz="1000" spc="-5" dirty="0">
                <a:latin typeface="Calibri"/>
                <a:cs typeface="Calibri"/>
              </a:rPr>
              <a:t>not</a:t>
            </a:r>
            <a:r>
              <a:rPr sz="1000" spc="10" dirty="0">
                <a:latin typeface="Calibri"/>
                <a:cs typeface="Calibri"/>
              </a:rPr>
              <a:t> </a:t>
            </a:r>
            <a:r>
              <a:rPr sz="1000" spc="-5" dirty="0">
                <a:latin typeface="Calibri"/>
                <a:cs typeface="Calibri"/>
              </a:rPr>
              <a:t>a</a:t>
            </a:r>
            <a:r>
              <a:rPr sz="1000" spc="10" dirty="0">
                <a:latin typeface="Calibri"/>
                <a:cs typeface="Calibri"/>
              </a:rPr>
              <a:t> </a:t>
            </a:r>
            <a:r>
              <a:rPr sz="1000" spc="-5" dirty="0">
                <a:latin typeface="Calibri"/>
                <a:cs typeface="Calibri"/>
              </a:rPr>
              <a:t>viable </a:t>
            </a:r>
            <a:r>
              <a:rPr lang="en-GB" sz="1000" spc="-5" dirty="0">
                <a:latin typeface="Calibri"/>
                <a:cs typeface="Calibri"/>
              </a:rPr>
              <a:t>long-term</a:t>
            </a:r>
            <a:r>
              <a:rPr sz="1000" dirty="0">
                <a:latin typeface="Calibri"/>
                <a:cs typeface="Calibri"/>
              </a:rPr>
              <a:t> </a:t>
            </a:r>
            <a:r>
              <a:rPr sz="1000" spc="-5" dirty="0">
                <a:latin typeface="Calibri"/>
                <a:cs typeface="Calibri"/>
              </a:rPr>
              <a:t>prospect</a:t>
            </a:r>
            <a:r>
              <a:rPr sz="1000" spc="10" dirty="0">
                <a:latin typeface="Calibri"/>
                <a:cs typeface="Calibri"/>
              </a:rPr>
              <a:t> </a:t>
            </a:r>
            <a:r>
              <a:rPr sz="1000" spc="-5" dirty="0">
                <a:latin typeface="Calibri"/>
                <a:cs typeface="Calibri"/>
              </a:rPr>
              <a:t>for</a:t>
            </a:r>
            <a:r>
              <a:rPr sz="1000" spc="20" dirty="0">
                <a:latin typeface="Calibri"/>
                <a:cs typeface="Calibri"/>
              </a:rPr>
              <a:t> </a:t>
            </a:r>
            <a:r>
              <a:rPr sz="1000" spc="-5" dirty="0">
                <a:latin typeface="Calibri"/>
                <a:cs typeface="Calibri"/>
              </a:rPr>
              <a:t>a</a:t>
            </a:r>
            <a:r>
              <a:rPr sz="1000" spc="5" dirty="0">
                <a:latin typeface="Calibri"/>
                <a:cs typeface="Calibri"/>
              </a:rPr>
              <a:t> </a:t>
            </a:r>
            <a:r>
              <a:rPr sz="1000" spc="-5" dirty="0">
                <a:latin typeface="Calibri"/>
                <a:cs typeface="Calibri"/>
              </a:rPr>
              <a:t>young</a:t>
            </a:r>
            <a:r>
              <a:rPr sz="1000" spc="5" dirty="0">
                <a:latin typeface="Calibri"/>
                <a:cs typeface="Calibri"/>
              </a:rPr>
              <a:t> </a:t>
            </a:r>
            <a:r>
              <a:rPr sz="1000" spc="-5" dirty="0">
                <a:latin typeface="Calibri"/>
                <a:cs typeface="Calibri"/>
              </a:rPr>
              <a:t>adult although</a:t>
            </a:r>
            <a:r>
              <a:rPr sz="1000" spc="5" dirty="0">
                <a:latin typeface="Calibri"/>
                <a:cs typeface="Calibri"/>
              </a:rPr>
              <a:t> </a:t>
            </a:r>
            <a:r>
              <a:rPr sz="1000" spc="-5" dirty="0">
                <a:latin typeface="Calibri"/>
                <a:cs typeface="Calibri"/>
              </a:rPr>
              <a:t>it </a:t>
            </a:r>
            <a:r>
              <a:rPr sz="1000" dirty="0">
                <a:latin typeface="Calibri"/>
                <a:cs typeface="Calibri"/>
              </a:rPr>
              <a:t> </a:t>
            </a:r>
            <a:r>
              <a:rPr sz="1000" spc="-5" dirty="0">
                <a:latin typeface="Calibri"/>
                <a:cs typeface="Calibri"/>
              </a:rPr>
              <a:t>can</a:t>
            </a:r>
            <a:r>
              <a:rPr sz="1000" spc="15" dirty="0">
                <a:latin typeface="Calibri"/>
                <a:cs typeface="Calibri"/>
              </a:rPr>
              <a:t> </a:t>
            </a:r>
            <a:r>
              <a:rPr sz="1000" spc="-5" dirty="0">
                <a:latin typeface="Calibri"/>
                <a:cs typeface="Calibri"/>
              </a:rPr>
              <a:t>prepare</a:t>
            </a:r>
            <a:r>
              <a:rPr sz="1000" spc="5" dirty="0">
                <a:latin typeface="Calibri"/>
                <a:cs typeface="Calibri"/>
              </a:rPr>
              <a:t> </a:t>
            </a:r>
            <a:r>
              <a:rPr sz="1000" spc="-5" dirty="0">
                <a:latin typeface="Calibri"/>
                <a:cs typeface="Calibri"/>
              </a:rPr>
              <a:t>them</a:t>
            </a:r>
            <a:r>
              <a:rPr sz="1000" spc="5" dirty="0">
                <a:latin typeface="Calibri"/>
                <a:cs typeface="Calibri"/>
              </a:rPr>
              <a:t> </a:t>
            </a:r>
            <a:r>
              <a:rPr sz="1000" spc="-5" dirty="0">
                <a:latin typeface="Calibri"/>
                <a:cs typeface="Calibri"/>
              </a:rPr>
              <a:t>for</a:t>
            </a:r>
            <a:r>
              <a:rPr sz="1000" spc="10" dirty="0">
                <a:latin typeface="Calibri"/>
                <a:cs typeface="Calibri"/>
              </a:rPr>
              <a:t> </a:t>
            </a:r>
            <a:r>
              <a:rPr sz="1000" spc="-5" dirty="0">
                <a:latin typeface="Calibri"/>
                <a:cs typeface="Calibri"/>
              </a:rPr>
              <a:t>using</a:t>
            </a:r>
            <a:r>
              <a:rPr sz="1000" spc="5" dirty="0">
                <a:latin typeface="Calibri"/>
                <a:cs typeface="Calibri"/>
              </a:rPr>
              <a:t> </a:t>
            </a:r>
            <a:r>
              <a:rPr sz="1000" spc="-5" dirty="0">
                <a:latin typeface="Calibri"/>
                <a:cs typeface="Calibri"/>
              </a:rPr>
              <a:t>computer</a:t>
            </a:r>
            <a:r>
              <a:rPr sz="1000" spc="5" dirty="0">
                <a:latin typeface="Calibri"/>
                <a:cs typeface="Calibri"/>
              </a:rPr>
              <a:t> </a:t>
            </a:r>
            <a:r>
              <a:rPr sz="1000" spc="-5" dirty="0">
                <a:latin typeface="Calibri"/>
                <a:cs typeface="Calibri"/>
              </a:rPr>
              <a:t>readers</a:t>
            </a:r>
            <a:r>
              <a:rPr sz="1000" dirty="0">
                <a:latin typeface="Calibri"/>
                <a:cs typeface="Calibri"/>
              </a:rPr>
              <a:t> </a:t>
            </a:r>
            <a:r>
              <a:rPr sz="1000" spc="-5" dirty="0">
                <a:latin typeface="Calibri"/>
                <a:cs typeface="Calibri"/>
              </a:rPr>
              <a:t>and</a:t>
            </a:r>
            <a:r>
              <a:rPr sz="1000" spc="10" dirty="0">
                <a:latin typeface="Calibri"/>
                <a:cs typeface="Calibri"/>
              </a:rPr>
              <a:t> </a:t>
            </a:r>
            <a:r>
              <a:rPr sz="1000" spc="-5" dirty="0">
                <a:latin typeface="Calibri"/>
                <a:cs typeface="Calibri"/>
              </a:rPr>
              <a:t>voice</a:t>
            </a:r>
            <a:r>
              <a:rPr sz="1000" dirty="0">
                <a:latin typeface="Calibri"/>
                <a:cs typeface="Calibri"/>
              </a:rPr>
              <a:t> </a:t>
            </a:r>
            <a:r>
              <a:rPr sz="1000" spc="-5" dirty="0">
                <a:latin typeface="Calibri"/>
                <a:cs typeface="Calibri"/>
              </a:rPr>
              <a:t>activated</a:t>
            </a:r>
            <a:r>
              <a:rPr sz="1000" spc="10" dirty="0">
                <a:latin typeface="Calibri"/>
                <a:cs typeface="Calibri"/>
              </a:rPr>
              <a:t> </a:t>
            </a:r>
            <a:r>
              <a:rPr sz="1000" spc="-10" dirty="0">
                <a:latin typeface="Calibri"/>
                <a:cs typeface="Calibri"/>
              </a:rPr>
              <a:t>software.</a:t>
            </a:r>
            <a:r>
              <a:rPr sz="1000" spc="40" dirty="0">
                <a:latin typeface="Calibri"/>
                <a:cs typeface="Calibri"/>
              </a:rPr>
              <a:t> </a:t>
            </a:r>
            <a:r>
              <a:rPr sz="1000" spc="-5" dirty="0">
                <a:latin typeface="Tahoma"/>
                <a:cs typeface="Tahoma"/>
              </a:rPr>
              <a:t>Y</a:t>
            </a:r>
            <a:r>
              <a:rPr sz="1000" spc="-5" dirty="0">
                <a:latin typeface="Cambria"/>
                <a:cs typeface="Cambria"/>
              </a:rPr>
              <a:t>ou</a:t>
            </a:r>
            <a:r>
              <a:rPr sz="1000" spc="15" dirty="0">
                <a:latin typeface="Cambria"/>
                <a:cs typeface="Cambria"/>
              </a:rPr>
              <a:t> </a:t>
            </a:r>
            <a:r>
              <a:rPr sz="1000" spc="-5" dirty="0">
                <a:latin typeface="Calibri"/>
                <a:cs typeface="Calibri"/>
              </a:rPr>
              <a:t>can</a:t>
            </a:r>
            <a:r>
              <a:rPr sz="1000" spc="20" dirty="0">
                <a:latin typeface="Calibri"/>
                <a:cs typeface="Calibri"/>
              </a:rPr>
              <a:t> </a:t>
            </a:r>
            <a:r>
              <a:rPr sz="1000" spc="-5" dirty="0">
                <a:latin typeface="Calibri"/>
                <a:cs typeface="Calibri"/>
              </a:rPr>
              <a:t>arrange</a:t>
            </a:r>
            <a:r>
              <a:rPr sz="1000" dirty="0">
                <a:latin typeface="Calibri"/>
                <a:cs typeface="Calibri"/>
              </a:rPr>
              <a:t> </a:t>
            </a:r>
            <a:r>
              <a:rPr sz="1000" spc="-5" dirty="0">
                <a:latin typeface="Calibri"/>
                <a:cs typeface="Calibri"/>
              </a:rPr>
              <a:t>a</a:t>
            </a:r>
            <a:r>
              <a:rPr sz="1000" spc="10" dirty="0">
                <a:latin typeface="Calibri"/>
                <a:cs typeface="Calibri"/>
              </a:rPr>
              <a:t> </a:t>
            </a:r>
            <a:r>
              <a:rPr sz="1000" spc="-10" dirty="0">
                <a:latin typeface="Calibri"/>
                <a:cs typeface="Calibri"/>
              </a:rPr>
              <a:t>meeting</a:t>
            </a:r>
            <a:r>
              <a:rPr sz="1000" spc="10" dirty="0">
                <a:latin typeface="Calibri"/>
                <a:cs typeface="Calibri"/>
              </a:rPr>
              <a:t> </a:t>
            </a:r>
            <a:r>
              <a:rPr sz="1000" spc="-5" dirty="0">
                <a:latin typeface="Calibri"/>
                <a:cs typeface="Calibri"/>
              </a:rPr>
              <a:t>with</a:t>
            </a:r>
            <a:r>
              <a:rPr sz="1000" spc="10" dirty="0">
                <a:latin typeface="Calibri"/>
                <a:cs typeface="Calibri"/>
              </a:rPr>
              <a:t> </a:t>
            </a:r>
            <a:r>
              <a:rPr sz="1000" spc="-5" dirty="0">
                <a:latin typeface="Calibri"/>
                <a:cs typeface="Calibri"/>
              </a:rPr>
              <a:t>the </a:t>
            </a:r>
            <a:r>
              <a:rPr sz="1000" dirty="0">
                <a:latin typeface="Calibri"/>
                <a:cs typeface="Calibri"/>
              </a:rPr>
              <a:t> </a:t>
            </a:r>
            <a:r>
              <a:rPr sz="1000" spc="-5" dirty="0">
                <a:latin typeface="Calibri"/>
                <a:cs typeface="Calibri"/>
              </a:rPr>
              <a:t>Examinations</a:t>
            </a:r>
            <a:r>
              <a:rPr sz="1000" spc="-10" dirty="0">
                <a:latin typeface="Calibri"/>
                <a:cs typeface="Calibri"/>
              </a:rPr>
              <a:t> Officer</a:t>
            </a:r>
            <a:r>
              <a:rPr sz="1000" dirty="0">
                <a:latin typeface="Calibri"/>
                <a:cs typeface="Calibri"/>
              </a:rPr>
              <a:t> </a:t>
            </a:r>
            <a:r>
              <a:rPr sz="1000" spc="-5" dirty="0">
                <a:latin typeface="Calibri"/>
                <a:cs typeface="Calibri"/>
              </a:rPr>
              <a:t>to</a:t>
            </a:r>
            <a:r>
              <a:rPr sz="1000" dirty="0">
                <a:latin typeface="Calibri"/>
                <a:cs typeface="Calibri"/>
              </a:rPr>
              <a:t> discuss</a:t>
            </a:r>
            <a:r>
              <a:rPr sz="1000" spc="-10" dirty="0">
                <a:latin typeface="Calibri"/>
                <a:cs typeface="Calibri"/>
              </a:rPr>
              <a:t> </a:t>
            </a:r>
            <a:r>
              <a:rPr sz="1000" spc="-5" dirty="0">
                <a:latin typeface="Calibri"/>
                <a:cs typeface="Calibri"/>
              </a:rPr>
              <a:t>the </a:t>
            </a:r>
            <a:r>
              <a:rPr sz="1000" spc="-10" dirty="0">
                <a:latin typeface="Calibri"/>
                <a:cs typeface="Calibri"/>
              </a:rPr>
              <a:t>options.</a:t>
            </a:r>
            <a:endParaRPr sz="1000" dirty="0">
              <a:latin typeface="Calibri"/>
              <a:cs typeface="Calibri"/>
            </a:endParaRPr>
          </a:p>
        </p:txBody>
      </p:sp>
      <p:sp>
        <p:nvSpPr>
          <p:cNvPr id="14" name="object 14"/>
          <p:cNvSpPr/>
          <p:nvPr/>
        </p:nvSpPr>
        <p:spPr>
          <a:xfrm>
            <a:off x="711098" y="7981518"/>
            <a:ext cx="5471160" cy="1823720"/>
          </a:xfrm>
          <a:custGeom>
            <a:avLst/>
            <a:gdLst/>
            <a:ahLst/>
            <a:cxnLst/>
            <a:rect l="l" t="t" r="r" b="b"/>
            <a:pathLst>
              <a:path w="5471160" h="1823720">
                <a:moveTo>
                  <a:pt x="5471033" y="0"/>
                </a:moveTo>
                <a:lnTo>
                  <a:pt x="0" y="0"/>
                </a:lnTo>
                <a:lnTo>
                  <a:pt x="0" y="1823338"/>
                </a:lnTo>
                <a:lnTo>
                  <a:pt x="5471033" y="1823338"/>
                </a:lnTo>
                <a:lnTo>
                  <a:pt x="5471033" y="0"/>
                </a:lnTo>
                <a:close/>
              </a:path>
            </a:pathLst>
          </a:custGeom>
          <a:solidFill>
            <a:srgbClr val="FFFFFF"/>
          </a:solidFill>
        </p:spPr>
        <p:txBody>
          <a:bodyPr wrap="square" lIns="0" tIns="0" rIns="0" bIns="0" rtlCol="0"/>
          <a:lstStyle/>
          <a:p>
            <a:endParaRPr/>
          </a:p>
        </p:txBody>
      </p:sp>
      <p:sp>
        <p:nvSpPr>
          <p:cNvPr id="15" name="object 15"/>
          <p:cNvSpPr txBox="1"/>
          <p:nvPr/>
        </p:nvSpPr>
        <p:spPr>
          <a:xfrm>
            <a:off x="711098" y="7981518"/>
            <a:ext cx="5471160" cy="1700466"/>
          </a:xfrm>
          <a:prstGeom prst="rect">
            <a:avLst/>
          </a:prstGeom>
          <a:ln w="63500">
            <a:solidFill>
              <a:srgbClr val="CCCCCC"/>
            </a:solidFill>
          </a:ln>
        </p:spPr>
        <p:txBody>
          <a:bodyPr vert="horz" wrap="square" lIns="0" tIns="0" rIns="0" bIns="0" rtlCol="0">
            <a:spAutoFit/>
          </a:bodyPr>
          <a:lstStyle/>
          <a:p>
            <a:pPr>
              <a:lnSpc>
                <a:spcPct val="100000"/>
              </a:lnSpc>
            </a:pPr>
            <a:endParaRPr sz="950" dirty="0">
              <a:latin typeface="Times New Roman"/>
              <a:cs typeface="Times New Roman"/>
            </a:endParaRPr>
          </a:p>
          <a:p>
            <a:pPr marL="67945">
              <a:lnSpc>
                <a:spcPct val="100000"/>
              </a:lnSpc>
            </a:pPr>
            <a:r>
              <a:rPr sz="1000" b="1" spc="-5" dirty="0">
                <a:solidFill>
                  <a:srgbClr val="0A5AB1"/>
                </a:solidFill>
                <a:latin typeface="Calibri"/>
                <a:cs typeface="Calibri"/>
              </a:rPr>
              <a:t>Conclusion</a:t>
            </a:r>
            <a:endParaRPr sz="1000" dirty="0">
              <a:latin typeface="Calibri"/>
              <a:cs typeface="Calibri"/>
            </a:endParaRPr>
          </a:p>
          <a:p>
            <a:pPr marL="67945">
              <a:lnSpc>
                <a:spcPct val="100000"/>
              </a:lnSpc>
              <a:spcBef>
                <a:spcPts val="15"/>
              </a:spcBef>
            </a:pPr>
            <a:r>
              <a:rPr sz="1000" spc="-5" dirty="0">
                <a:latin typeface="Calibri"/>
                <a:cs typeface="Calibri"/>
              </a:rPr>
              <a:t>Access</a:t>
            </a:r>
            <a:r>
              <a:rPr sz="1000" dirty="0">
                <a:latin typeface="Calibri"/>
                <a:cs typeface="Calibri"/>
              </a:rPr>
              <a:t> </a:t>
            </a:r>
            <a:r>
              <a:rPr sz="1000" spc="-5" dirty="0">
                <a:latin typeface="Calibri"/>
                <a:cs typeface="Calibri"/>
              </a:rPr>
              <a:t>Arrangements</a:t>
            </a:r>
            <a:r>
              <a:rPr sz="1000" spc="5" dirty="0">
                <a:latin typeface="Calibri"/>
                <a:cs typeface="Calibri"/>
              </a:rPr>
              <a:t> </a:t>
            </a:r>
            <a:r>
              <a:rPr sz="1000" dirty="0">
                <a:latin typeface="Calibri"/>
                <a:cs typeface="Calibri"/>
              </a:rPr>
              <a:t>are</a:t>
            </a:r>
            <a:r>
              <a:rPr sz="1000" spc="5" dirty="0">
                <a:latin typeface="Calibri"/>
                <a:cs typeface="Calibri"/>
              </a:rPr>
              <a:t> </a:t>
            </a:r>
            <a:r>
              <a:rPr sz="1000" spc="-5" dirty="0">
                <a:latin typeface="Calibri"/>
                <a:cs typeface="Calibri"/>
              </a:rPr>
              <a:t>reasonable</a:t>
            </a:r>
            <a:r>
              <a:rPr sz="1000" dirty="0">
                <a:latin typeface="Calibri"/>
                <a:cs typeface="Calibri"/>
              </a:rPr>
              <a:t> </a:t>
            </a:r>
            <a:r>
              <a:rPr sz="1000" spc="-5" dirty="0">
                <a:latin typeface="Calibri"/>
                <a:cs typeface="Calibri"/>
              </a:rPr>
              <a:t>adjustments</a:t>
            </a:r>
            <a:r>
              <a:rPr sz="1000" spc="10" dirty="0">
                <a:latin typeface="Calibri"/>
                <a:cs typeface="Calibri"/>
              </a:rPr>
              <a:t> </a:t>
            </a:r>
            <a:r>
              <a:rPr sz="1000" spc="-5" dirty="0">
                <a:latin typeface="Calibri"/>
                <a:cs typeface="Calibri"/>
              </a:rPr>
              <a:t>that</a:t>
            </a:r>
            <a:r>
              <a:rPr sz="1000" spc="10" dirty="0">
                <a:latin typeface="Calibri"/>
                <a:cs typeface="Calibri"/>
              </a:rPr>
              <a:t> </a:t>
            </a:r>
            <a:r>
              <a:rPr sz="1000" spc="-5" dirty="0">
                <a:latin typeface="Calibri"/>
                <a:cs typeface="Calibri"/>
              </a:rPr>
              <a:t>should</a:t>
            </a:r>
            <a:r>
              <a:rPr sz="1000" spc="10" dirty="0">
                <a:latin typeface="Calibri"/>
                <a:cs typeface="Calibri"/>
              </a:rPr>
              <a:t> </a:t>
            </a:r>
            <a:r>
              <a:rPr sz="1000" spc="-5" dirty="0">
                <a:latin typeface="Calibri"/>
                <a:cs typeface="Calibri"/>
              </a:rPr>
              <a:t>level</a:t>
            </a:r>
            <a:r>
              <a:rPr sz="1000" spc="10" dirty="0">
                <a:latin typeface="Calibri"/>
                <a:cs typeface="Calibri"/>
              </a:rPr>
              <a:t> </a:t>
            </a:r>
            <a:r>
              <a:rPr sz="1000" spc="-5" dirty="0">
                <a:latin typeface="Calibri"/>
                <a:cs typeface="Calibri"/>
              </a:rPr>
              <a:t>the</a:t>
            </a:r>
            <a:r>
              <a:rPr sz="1000" spc="10" dirty="0">
                <a:latin typeface="Calibri"/>
                <a:cs typeface="Calibri"/>
              </a:rPr>
              <a:t> </a:t>
            </a:r>
            <a:r>
              <a:rPr sz="1000" spc="-5" dirty="0">
                <a:latin typeface="Calibri"/>
                <a:cs typeface="Calibri"/>
              </a:rPr>
              <a:t>playing</a:t>
            </a:r>
            <a:r>
              <a:rPr sz="1000" spc="5" dirty="0">
                <a:latin typeface="Calibri"/>
                <a:cs typeface="Calibri"/>
              </a:rPr>
              <a:t> </a:t>
            </a:r>
            <a:r>
              <a:rPr sz="1000" spc="-10" dirty="0">
                <a:latin typeface="Calibri"/>
                <a:cs typeface="Calibri"/>
              </a:rPr>
              <a:t>field.</a:t>
            </a:r>
            <a:r>
              <a:rPr sz="1000" spc="10" dirty="0">
                <a:latin typeface="Calibri"/>
                <a:cs typeface="Calibri"/>
              </a:rPr>
              <a:t> </a:t>
            </a:r>
            <a:r>
              <a:rPr sz="1000" spc="-10" dirty="0">
                <a:latin typeface="Calibri"/>
                <a:cs typeface="Calibri"/>
              </a:rPr>
              <a:t>They</a:t>
            </a:r>
            <a:r>
              <a:rPr sz="1000" spc="25" dirty="0">
                <a:latin typeface="Calibri"/>
                <a:cs typeface="Calibri"/>
              </a:rPr>
              <a:t> </a:t>
            </a:r>
            <a:r>
              <a:rPr sz="1000" spc="-5" dirty="0">
                <a:latin typeface="Calibri"/>
                <a:cs typeface="Calibri"/>
              </a:rPr>
              <a:t>are</a:t>
            </a:r>
            <a:r>
              <a:rPr sz="1000" spc="5" dirty="0">
                <a:latin typeface="Calibri"/>
                <a:cs typeface="Calibri"/>
              </a:rPr>
              <a:t> </a:t>
            </a:r>
            <a:r>
              <a:rPr sz="1000" spc="-5" dirty="0">
                <a:latin typeface="Calibri"/>
                <a:cs typeface="Calibri"/>
              </a:rPr>
              <a:t>not</a:t>
            </a:r>
            <a:r>
              <a:rPr sz="1000" spc="10" dirty="0">
                <a:latin typeface="Calibri"/>
                <a:cs typeface="Calibri"/>
              </a:rPr>
              <a:t> </a:t>
            </a:r>
            <a:r>
              <a:rPr sz="1000" spc="-5" dirty="0">
                <a:latin typeface="Calibri"/>
                <a:cs typeface="Calibri"/>
              </a:rPr>
              <a:t>in</a:t>
            </a:r>
            <a:endParaRPr sz="1000" dirty="0">
              <a:latin typeface="Calibri"/>
              <a:cs typeface="Calibri"/>
            </a:endParaRPr>
          </a:p>
          <a:p>
            <a:pPr marL="67945" marR="85725">
              <a:lnSpc>
                <a:spcPct val="101699"/>
              </a:lnSpc>
            </a:pPr>
            <a:r>
              <a:rPr sz="1000" spc="-5" dirty="0">
                <a:latin typeface="Calibri"/>
                <a:cs typeface="Calibri"/>
              </a:rPr>
              <a:t>place</a:t>
            </a:r>
            <a:r>
              <a:rPr sz="1000" dirty="0">
                <a:latin typeface="Calibri"/>
                <a:cs typeface="Calibri"/>
              </a:rPr>
              <a:t> </a:t>
            </a:r>
            <a:r>
              <a:rPr sz="1000" spc="-5" dirty="0">
                <a:latin typeface="Calibri"/>
                <a:cs typeface="Calibri"/>
              </a:rPr>
              <a:t>to</a:t>
            </a:r>
            <a:r>
              <a:rPr sz="1000" spc="10" dirty="0">
                <a:latin typeface="Calibri"/>
                <a:cs typeface="Calibri"/>
              </a:rPr>
              <a:t> </a:t>
            </a:r>
            <a:r>
              <a:rPr sz="1000" spc="-5" dirty="0">
                <a:latin typeface="Calibri"/>
                <a:cs typeface="Calibri"/>
              </a:rPr>
              <a:t>create</a:t>
            </a:r>
            <a:r>
              <a:rPr sz="1000" spc="5" dirty="0">
                <a:latin typeface="Calibri"/>
                <a:cs typeface="Calibri"/>
              </a:rPr>
              <a:t> </a:t>
            </a:r>
            <a:r>
              <a:rPr sz="1000" dirty="0">
                <a:latin typeface="Calibri"/>
                <a:cs typeface="Calibri"/>
              </a:rPr>
              <a:t>an</a:t>
            </a:r>
            <a:r>
              <a:rPr sz="1000" spc="10" dirty="0">
                <a:latin typeface="Calibri"/>
                <a:cs typeface="Calibri"/>
              </a:rPr>
              <a:t> </a:t>
            </a:r>
            <a:r>
              <a:rPr sz="1000" spc="-5" dirty="0">
                <a:latin typeface="Calibri"/>
                <a:cs typeface="Calibri"/>
              </a:rPr>
              <a:t>unfair</a:t>
            </a:r>
            <a:r>
              <a:rPr sz="1000" spc="10" dirty="0">
                <a:latin typeface="Calibri"/>
                <a:cs typeface="Calibri"/>
              </a:rPr>
              <a:t> </a:t>
            </a:r>
            <a:r>
              <a:rPr sz="1000" spc="-5" dirty="0">
                <a:latin typeface="Calibri"/>
                <a:cs typeface="Calibri"/>
              </a:rPr>
              <a:t>advantage,</a:t>
            </a:r>
            <a:r>
              <a:rPr sz="1000" spc="10" dirty="0">
                <a:latin typeface="Calibri"/>
                <a:cs typeface="Calibri"/>
              </a:rPr>
              <a:t> </a:t>
            </a:r>
            <a:r>
              <a:rPr sz="1000" spc="-5" dirty="0">
                <a:latin typeface="Calibri"/>
                <a:cs typeface="Calibri"/>
              </a:rPr>
              <a:t>nor</a:t>
            </a:r>
            <a:r>
              <a:rPr sz="1000" spc="10" dirty="0">
                <a:latin typeface="Calibri"/>
                <a:cs typeface="Calibri"/>
              </a:rPr>
              <a:t> </a:t>
            </a:r>
            <a:r>
              <a:rPr sz="1000" spc="-5" dirty="0">
                <a:latin typeface="Calibri"/>
                <a:cs typeface="Calibri"/>
              </a:rPr>
              <a:t>should</a:t>
            </a:r>
            <a:r>
              <a:rPr sz="1000" spc="10" dirty="0">
                <a:latin typeface="Calibri"/>
                <a:cs typeface="Calibri"/>
              </a:rPr>
              <a:t> </a:t>
            </a:r>
            <a:r>
              <a:rPr sz="1000" spc="-5" dirty="0">
                <a:latin typeface="Calibri"/>
                <a:cs typeface="Calibri"/>
              </a:rPr>
              <a:t>they</a:t>
            </a:r>
            <a:r>
              <a:rPr sz="1000" spc="10" dirty="0">
                <a:latin typeface="Calibri"/>
                <a:cs typeface="Calibri"/>
              </a:rPr>
              <a:t> </a:t>
            </a:r>
            <a:r>
              <a:rPr sz="1000" spc="-5" dirty="0">
                <a:latin typeface="Calibri"/>
                <a:cs typeface="Calibri"/>
              </a:rPr>
              <a:t>disadvantage a</a:t>
            </a:r>
            <a:r>
              <a:rPr sz="1000" spc="10" dirty="0">
                <a:latin typeface="Calibri"/>
                <a:cs typeface="Calibri"/>
              </a:rPr>
              <a:t> </a:t>
            </a:r>
            <a:r>
              <a:rPr sz="1000" spc="-5" dirty="0">
                <a:latin typeface="Calibri"/>
                <a:cs typeface="Calibri"/>
              </a:rPr>
              <a:t>young</a:t>
            </a:r>
            <a:r>
              <a:rPr sz="1000" spc="5" dirty="0">
                <a:latin typeface="Calibri"/>
                <a:cs typeface="Calibri"/>
              </a:rPr>
              <a:t> </a:t>
            </a:r>
            <a:r>
              <a:rPr sz="1000" spc="-5" dirty="0">
                <a:latin typeface="Calibri"/>
                <a:cs typeface="Calibri"/>
              </a:rPr>
              <a:t>person.</a:t>
            </a:r>
            <a:r>
              <a:rPr sz="1000" spc="10" dirty="0">
                <a:latin typeface="Calibri"/>
                <a:cs typeface="Calibri"/>
              </a:rPr>
              <a:t> </a:t>
            </a:r>
            <a:r>
              <a:rPr sz="1000" spc="-5" dirty="0">
                <a:latin typeface="Calibri"/>
                <a:cs typeface="Calibri"/>
              </a:rPr>
              <a:t>As</a:t>
            </a:r>
            <a:r>
              <a:rPr sz="1000" dirty="0">
                <a:latin typeface="Calibri"/>
                <a:cs typeface="Calibri"/>
              </a:rPr>
              <a:t> </a:t>
            </a:r>
            <a:r>
              <a:rPr sz="1000" spc="-5" dirty="0">
                <a:latin typeface="Calibri"/>
                <a:cs typeface="Calibri"/>
              </a:rPr>
              <a:t>such</a:t>
            </a:r>
            <a:r>
              <a:rPr sz="1000" spc="10" dirty="0">
                <a:latin typeface="Calibri"/>
                <a:cs typeface="Calibri"/>
              </a:rPr>
              <a:t> </a:t>
            </a:r>
            <a:r>
              <a:rPr sz="1000" spc="-5" dirty="0">
                <a:latin typeface="Calibri"/>
                <a:cs typeface="Calibri"/>
              </a:rPr>
              <a:t>Reasonable </a:t>
            </a:r>
            <a:r>
              <a:rPr sz="1000" dirty="0">
                <a:latin typeface="Calibri"/>
                <a:cs typeface="Calibri"/>
              </a:rPr>
              <a:t> </a:t>
            </a:r>
            <a:r>
              <a:rPr sz="1000" spc="-5" dirty="0">
                <a:latin typeface="Calibri"/>
                <a:cs typeface="Calibri"/>
              </a:rPr>
              <a:t>Adjustments should</a:t>
            </a:r>
            <a:r>
              <a:rPr sz="1000" spc="5" dirty="0">
                <a:latin typeface="Calibri"/>
                <a:cs typeface="Calibri"/>
              </a:rPr>
              <a:t> </a:t>
            </a:r>
            <a:r>
              <a:rPr sz="1000" dirty="0">
                <a:latin typeface="Calibri"/>
                <a:cs typeface="Calibri"/>
              </a:rPr>
              <a:t>be</a:t>
            </a:r>
            <a:r>
              <a:rPr sz="1000" spc="5" dirty="0">
                <a:latin typeface="Calibri"/>
                <a:cs typeface="Calibri"/>
              </a:rPr>
              <a:t> </a:t>
            </a:r>
            <a:r>
              <a:rPr sz="1000" spc="-5" dirty="0">
                <a:latin typeface="Calibri"/>
                <a:cs typeface="Calibri"/>
              </a:rPr>
              <a:t>put</a:t>
            </a:r>
            <a:r>
              <a:rPr sz="1000" spc="5" dirty="0">
                <a:latin typeface="Calibri"/>
                <a:cs typeface="Calibri"/>
              </a:rPr>
              <a:t> </a:t>
            </a:r>
            <a:r>
              <a:rPr sz="1000" spc="-5" dirty="0">
                <a:latin typeface="Calibri"/>
                <a:cs typeface="Calibri"/>
              </a:rPr>
              <a:t>in place</a:t>
            </a:r>
            <a:r>
              <a:rPr sz="1000" spc="5" dirty="0">
                <a:latin typeface="Calibri"/>
                <a:cs typeface="Calibri"/>
              </a:rPr>
              <a:t> </a:t>
            </a:r>
            <a:r>
              <a:rPr sz="1000" dirty="0">
                <a:latin typeface="Calibri"/>
                <a:cs typeface="Calibri"/>
              </a:rPr>
              <a:t>as</a:t>
            </a:r>
            <a:r>
              <a:rPr sz="1000" spc="-5" dirty="0">
                <a:latin typeface="Calibri"/>
                <a:cs typeface="Calibri"/>
              </a:rPr>
              <a:t> soon</a:t>
            </a:r>
            <a:r>
              <a:rPr sz="1000" spc="5" dirty="0">
                <a:latin typeface="Calibri"/>
                <a:cs typeface="Calibri"/>
              </a:rPr>
              <a:t> </a:t>
            </a:r>
            <a:r>
              <a:rPr sz="1000" dirty="0">
                <a:latin typeface="Calibri"/>
                <a:cs typeface="Calibri"/>
              </a:rPr>
              <a:t>as </a:t>
            </a:r>
            <a:r>
              <a:rPr sz="1000" spc="-5" dirty="0">
                <a:latin typeface="Calibri"/>
                <a:cs typeface="Calibri"/>
              </a:rPr>
              <a:t>possible.</a:t>
            </a:r>
            <a:r>
              <a:rPr sz="1000" spc="5" dirty="0">
                <a:latin typeface="Calibri"/>
                <a:cs typeface="Calibri"/>
              </a:rPr>
              <a:t> </a:t>
            </a:r>
            <a:r>
              <a:rPr sz="1000" spc="-5" dirty="0">
                <a:latin typeface="Calibri"/>
                <a:cs typeface="Calibri"/>
              </a:rPr>
              <a:t>This</a:t>
            </a:r>
            <a:r>
              <a:rPr sz="1000" spc="10" dirty="0">
                <a:latin typeface="Calibri"/>
                <a:cs typeface="Calibri"/>
              </a:rPr>
              <a:t> </a:t>
            </a:r>
            <a:r>
              <a:rPr sz="1000" spc="-5" dirty="0">
                <a:latin typeface="Calibri"/>
                <a:cs typeface="Calibri"/>
              </a:rPr>
              <a:t>enables the</a:t>
            </a:r>
            <a:r>
              <a:rPr sz="1000" dirty="0">
                <a:latin typeface="Calibri"/>
                <a:cs typeface="Calibri"/>
              </a:rPr>
              <a:t> </a:t>
            </a:r>
            <a:r>
              <a:rPr sz="1000" spc="-5" dirty="0">
                <a:latin typeface="Calibri"/>
                <a:cs typeface="Calibri"/>
              </a:rPr>
              <a:t>student</a:t>
            </a:r>
            <a:r>
              <a:rPr sz="1000" spc="10" dirty="0">
                <a:latin typeface="Calibri"/>
                <a:cs typeface="Calibri"/>
              </a:rPr>
              <a:t> </a:t>
            </a:r>
            <a:r>
              <a:rPr sz="1000" spc="-5" dirty="0">
                <a:latin typeface="Calibri"/>
                <a:cs typeface="Calibri"/>
              </a:rPr>
              <a:t>to</a:t>
            </a:r>
            <a:r>
              <a:rPr sz="1000" spc="5" dirty="0">
                <a:latin typeface="Calibri"/>
                <a:cs typeface="Calibri"/>
              </a:rPr>
              <a:t> </a:t>
            </a:r>
            <a:r>
              <a:rPr sz="1000" spc="-5" dirty="0">
                <a:latin typeface="Calibri"/>
                <a:cs typeface="Calibri"/>
              </a:rPr>
              <a:t>develop</a:t>
            </a:r>
            <a:r>
              <a:rPr sz="1000" spc="5" dirty="0">
                <a:latin typeface="Calibri"/>
                <a:cs typeface="Calibri"/>
              </a:rPr>
              <a:t> </a:t>
            </a:r>
            <a:r>
              <a:rPr sz="1000" spc="-5" dirty="0">
                <a:latin typeface="Calibri"/>
                <a:cs typeface="Calibri"/>
              </a:rPr>
              <a:t>their</a:t>
            </a:r>
            <a:r>
              <a:rPr sz="1000" spc="10" dirty="0">
                <a:latin typeface="Calibri"/>
                <a:cs typeface="Calibri"/>
              </a:rPr>
              <a:t> </a:t>
            </a:r>
            <a:r>
              <a:rPr sz="1000" spc="-5" dirty="0">
                <a:latin typeface="Calibri"/>
                <a:cs typeface="Calibri"/>
              </a:rPr>
              <a:t>exam </a:t>
            </a:r>
            <a:r>
              <a:rPr sz="1000" dirty="0">
                <a:latin typeface="Calibri"/>
                <a:cs typeface="Calibri"/>
              </a:rPr>
              <a:t> </a:t>
            </a:r>
            <a:r>
              <a:rPr sz="1000" spc="-5" dirty="0">
                <a:latin typeface="Calibri"/>
                <a:cs typeface="Calibri"/>
              </a:rPr>
              <a:t>techniques over</a:t>
            </a:r>
            <a:r>
              <a:rPr sz="1000" spc="5" dirty="0">
                <a:latin typeface="Calibri"/>
                <a:cs typeface="Calibri"/>
              </a:rPr>
              <a:t> </a:t>
            </a:r>
            <a:r>
              <a:rPr sz="1000" spc="-5" dirty="0">
                <a:latin typeface="Calibri"/>
                <a:cs typeface="Calibri"/>
              </a:rPr>
              <a:t>time</a:t>
            </a:r>
            <a:r>
              <a:rPr sz="1000" spc="15" dirty="0">
                <a:latin typeface="Calibri"/>
                <a:cs typeface="Calibri"/>
              </a:rPr>
              <a:t> </a:t>
            </a:r>
            <a:r>
              <a:rPr sz="1000" spc="-10" dirty="0">
                <a:latin typeface="Calibri"/>
                <a:cs typeface="Calibri"/>
              </a:rPr>
              <a:t>so</a:t>
            </a:r>
            <a:r>
              <a:rPr sz="1000" spc="5" dirty="0">
                <a:latin typeface="Calibri"/>
                <a:cs typeface="Calibri"/>
              </a:rPr>
              <a:t> </a:t>
            </a:r>
            <a:r>
              <a:rPr sz="1000" dirty="0">
                <a:latin typeface="Calibri"/>
                <a:cs typeface="Calibri"/>
              </a:rPr>
              <a:t>an</a:t>
            </a:r>
            <a:r>
              <a:rPr sz="1000" spc="10" dirty="0">
                <a:latin typeface="Calibri"/>
                <a:cs typeface="Calibri"/>
              </a:rPr>
              <a:t> </a:t>
            </a:r>
            <a:r>
              <a:rPr sz="1000" spc="-5" dirty="0">
                <a:latin typeface="Calibri"/>
                <a:cs typeface="Calibri"/>
              </a:rPr>
              <a:t>Access Arrangement</a:t>
            </a:r>
            <a:r>
              <a:rPr sz="1000" spc="5" dirty="0">
                <a:latin typeface="Calibri"/>
                <a:cs typeface="Calibri"/>
              </a:rPr>
              <a:t> </a:t>
            </a:r>
            <a:r>
              <a:rPr sz="1000" spc="-5" dirty="0">
                <a:latin typeface="Calibri"/>
                <a:cs typeface="Calibri"/>
              </a:rPr>
              <a:t>is</a:t>
            </a:r>
            <a:r>
              <a:rPr sz="1000" dirty="0">
                <a:latin typeface="Calibri"/>
                <a:cs typeface="Calibri"/>
              </a:rPr>
              <a:t> </a:t>
            </a:r>
            <a:r>
              <a:rPr sz="1000" spc="-5" dirty="0">
                <a:latin typeface="Calibri"/>
                <a:cs typeface="Calibri"/>
              </a:rPr>
              <a:t>their</a:t>
            </a:r>
            <a:r>
              <a:rPr sz="1000" spc="5" dirty="0">
                <a:latin typeface="Calibri"/>
                <a:cs typeface="Calibri"/>
              </a:rPr>
              <a:t> </a:t>
            </a:r>
            <a:r>
              <a:rPr sz="1000" spc="-5" dirty="0">
                <a:latin typeface="Calibri"/>
                <a:cs typeface="Calibri"/>
              </a:rPr>
              <a:t>normal</a:t>
            </a:r>
            <a:r>
              <a:rPr sz="1000" spc="10" dirty="0">
                <a:latin typeface="Calibri"/>
                <a:cs typeface="Calibri"/>
              </a:rPr>
              <a:t> </a:t>
            </a:r>
            <a:r>
              <a:rPr sz="1000" spc="-5" dirty="0">
                <a:latin typeface="Calibri"/>
                <a:cs typeface="Calibri"/>
              </a:rPr>
              <a:t>way</a:t>
            </a:r>
            <a:r>
              <a:rPr sz="1000" spc="10" dirty="0">
                <a:latin typeface="Calibri"/>
                <a:cs typeface="Calibri"/>
              </a:rPr>
              <a:t> </a:t>
            </a:r>
            <a:r>
              <a:rPr sz="1000" spc="-5" dirty="0">
                <a:latin typeface="Calibri"/>
                <a:cs typeface="Calibri"/>
              </a:rPr>
              <a:t>of working.</a:t>
            </a:r>
            <a:r>
              <a:rPr sz="1000" spc="5" dirty="0">
                <a:latin typeface="Calibri"/>
                <a:cs typeface="Calibri"/>
              </a:rPr>
              <a:t> </a:t>
            </a:r>
            <a:r>
              <a:rPr sz="1000" spc="-5" dirty="0">
                <a:latin typeface="Calibri"/>
                <a:cs typeface="Calibri"/>
              </a:rPr>
              <a:t>It</a:t>
            </a:r>
            <a:r>
              <a:rPr sz="1000" spc="5" dirty="0">
                <a:latin typeface="Calibri"/>
                <a:cs typeface="Calibri"/>
              </a:rPr>
              <a:t> </a:t>
            </a:r>
            <a:r>
              <a:rPr sz="1000" dirty="0">
                <a:latin typeface="Calibri"/>
                <a:cs typeface="Calibri"/>
              </a:rPr>
              <a:t>is </a:t>
            </a:r>
            <a:r>
              <a:rPr sz="1000" spc="-5" dirty="0">
                <a:latin typeface="Calibri"/>
                <a:cs typeface="Calibri"/>
              </a:rPr>
              <a:t>not</a:t>
            </a:r>
            <a:r>
              <a:rPr sz="1000" spc="5" dirty="0">
                <a:latin typeface="Calibri"/>
                <a:cs typeface="Calibri"/>
              </a:rPr>
              <a:t> </a:t>
            </a:r>
            <a:r>
              <a:rPr sz="1000" spc="-5" dirty="0">
                <a:latin typeface="Calibri"/>
                <a:cs typeface="Calibri"/>
              </a:rPr>
              <a:t>an</a:t>
            </a:r>
            <a:r>
              <a:rPr sz="1000" spc="15" dirty="0">
                <a:latin typeface="Calibri"/>
                <a:cs typeface="Calibri"/>
              </a:rPr>
              <a:t> </a:t>
            </a:r>
            <a:r>
              <a:rPr sz="1000" spc="-5" dirty="0">
                <a:latin typeface="Calibri"/>
                <a:cs typeface="Calibri"/>
              </a:rPr>
              <a:t>arrange- </a:t>
            </a:r>
            <a:r>
              <a:rPr sz="1000" dirty="0">
                <a:latin typeface="Calibri"/>
                <a:cs typeface="Calibri"/>
              </a:rPr>
              <a:t> </a:t>
            </a:r>
            <a:r>
              <a:rPr sz="1000" spc="-5" dirty="0">
                <a:latin typeface="Calibri"/>
                <a:cs typeface="Calibri"/>
              </a:rPr>
              <a:t>ment</a:t>
            </a:r>
            <a:r>
              <a:rPr sz="1000" spc="5" dirty="0">
                <a:latin typeface="Calibri"/>
                <a:cs typeface="Calibri"/>
              </a:rPr>
              <a:t> </a:t>
            </a:r>
            <a:r>
              <a:rPr sz="1000" spc="-5" dirty="0">
                <a:latin typeface="Calibri"/>
                <a:cs typeface="Calibri"/>
              </a:rPr>
              <a:t>suddenly</a:t>
            </a:r>
            <a:r>
              <a:rPr sz="1000" spc="5" dirty="0">
                <a:latin typeface="Calibri"/>
                <a:cs typeface="Calibri"/>
              </a:rPr>
              <a:t> </a:t>
            </a:r>
            <a:r>
              <a:rPr sz="1000" spc="-5" dirty="0">
                <a:latin typeface="Calibri"/>
                <a:cs typeface="Calibri"/>
              </a:rPr>
              <a:t>presented</a:t>
            </a:r>
            <a:r>
              <a:rPr sz="1000" spc="10" dirty="0">
                <a:latin typeface="Calibri"/>
                <a:cs typeface="Calibri"/>
              </a:rPr>
              <a:t> </a:t>
            </a:r>
            <a:r>
              <a:rPr sz="1000" spc="-5" dirty="0">
                <a:latin typeface="Calibri"/>
                <a:cs typeface="Calibri"/>
              </a:rPr>
              <a:t>to</a:t>
            </a:r>
            <a:r>
              <a:rPr sz="1000" spc="5" dirty="0">
                <a:latin typeface="Calibri"/>
                <a:cs typeface="Calibri"/>
              </a:rPr>
              <a:t> </a:t>
            </a:r>
            <a:r>
              <a:rPr sz="1000" spc="-5" dirty="0">
                <a:latin typeface="Calibri"/>
                <a:cs typeface="Calibri"/>
              </a:rPr>
              <a:t>them</a:t>
            </a:r>
            <a:r>
              <a:rPr sz="1000" spc="5" dirty="0">
                <a:latin typeface="Calibri"/>
                <a:cs typeface="Calibri"/>
              </a:rPr>
              <a:t> </a:t>
            </a:r>
            <a:r>
              <a:rPr sz="1000" spc="-5" dirty="0">
                <a:latin typeface="Calibri"/>
                <a:cs typeface="Calibri"/>
              </a:rPr>
              <a:t>just</a:t>
            </a:r>
            <a:r>
              <a:rPr sz="1000" spc="5" dirty="0">
                <a:latin typeface="Calibri"/>
                <a:cs typeface="Calibri"/>
              </a:rPr>
              <a:t> </a:t>
            </a:r>
            <a:r>
              <a:rPr sz="1000" spc="-5" dirty="0">
                <a:latin typeface="Calibri"/>
                <a:cs typeface="Calibri"/>
              </a:rPr>
              <a:t>before</a:t>
            </a:r>
            <a:r>
              <a:rPr sz="1000" dirty="0">
                <a:latin typeface="Calibri"/>
                <a:cs typeface="Calibri"/>
              </a:rPr>
              <a:t> </a:t>
            </a:r>
            <a:r>
              <a:rPr sz="1000" spc="-10" dirty="0">
                <a:latin typeface="Calibri"/>
                <a:cs typeface="Calibri"/>
              </a:rPr>
              <a:t>sitting</a:t>
            </a:r>
            <a:r>
              <a:rPr sz="1000" spc="5" dirty="0">
                <a:latin typeface="Calibri"/>
                <a:cs typeface="Calibri"/>
              </a:rPr>
              <a:t> </a:t>
            </a:r>
            <a:r>
              <a:rPr sz="1000" spc="-5" dirty="0">
                <a:latin typeface="Calibri"/>
                <a:cs typeface="Calibri"/>
              </a:rPr>
              <a:t>their</a:t>
            </a:r>
            <a:r>
              <a:rPr sz="1000" spc="5" dirty="0">
                <a:latin typeface="Calibri"/>
                <a:cs typeface="Calibri"/>
              </a:rPr>
              <a:t> </a:t>
            </a:r>
            <a:r>
              <a:rPr sz="1000" spc="-5" dirty="0">
                <a:latin typeface="Calibri"/>
                <a:cs typeface="Calibri"/>
              </a:rPr>
              <a:t>first</a:t>
            </a:r>
            <a:r>
              <a:rPr sz="1000" spc="10" dirty="0">
                <a:latin typeface="Calibri"/>
                <a:cs typeface="Calibri"/>
              </a:rPr>
              <a:t> </a:t>
            </a:r>
            <a:r>
              <a:rPr sz="1000" spc="-5" dirty="0">
                <a:latin typeface="Calibri"/>
                <a:cs typeface="Calibri"/>
              </a:rPr>
              <a:t>examination.</a:t>
            </a:r>
            <a:r>
              <a:rPr sz="1000" spc="40" dirty="0">
                <a:latin typeface="Calibri"/>
                <a:cs typeface="Calibri"/>
              </a:rPr>
              <a:t> </a:t>
            </a:r>
            <a:r>
              <a:rPr sz="1000" spc="-5" dirty="0">
                <a:latin typeface="Cambria"/>
                <a:cs typeface="Cambria"/>
              </a:rPr>
              <a:t>There</a:t>
            </a:r>
            <a:r>
              <a:rPr sz="1000" spc="10" dirty="0">
                <a:latin typeface="Cambria"/>
                <a:cs typeface="Cambria"/>
              </a:rPr>
              <a:t> </a:t>
            </a:r>
            <a:r>
              <a:rPr sz="1000" dirty="0">
                <a:latin typeface="Calibri"/>
                <a:cs typeface="Calibri"/>
              </a:rPr>
              <a:t>are </a:t>
            </a:r>
            <a:r>
              <a:rPr sz="1000" spc="-5" dirty="0">
                <a:latin typeface="Calibri"/>
                <a:cs typeface="Calibri"/>
              </a:rPr>
              <a:t>implications</a:t>
            </a:r>
            <a:r>
              <a:rPr sz="1000" dirty="0">
                <a:latin typeface="Calibri"/>
                <a:cs typeface="Calibri"/>
              </a:rPr>
              <a:t> </a:t>
            </a:r>
            <a:r>
              <a:rPr sz="1000" spc="-10" dirty="0">
                <a:latin typeface="Calibri"/>
                <a:cs typeface="Calibri"/>
              </a:rPr>
              <a:t>for </a:t>
            </a:r>
            <a:r>
              <a:rPr sz="1000" spc="-5" dirty="0">
                <a:latin typeface="Calibri"/>
                <a:cs typeface="Calibri"/>
              </a:rPr>
              <a:t> schools</a:t>
            </a:r>
            <a:r>
              <a:rPr sz="1000" dirty="0">
                <a:latin typeface="Calibri"/>
                <a:cs typeface="Calibri"/>
              </a:rPr>
              <a:t> </a:t>
            </a:r>
            <a:r>
              <a:rPr sz="1000" spc="-5" dirty="0">
                <a:latin typeface="Calibri"/>
                <a:cs typeface="Calibri"/>
              </a:rPr>
              <a:t>in</a:t>
            </a:r>
            <a:r>
              <a:rPr sz="1000" spc="15" dirty="0">
                <a:latin typeface="Calibri"/>
                <a:cs typeface="Calibri"/>
              </a:rPr>
              <a:t> </a:t>
            </a:r>
            <a:r>
              <a:rPr sz="1000" spc="-5" dirty="0">
                <a:latin typeface="Calibri"/>
                <a:cs typeface="Calibri"/>
              </a:rPr>
              <a:t>terms</a:t>
            </a:r>
            <a:r>
              <a:rPr sz="1000" dirty="0">
                <a:latin typeface="Calibri"/>
                <a:cs typeface="Calibri"/>
              </a:rPr>
              <a:t> </a:t>
            </a:r>
            <a:r>
              <a:rPr sz="1000" spc="5" dirty="0">
                <a:latin typeface="Calibri"/>
                <a:cs typeface="Calibri"/>
              </a:rPr>
              <a:t>of </a:t>
            </a:r>
            <a:r>
              <a:rPr sz="1000" spc="-5" dirty="0">
                <a:latin typeface="Calibri"/>
                <a:cs typeface="Calibri"/>
              </a:rPr>
              <a:t>the</a:t>
            </a:r>
            <a:r>
              <a:rPr sz="1000" spc="5" dirty="0">
                <a:latin typeface="Calibri"/>
                <a:cs typeface="Calibri"/>
              </a:rPr>
              <a:t> </a:t>
            </a:r>
            <a:r>
              <a:rPr sz="1000" spc="-5" dirty="0">
                <a:latin typeface="Calibri"/>
                <a:cs typeface="Calibri"/>
              </a:rPr>
              <a:t>costs</a:t>
            </a:r>
            <a:r>
              <a:rPr sz="1000" spc="15" dirty="0">
                <a:latin typeface="Calibri"/>
                <a:cs typeface="Calibri"/>
              </a:rPr>
              <a:t> </a:t>
            </a:r>
            <a:r>
              <a:rPr sz="1000" spc="-5" dirty="0">
                <a:latin typeface="Calibri"/>
                <a:cs typeface="Calibri"/>
              </a:rPr>
              <a:t>of</a:t>
            </a:r>
            <a:r>
              <a:rPr sz="1000" spc="5" dirty="0">
                <a:latin typeface="Calibri"/>
                <a:cs typeface="Calibri"/>
              </a:rPr>
              <a:t> </a:t>
            </a:r>
            <a:r>
              <a:rPr sz="1000" spc="-10" dirty="0">
                <a:latin typeface="Calibri"/>
                <a:cs typeface="Calibri"/>
              </a:rPr>
              <a:t>formally</a:t>
            </a:r>
            <a:r>
              <a:rPr sz="1000" spc="10" dirty="0">
                <a:latin typeface="Calibri"/>
                <a:cs typeface="Calibri"/>
              </a:rPr>
              <a:t> </a:t>
            </a:r>
            <a:r>
              <a:rPr sz="1000" spc="-5" dirty="0">
                <a:latin typeface="Calibri"/>
                <a:cs typeface="Calibri"/>
              </a:rPr>
              <a:t>assessing</a:t>
            </a:r>
            <a:r>
              <a:rPr sz="1000" spc="5" dirty="0">
                <a:latin typeface="Calibri"/>
                <a:cs typeface="Calibri"/>
              </a:rPr>
              <a:t> </a:t>
            </a:r>
            <a:r>
              <a:rPr lang="en-US" sz="1000" spc="-5" dirty="0">
                <a:latin typeface="Calibri"/>
                <a:cs typeface="Calibri"/>
              </a:rPr>
              <a:t>pupil</a:t>
            </a:r>
            <a:r>
              <a:rPr sz="1000" spc="-5" dirty="0">
                <a:latin typeface="Calibri"/>
                <a:cs typeface="Calibri"/>
              </a:rPr>
              <a:t>s</a:t>
            </a:r>
            <a:r>
              <a:rPr sz="1000" spc="15" dirty="0">
                <a:latin typeface="Calibri"/>
                <a:cs typeface="Calibri"/>
              </a:rPr>
              <a:t> </a:t>
            </a:r>
            <a:r>
              <a:rPr sz="1000" spc="-5" dirty="0">
                <a:latin typeface="Calibri"/>
                <a:cs typeface="Calibri"/>
              </a:rPr>
              <a:t>and</a:t>
            </a:r>
            <a:r>
              <a:rPr sz="1000" spc="10" dirty="0">
                <a:latin typeface="Calibri"/>
                <a:cs typeface="Calibri"/>
              </a:rPr>
              <a:t> </a:t>
            </a:r>
            <a:r>
              <a:rPr sz="1000" spc="-10" dirty="0">
                <a:latin typeface="Calibri"/>
                <a:cs typeface="Calibri"/>
              </a:rPr>
              <a:t>facilitating</a:t>
            </a:r>
            <a:r>
              <a:rPr sz="1000" spc="5" dirty="0">
                <a:latin typeface="Calibri"/>
                <a:cs typeface="Calibri"/>
              </a:rPr>
              <a:t> </a:t>
            </a:r>
            <a:r>
              <a:rPr sz="1000" spc="-5" dirty="0">
                <a:latin typeface="Calibri"/>
                <a:cs typeface="Calibri"/>
              </a:rPr>
              <a:t>Access</a:t>
            </a:r>
            <a:r>
              <a:rPr sz="1000" spc="5" dirty="0">
                <a:latin typeface="Calibri"/>
                <a:cs typeface="Calibri"/>
              </a:rPr>
              <a:t> </a:t>
            </a:r>
            <a:r>
              <a:rPr sz="1000" spc="-5" dirty="0">
                <a:latin typeface="Calibri"/>
                <a:cs typeface="Calibri"/>
              </a:rPr>
              <a:t>Arrangements</a:t>
            </a:r>
            <a:r>
              <a:rPr sz="1000" spc="5" dirty="0">
                <a:latin typeface="Calibri"/>
                <a:cs typeface="Calibri"/>
              </a:rPr>
              <a:t> </a:t>
            </a:r>
            <a:r>
              <a:rPr sz="1000" spc="-5" dirty="0">
                <a:latin typeface="Calibri"/>
                <a:cs typeface="Calibri"/>
              </a:rPr>
              <a:t>that</a:t>
            </a:r>
            <a:endParaRPr sz="1000" dirty="0">
              <a:latin typeface="Calibri"/>
              <a:cs typeface="Calibri"/>
            </a:endParaRPr>
          </a:p>
          <a:p>
            <a:pPr marL="67945" marR="168275">
              <a:lnSpc>
                <a:spcPts val="1220"/>
              </a:lnSpc>
              <a:spcBef>
                <a:spcPts val="40"/>
              </a:spcBef>
            </a:pPr>
            <a:r>
              <a:rPr sz="1000" spc="-5" dirty="0">
                <a:latin typeface="Calibri"/>
                <a:cs typeface="Calibri"/>
              </a:rPr>
              <a:t>require extra</a:t>
            </a:r>
            <a:r>
              <a:rPr sz="1000" spc="10" dirty="0">
                <a:latin typeface="Calibri"/>
                <a:cs typeface="Calibri"/>
              </a:rPr>
              <a:t> </a:t>
            </a:r>
            <a:r>
              <a:rPr sz="1000" spc="-5" dirty="0">
                <a:latin typeface="Calibri"/>
                <a:cs typeface="Calibri"/>
              </a:rPr>
              <a:t>rooms,</a:t>
            </a:r>
            <a:r>
              <a:rPr sz="1000" spc="10" dirty="0">
                <a:latin typeface="Calibri"/>
                <a:cs typeface="Calibri"/>
              </a:rPr>
              <a:t> </a:t>
            </a:r>
            <a:r>
              <a:rPr sz="1000" spc="-10" dirty="0">
                <a:latin typeface="Calibri"/>
                <a:cs typeface="Calibri"/>
              </a:rPr>
              <a:t>staff</a:t>
            </a:r>
            <a:r>
              <a:rPr sz="1000" spc="-5" dirty="0">
                <a:latin typeface="Calibri"/>
                <a:cs typeface="Calibri"/>
              </a:rPr>
              <a:t> and</a:t>
            </a:r>
            <a:r>
              <a:rPr sz="1000" spc="10" dirty="0">
                <a:latin typeface="Calibri"/>
                <a:cs typeface="Calibri"/>
              </a:rPr>
              <a:t> </a:t>
            </a:r>
            <a:r>
              <a:rPr sz="1000" spc="-5" dirty="0">
                <a:latin typeface="Calibri"/>
                <a:cs typeface="Calibri"/>
              </a:rPr>
              <a:t>computers during</a:t>
            </a:r>
            <a:r>
              <a:rPr sz="1000" spc="5" dirty="0">
                <a:latin typeface="Calibri"/>
                <a:cs typeface="Calibri"/>
              </a:rPr>
              <a:t> </a:t>
            </a:r>
            <a:r>
              <a:rPr sz="1000" spc="-5" dirty="0">
                <a:latin typeface="Calibri"/>
                <a:cs typeface="Calibri"/>
              </a:rPr>
              <a:t>the</a:t>
            </a:r>
            <a:r>
              <a:rPr sz="1000" spc="5" dirty="0">
                <a:latin typeface="Calibri"/>
                <a:cs typeface="Calibri"/>
              </a:rPr>
              <a:t> </a:t>
            </a:r>
            <a:r>
              <a:rPr sz="1000" spc="-5" dirty="0">
                <a:latin typeface="Calibri"/>
                <a:cs typeface="Calibri"/>
              </a:rPr>
              <a:t>exams.</a:t>
            </a:r>
            <a:r>
              <a:rPr sz="1000" spc="20" dirty="0">
                <a:latin typeface="Calibri"/>
                <a:cs typeface="Calibri"/>
              </a:rPr>
              <a:t> </a:t>
            </a:r>
            <a:r>
              <a:rPr lang="en-GB" sz="1000" spc="-5" dirty="0">
                <a:latin typeface="Calibri"/>
                <a:cs typeface="Calibri"/>
              </a:rPr>
              <a:t>However,</a:t>
            </a:r>
            <a:r>
              <a:rPr sz="1000" spc="5" dirty="0">
                <a:latin typeface="Calibri"/>
                <a:cs typeface="Calibri"/>
              </a:rPr>
              <a:t> </a:t>
            </a:r>
            <a:r>
              <a:rPr sz="1000" spc="-5" dirty="0">
                <a:latin typeface="Calibri"/>
                <a:cs typeface="Calibri"/>
              </a:rPr>
              <a:t>these</a:t>
            </a:r>
            <a:r>
              <a:rPr sz="1000" spc="5" dirty="0">
                <a:latin typeface="Calibri"/>
                <a:cs typeface="Calibri"/>
              </a:rPr>
              <a:t> </a:t>
            </a:r>
            <a:r>
              <a:rPr sz="1000" spc="-5" dirty="0">
                <a:latin typeface="Calibri"/>
                <a:cs typeface="Calibri"/>
              </a:rPr>
              <a:t>are</a:t>
            </a:r>
            <a:r>
              <a:rPr sz="1000" spc="5" dirty="0">
                <a:latin typeface="Calibri"/>
                <a:cs typeface="Calibri"/>
              </a:rPr>
              <a:t> </a:t>
            </a:r>
            <a:r>
              <a:rPr sz="1000" spc="-5" dirty="0">
                <a:latin typeface="Calibri"/>
                <a:cs typeface="Calibri"/>
              </a:rPr>
              <a:t>not</a:t>
            </a:r>
            <a:r>
              <a:rPr sz="1000" spc="5" dirty="0">
                <a:latin typeface="Calibri"/>
                <a:cs typeface="Calibri"/>
              </a:rPr>
              <a:t> </a:t>
            </a:r>
            <a:r>
              <a:rPr sz="1000" spc="-5" dirty="0">
                <a:latin typeface="Calibri"/>
                <a:cs typeface="Calibri"/>
              </a:rPr>
              <a:t>insurmountable </a:t>
            </a:r>
            <a:r>
              <a:rPr sz="1000" dirty="0">
                <a:latin typeface="Calibri"/>
                <a:cs typeface="Calibri"/>
              </a:rPr>
              <a:t> </a:t>
            </a:r>
            <a:r>
              <a:rPr sz="1000" spc="-5" dirty="0">
                <a:latin typeface="Calibri"/>
                <a:cs typeface="Calibri"/>
              </a:rPr>
              <a:t>especially</a:t>
            </a:r>
            <a:r>
              <a:rPr sz="1000" spc="5" dirty="0">
                <a:latin typeface="Calibri"/>
                <a:cs typeface="Calibri"/>
              </a:rPr>
              <a:t> </a:t>
            </a:r>
            <a:r>
              <a:rPr sz="1000" spc="-5" dirty="0">
                <a:latin typeface="Calibri"/>
                <a:cs typeface="Calibri"/>
              </a:rPr>
              <a:t>given</a:t>
            </a:r>
            <a:r>
              <a:rPr sz="1000" spc="10" dirty="0">
                <a:latin typeface="Calibri"/>
                <a:cs typeface="Calibri"/>
              </a:rPr>
              <a:t> </a:t>
            </a:r>
            <a:r>
              <a:rPr sz="1000" spc="-5" dirty="0">
                <a:latin typeface="Calibri"/>
                <a:cs typeface="Calibri"/>
              </a:rPr>
              <a:t>the</a:t>
            </a:r>
            <a:r>
              <a:rPr sz="1000" dirty="0">
                <a:latin typeface="Calibri"/>
                <a:cs typeface="Calibri"/>
              </a:rPr>
              <a:t> </a:t>
            </a:r>
            <a:r>
              <a:rPr sz="1000" spc="-5" dirty="0">
                <a:latin typeface="Calibri"/>
                <a:cs typeface="Calibri"/>
              </a:rPr>
              <a:t>potential</a:t>
            </a:r>
            <a:r>
              <a:rPr sz="1000" spc="20" dirty="0">
                <a:latin typeface="Calibri"/>
                <a:cs typeface="Calibri"/>
              </a:rPr>
              <a:t> </a:t>
            </a:r>
            <a:r>
              <a:rPr sz="1000" spc="-5" dirty="0">
                <a:latin typeface="Calibri"/>
                <a:cs typeface="Calibri"/>
              </a:rPr>
              <a:t>of</a:t>
            </a:r>
            <a:r>
              <a:rPr sz="1000" dirty="0">
                <a:latin typeface="Calibri"/>
                <a:cs typeface="Calibri"/>
              </a:rPr>
              <a:t> </a:t>
            </a:r>
            <a:r>
              <a:rPr sz="1000" spc="-5" dirty="0">
                <a:latin typeface="Calibri"/>
                <a:cs typeface="Calibri"/>
              </a:rPr>
              <a:t>enabling</a:t>
            </a:r>
            <a:r>
              <a:rPr sz="1000" spc="5" dirty="0">
                <a:latin typeface="Calibri"/>
                <a:cs typeface="Calibri"/>
              </a:rPr>
              <a:t> </a:t>
            </a:r>
            <a:r>
              <a:rPr sz="1000" spc="-5" dirty="0">
                <a:latin typeface="Calibri"/>
                <a:cs typeface="Calibri"/>
              </a:rPr>
              <a:t>a</a:t>
            </a:r>
            <a:r>
              <a:rPr sz="1000" spc="10" dirty="0">
                <a:latin typeface="Calibri"/>
                <a:cs typeface="Calibri"/>
              </a:rPr>
              <a:t> </a:t>
            </a:r>
            <a:r>
              <a:rPr sz="1000" spc="-5" dirty="0">
                <a:latin typeface="Calibri"/>
                <a:cs typeface="Calibri"/>
              </a:rPr>
              <a:t>young</a:t>
            </a:r>
            <a:r>
              <a:rPr sz="1000" spc="5" dirty="0">
                <a:latin typeface="Calibri"/>
                <a:cs typeface="Calibri"/>
              </a:rPr>
              <a:t> </a:t>
            </a:r>
            <a:r>
              <a:rPr sz="1000" spc="-5" dirty="0">
                <a:latin typeface="Calibri"/>
                <a:cs typeface="Calibri"/>
              </a:rPr>
              <a:t>person</a:t>
            </a:r>
            <a:r>
              <a:rPr sz="1000" spc="5" dirty="0">
                <a:latin typeface="Calibri"/>
                <a:cs typeface="Calibri"/>
              </a:rPr>
              <a:t> </a:t>
            </a:r>
            <a:r>
              <a:rPr sz="1000" spc="-5" dirty="0">
                <a:latin typeface="Calibri"/>
                <a:cs typeface="Calibri"/>
              </a:rPr>
              <a:t>to</a:t>
            </a:r>
            <a:r>
              <a:rPr sz="1000" spc="10" dirty="0">
                <a:latin typeface="Calibri"/>
                <a:cs typeface="Calibri"/>
              </a:rPr>
              <a:t> </a:t>
            </a:r>
            <a:r>
              <a:rPr sz="1000" spc="-5" dirty="0">
                <a:latin typeface="Calibri"/>
                <a:cs typeface="Calibri"/>
              </a:rPr>
              <a:t>experience</a:t>
            </a:r>
            <a:r>
              <a:rPr sz="1000" spc="5" dirty="0">
                <a:latin typeface="Calibri"/>
                <a:cs typeface="Calibri"/>
              </a:rPr>
              <a:t> </a:t>
            </a:r>
            <a:r>
              <a:rPr sz="1000" spc="-5" dirty="0">
                <a:latin typeface="Calibri"/>
                <a:cs typeface="Calibri"/>
              </a:rPr>
              <a:t>the</a:t>
            </a:r>
            <a:r>
              <a:rPr sz="1000" dirty="0">
                <a:latin typeface="Calibri"/>
                <a:cs typeface="Calibri"/>
              </a:rPr>
              <a:t> exam</a:t>
            </a:r>
            <a:r>
              <a:rPr sz="1000" spc="5" dirty="0">
                <a:latin typeface="Calibri"/>
                <a:cs typeface="Calibri"/>
              </a:rPr>
              <a:t> </a:t>
            </a:r>
            <a:r>
              <a:rPr sz="1000" spc="-5" dirty="0">
                <a:latin typeface="Calibri"/>
                <a:cs typeface="Calibri"/>
              </a:rPr>
              <a:t>success</a:t>
            </a:r>
            <a:r>
              <a:rPr sz="1000" spc="10" dirty="0">
                <a:latin typeface="Calibri"/>
                <a:cs typeface="Calibri"/>
              </a:rPr>
              <a:t> </a:t>
            </a:r>
            <a:r>
              <a:rPr sz="1000" spc="-5" dirty="0">
                <a:latin typeface="Calibri"/>
                <a:cs typeface="Calibri"/>
              </a:rPr>
              <a:t>they</a:t>
            </a:r>
            <a:r>
              <a:rPr sz="1000" spc="10" dirty="0">
                <a:latin typeface="Calibri"/>
                <a:cs typeface="Calibri"/>
              </a:rPr>
              <a:t> </a:t>
            </a:r>
            <a:r>
              <a:rPr sz="1000" spc="-5" dirty="0">
                <a:latin typeface="Calibri"/>
                <a:cs typeface="Calibri"/>
              </a:rPr>
              <a:t>are</a:t>
            </a:r>
            <a:r>
              <a:rPr sz="1000" spc="5" dirty="0">
                <a:latin typeface="Calibri"/>
                <a:cs typeface="Calibri"/>
              </a:rPr>
              <a:t> </a:t>
            </a:r>
            <a:r>
              <a:rPr sz="1000" spc="-5" dirty="0">
                <a:latin typeface="Calibri"/>
                <a:cs typeface="Calibri"/>
              </a:rPr>
              <a:t>ca- </a:t>
            </a:r>
            <a:r>
              <a:rPr sz="1000" spc="-210" dirty="0">
                <a:latin typeface="Calibri"/>
                <a:cs typeface="Calibri"/>
              </a:rPr>
              <a:t> </a:t>
            </a:r>
            <a:r>
              <a:rPr sz="1000" spc="-5" dirty="0">
                <a:latin typeface="Calibri"/>
                <a:cs typeface="Calibri"/>
              </a:rPr>
              <a:t>pable</a:t>
            </a:r>
            <a:r>
              <a:rPr sz="1000" spc="-15" dirty="0">
                <a:latin typeface="Calibri"/>
                <a:cs typeface="Calibri"/>
              </a:rPr>
              <a:t> </a:t>
            </a:r>
            <a:r>
              <a:rPr sz="1000" spc="-5" dirty="0">
                <a:latin typeface="Calibri"/>
                <a:cs typeface="Calibri"/>
              </a:rPr>
              <a:t>of.</a:t>
            </a:r>
            <a:endParaRPr sz="1000" dirty="0">
              <a:latin typeface="Calibri"/>
              <a:cs typeface="Calibri"/>
            </a:endParaRPr>
          </a:p>
        </p:txBody>
      </p:sp>
      <p:sp>
        <p:nvSpPr>
          <p:cNvPr id="16" name="object 16"/>
          <p:cNvSpPr/>
          <p:nvPr/>
        </p:nvSpPr>
        <p:spPr>
          <a:xfrm>
            <a:off x="736523" y="837310"/>
            <a:ext cx="6115050" cy="1114425"/>
          </a:xfrm>
          <a:custGeom>
            <a:avLst/>
            <a:gdLst/>
            <a:ahLst/>
            <a:cxnLst/>
            <a:rect l="l" t="t" r="r" b="b"/>
            <a:pathLst>
              <a:path w="6115050" h="1114425">
                <a:moveTo>
                  <a:pt x="6115050" y="0"/>
                </a:moveTo>
                <a:lnTo>
                  <a:pt x="0" y="0"/>
                </a:lnTo>
                <a:lnTo>
                  <a:pt x="0" y="1114425"/>
                </a:lnTo>
                <a:lnTo>
                  <a:pt x="6115050" y="1114425"/>
                </a:lnTo>
                <a:lnTo>
                  <a:pt x="6115050" y="0"/>
                </a:lnTo>
                <a:close/>
              </a:path>
            </a:pathLst>
          </a:custGeom>
          <a:solidFill>
            <a:srgbClr val="FFFFFF"/>
          </a:solidFill>
        </p:spPr>
        <p:txBody>
          <a:bodyPr wrap="square" lIns="0" tIns="0" rIns="0" bIns="0" rtlCol="0"/>
          <a:lstStyle/>
          <a:p>
            <a:endParaRPr/>
          </a:p>
        </p:txBody>
      </p:sp>
      <p:sp>
        <p:nvSpPr>
          <p:cNvPr id="17" name="object 17"/>
          <p:cNvSpPr txBox="1"/>
          <p:nvPr/>
        </p:nvSpPr>
        <p:spPr>
          <a:xfrm>
            <a:off x="736523" y="837310"/>
            <a:ext cx="6115050" cy="1051057"/>
          </a:xfrm>
          <a:prstGeom prst="rect">
            <a:avLst/>
          </a:prstGeom>
          <a:ln w="31750">
            <a:solidFill>
              <a:srgbClr val="CCCCCC"/>
            </a:solidFill>
          </a:ln>
        </p:spPr>
        <p:txBody>
          <a:bodyPr vert="horz" wrap="square" lIns="0" tIns="3810" rIns="0" bIns="0" rtlCol="0">
            <a:spAutoFit/>
          </a:bodyPr>
          <a:lstStyle/>
          <a:p>
            <a:pPr>
              <a:lnSpc>
                <a:spcPct val="100000"/>
              </a:lnSpc>
              <a:spcBef>
                <a:spcPts val="30"/>
              </a:spcBef>
            </a:pPr>
            <a:endParaRPr sz="800" dirty="0">
              <a:latin typeface="Times New Roman"/>
              <a:cs typeface="Times New Roman"/>
            </a:endParaRPr>
          </a:p>
          <a:p>
            <a:pPr marL="51435">
              <a:lnSpc>
                <a:spcPct val="100000"/>
              </a:lnSpc>
            </a:pPr>
            <a:r>
              <a:rPr sz="1000" b="1" spc="-5" dirty="0">
                <a:solidFill>
                  <a:srgbClr val="0A5AB1"/>
                </a:solidFill>
                <a:latin typeface="Calibri"/>
                <a:cs typeface="Calibri"/>
              </a:rPr>
              <a:t>Access</a:t>
            </a:r>
            <a:r>
              <a:rPr sz="1000" b="1" spc="-15" dirty="0">
                <a:solidFill>
                  <a:srgbClr val="0A5AB1"/>
                </a:solidFill>
                <a:latin typeface="Calibri"/>
                <a:cs typeface="Calibri"/>
              </a:rPr>
              <a:t> </a:t>
            </a:r>
            <a:r>
              <a:rPr sz="1000" b="1" spc="-5" dirty="0">
                <a:solidFill>
                  <a:srgbClr val="0A5AB1"/>
                </a:solidFill>
                <a:latin typeface="Calibri"/>
                <a:cs typeface="Calibri"/>
              </a:rPr>
              <a:t>Arrangements Assessments</a:t>
            </a:r>
            <a:endParaRPr sz="1000" dirty="0">
              <a:latin typeface="Calibri"/>
              <a:cs typeface="Calibri"/>
            </a:endParaRPr>
          </a:p>
          <a:p>
            <a:pPr marL="51435" marR="128270">
              <a:lnSpc>
                <a:spcPts val="1220"/>
              </a:lnSpc>
              <a:spcBef>
                <a:spcPts val="40"/>
              </a:spcBef>
            </a:pPr>
            <a:r>
              <a:rPr sz="1000" spc="-5" dirty="0">
                <a:latin typeface="Cambria"/>
                <a:cs typeface="Cambria"/>
              </a:rPr>
              <a:t>The assessment must</a:t>
            </a:r>
            <a:r>
              <a:rPr sz="1000" spc="10" dirty="0">
                <a:latin typeface="Cambria"/>
                <a:cs typeface="Cambria"/>
              </a:rPr>
              <a:t> </a:t>
            </a:r>
            <a:r>
              <a:rPr sz="1000" dirty="0">
                <a:latin typeface="Cambria"/>
                <a:cs typeface="Cambria"/>
              </a:rPr>
              <a:t>be </a:t>
            </a:r>
            <a:r>
              <a:rPr sz="1000" spc="-5" dirty="0">
                <a:latin typeface="Cambria"/>
                <a:cs typeface="Cambria"/>
              </a:rPr>
              <a:t>carried</a:t>
            </a:r>
            <a:r>
              <a:rPr sz="1000" dirty="0">
                <a:latin typeface="Cambria"/>
                <a:cs typeface="Cambria"/>
              </a:rPr>
              <a:t> </a:t>
            </a:r>
            <a:r>
              <a:rPr sz="1000" spc="-5" dirty="0">
                <a:latin typeface="Cambria"/>
                <a:cs typeface="Cambria"/>
              </a:rPr>
              <a:t>out</a:t>
            </a:r>
            <a:r>
              <a:rPr sz="1000" spc="10" dirty="0">
                <a:latin typeface="Cambria"/>
                <a:cs typeface="Cambria"/>
              </a:rPr>
              <a:t> </a:t>
            </a:r>
            <a:r>
              <a:rPr sz="1000" spc="-5" dirty="0">
                <a:latin typeface="Cambria"/>
                <a:cs typeface="Cambria"/>
              </a:rPr>
              <a:t>no</a:t>
            </a:r>
            <a:r>
              <a:rPr sz="1000" spc="10" dirty="0">
                <a:latin typeface="Cambria"/>
                <a:cs typeface="Cambria"/>
              </a:rPr>
              <a:t> </a:t>
            </a:r>
            <a:r>
              <a:rPr sz="1000" spc="-5" dirty="0">
                <a:latin typeface="Cambria"/>
                <a:cs typeface="Cambria"/>
              </a:rPr>
              <a:t>earlier</a:t>
            </a:r>
            <a:r>
              <a:rPr sz="1000" spc="10" dirty="0">
                <a:latin typeface="Cambria"/>
                <a:cs typeface="Cambria"/>
              </a:rPr>
              <a:t> </a:t>
            </a:r>
            <a:r>
              <a:rPr sz="1000" spc="-5" dirty="0">
                <a:latin typeface="Cambria"/>
                <a:cs typeface="Cambria"/>
              </a:rPr>
              <a:t>than</a:t>
            </a:r>
            <a:r>
              <a:rPr sz="1000" spc="5" dirty="0">
                <a:latin typeface="Cambria"/>
                <a:cs typeface="Cambria"/>
              </a:rPr>
              <a:t> </a:t>
            </a:r>
            <a:r>
              <a:rPr sz="1000" spc="-10" dirty="0">
                <a:latin typeface="Cambria"/>
                <a:cs typeface="Cambria"/>
              </a:rPr>
              <a:t>the</a:t>
            </a:r>
            <a:r>
              <a:rPr sz="1000" spc="5" dirty="0">
                <a:latin typeface="Cambria"/>
                <a:cs typeface="Cambria"/>
              </a:rPr>
              <a:t> </a:t>
            </a:r>
            <a:r>
              <a:rPr sz="1000" spc="-5" dirty="0">
                <a:latin typeface="Cambria"/>
                <a:cs typeface="Cambria"/>
              </a:rPr>
              <a:t>beginning</a:t>
            </a:r>
            <a:r>
              <a:rPr sz="1000" spc="5" dirty="0">
                <a:latin typeface="Cambria"/>
                <a:cs typeface="Cambria"/>
              </a:rPr>
              <a:t> </a:t>
            </a:r>
            <a:r>
              <a:rPr sz="1000" dirty="0">
                <a:latin typeface="Cambria"/>
                <a:cs typeface="Cambria"/>
              </a:rPr>
              <a:t>of</a:t>
            </a:r>
            <a:r>
              <a:rPr sz="1000" spc="40" dirty="0">
                <a:latin typeface="Cambria"/>
                <a:cs typeface="Cambria"/>
              </a:rPr>
              <a:t> </a:t>
            </a:r>
            <a:r>
              <a:rPr sz="1000" spc="-5" dirty="0">
                <a:latin typeface="Calibri"/>
                <a:cs typeface="Calibri"/>
              </a:rPr>
              <a:t>year</a:t>
            </a:r>
            <a:r>
              <a:rPr sz="1000" spc="5" dirty="0">
                <a:latin typeface="Calibri"/>
                <a:cs typeface="Calibri"/>
              </a:rPr>
              <a:t> </a:t>
            </a:r>
            <a:r>
              <a:rPr sz="1000" spc="-5" dirty="0">
                <a:latin typeface="Calibri"/>
                <a:cs typeface="Calibri"/>
              </a:rPr>
              <a:t>9</a:t>
            </a:r>
            <a:r>
              <a:rPr sz="1000" spc="10" dirty="0">
                <a:latin typeface="Calibri"/>
                <a:cs typeface="Calibri"/>
              </a:rPr>
              <a:t> </a:t>
            </a:r>
            <a:r>
              <a:rPr sz="1000" spc="-5" dirty="0">
                <a:latin typeface="Calibri"/>
                <a:cs typeface="Calibri"/>
              </a:rPr>
              <a:t>for</a:t>
            </a:r>
            <a:r>
              <a:rPr sz="1000" spc="5" dirty="0">
                <a:latin typeface="Calibri"/>
                <a:cs typeface="Calibri"/>
              </a:rPr>
              <a:t> </a:t>
            </a:r>
            <a:r>
              <a:rPr sz="1000" spc="-5" dirty="0">
                <a:latin typeface="Calibri"/>
                <a:cs typeface="Calibri"/>
              </a:rPr>
              <a:t>Access</a:t>
            </a:r>
            <a:r>
              <a:rPr sz="1000" spc="10" dirty="0">
                <a:latin typeface="Calibri"/>
                <a:cs typeface="Calibri"/>
              </a:rPr>
              <a:t> </a:t>
            </a:r>
            <a:r>
              <a:rPr sz="1000" spc="-5" dirty="0">
                <a:latin typeface="Calibri"/>
                <a:cs typeface="Calibri"/>
              </a:rPr>
              <a:t>Arrangements</a:t>
            </a:r>
            <a:r>
              <a:rPr sz="1000" spc="5" dirty="0">
                <a:latin typeface="Calibri"/>
                <a:cs typeface="Calibri"/>
              </a:rPr>
              <a:t> </a:t>
            </a:r>
            <a:r>
              <a:rPr sz="1000" spc="-5" dirty="0">
                <a:latin typeface="Calibri"/>
                <a:cs typeface="Calibri"/>
              </a:rPr>
              <a:t>in</a:t>
            </a:r>
            <a:r>
              <a:rPr sz="1000" spc="10" dirty="0">
                <a:latin typeface="Calibri"/>
                <a:cs typeface="Calibri"/>
              </a:rPr>
              <a:t> </a:t>
            </a:r>
            <a:r>
              <a:rPr sz="1000" spc="-5" dirty="0">
                <a:latin typeface="Calibri"/>
                <a:cs typeface="Calibri"/>
              </a:rPr>
              <a:t>years</a:t>
            </a:r>
            <a:r>
              <a:rPr sz="1000" spc="10" dirty="0">
                <a:latin typeface="Calibri"/>
                <a:cs typeface="Calibri"/>
              </a:rPr>
              <a:t> </a:t>
            </a:r>
            <a:r>
              <a:rPr sz="1000" spc="-5" dirty="0">
                <a:latin typeface="Calibri"/>
                <a:cs typeface="Calibri"/>
              </a:rPr>
              <a:t>10 </a:t>
            </a:r>
            <a:r>
              <a:rPr sz="1000" spc="-210" dirty="0">
                <a:latin typeface="Calibri"/>
                <a:cs typeface="Calibri"/>
              </a:rPr>
              <a:t> </a:t>
            </a:r>
            <a:r>
              <a:rPr sz="1000" spc="-5" dirty="0">
                <a:latin typeface="Calibri"/>
                <a:cs typeface="Calibri"/>
              </a:rPr>
              <a:t>and</a:t>
            </a:r>
            <a:r>
              <a:rPr sz="1000" spc="5" dirty="0">
                <a:latin typeface="Calibri"/>
                <a:cs typeface="Calibri"/>
              </a:rPr>
              <a:t> </a:t>
            </a:r>
            <a:r>
              <a:rPr sz="1000" spc="-5" dirty="0">
                <a:latin typeface="Calibri"/>
                <a:cs typeface="Calibri"/>
              </a:rPr>
              <a:t>11.</a:t>
            </a:r>
            <a:r>
              <a:rPr sz="1000" spc="5" dirty="0">
                <a:latin typeface="Calibri"/>
                <a:cs typeface="Calibri"/>
              </a:rPr>
              <a:t> </a:t>
            </a:r>
            <a:r>
              <a:rPr sz="1000" spc="-5" dirty="0">
                <a:latin typeface="Calibri"/>
                <a:cs typeface="Calibri"/>
              </a:rPr>
              <a:t>It</a:t>
            </a:r>
            <a:r>
              <a:rPr sz="1000" spc="10" dirty="0">
                <a:latin typeface="Calibri"/>
                <a:cs typeface="Calibri"/>
              </a:rPr>
              <a:t> </a:t>
            </a:r>
            <a:r>
              <a:rPr sz="1000" spc="-5" dirty="0">
                <a:latin typeface="Calibri"/>
                <a:cs typeface="Calibri"/>
              </a:rPr>
              <a:t>is</a:t>
            </a:r>
            <a:r>
              <a:rPr sz="1000" dirty="0">
                <a:latin typeface="Calibri"/>
                <a:cs typeface="Calibri"/>
              </a:rPr>
              <a:t> </a:t>
            </a:r>
            <a:r>
              <a:rPr sz="1000" spc="-5" dirty="0">
                <a:latin typeface="Calibri"/>
                <a:cs typeface="Calibri"/>
              </a:rPr>
              <a:t>advisable</a:t>
            </a:r>
            <a:r>
              <a:rPr sz="1000" dirty="0">
                <a:latin typeface="Calibri"/>
                <a:cs typeface="Calibri"/>
              </a:rPr>
              <a:t> </a:t>
            </a:r>
            <a:r>
              <a:rPr sz="1000" spc="-5" dirty="0">
                <a:latin typeface="Calibri"/>
                <a:cs typeface="Calibri"/>
              </a:rPr>
              <a:t>that</a:t>
            </a:r>
            <a:r>
              <a:rPr sz="1000" spc="5" dirty="0">
                <a:latin typeface="Calibri"/>
                <a:cs typeface="Calibri"/>
              </a:rPr>
              <a:t> </a:t>
            </a:r>
            <a:r>
              <a:rPr sz="1000" spc="-5" dirty="0">
                <a:latin typeface="Calibri"/>
                <a:cs typeface="Calibri"/>
              </a:rPr>
              <a:t>these</a:t>
            </a:r>
            <a:r>
              <a:rPr sz="1000" dirty="0">
                <a:latin typeface="Calibri"/>
                <a:cs typeface="Calibri"/>
              </a:rPr>
              <a:t> </a:t>
            </a:r>
            <a:r>
              <a:rPr sz="1000" spc="-5" dirty="0">
                <a:latin typeface="Calibri"/>
                <a:cs typeface="Calibri"/>
              </a:rPr>
              <a:t>assessments</a:t>
            </a:r>
            <a:r>
              <a:rPr sz="1000" spc="5" dirty="0">
                <a:latin typeface="Calibri"/>
                <a:cs typeface="Calibri"/>
              </a:rPr>
              <a:t> </a:t>
            </a:r>
            <a:r>
              <a:rPr sz="1000" spc="-5" dirty="0">
                <a:latin typeface="Calibri"/>
                <a:cs typeface="Calibri"/>
              </a:rPr>
              <a:t>are</a:t>
            </a:r>
            <a:r>
              <a:rPr sz="1000" dirty="0">
                <a:latin typeface="Calibri"/>
                <a:cs typeface="Calibri"/>
              </a:rPr>
              <a:t> </a:t>
            </a:r>
            <a:r>
              <a:rPr sz="1000" spc="-5" dirty="0">
                <a:latin typeface="Calibri"/>
                <a:cs typeface="Calibri"/>
              </a:rPr>
              <a:t>done</a:t>
            </a:r>
            <a:r>
              <a:rPr sz="1000" spc="5" dirty="0">
                <a:latin typeface="Calibri"/>
                <a:cs typeface="Calibri"/>
              </a:rPr>
              <a:t> </a:t>
            </a:r>
            <a:r>
              <a:rPr sz="1000" dirty="0">
                <a:latin typeface="Calibri"/>
                <a:cs typeface="Calibri"/>
              </a:rPr>
              <a:t>at</a:t>
            </a:r>
            <a:r>
              <a:rPr sz="1000" spc="5" dirty="0">
                <a:latin typeface="Calibri"/>
                <a:cs typeface="Calibri"/>
              </a:rPr>
              <a:t> </a:t>
            </a:r>
            <a:r>
              <a:rPr sz="1000" spc="-5" dirty="0">
                <a:latin typeface="Calibri"/>
                <a:cs typeface="Calibri"/>
              </a:rPr>
              <a:t>the</a:t>
            </a:r>
            <a:r>
              <a:rPr sz="1000" spc="5" dirty="0">
                <a:latin typeface="Calibri"/>
                <a:cs typeface="Calibri"/>
              </a:rPr>
              <a:t> </a:t>
            </a:r>
            <a:r>
              <a:rPr sz="1000" spc="-5" dirty="0">
                <a:latin typeface="Calibri"/>
                <a:cs typeface="Calibri"/>
              </a:rPr>
              <a:t>end</a:t>
            </a:r>
            <a:r>
              <a:rPr sz="1000" spc="5" dirty="0">
                <a:latin typeface="Calibri"/>
                <a:cs typeface="Calibri"/>
              </a:rPr>
              <a:t> </a:t>
            </a:r>
            <a:r>
              <a:rPr sz="1000" spc="-5" dirty="0">
                <a:latin typeface="Calibri"/>
                <a:cs typeface="Calibri"/>
              </a:rPr>
              <a:t>of year</a:t>
            </a:r>
            <a:r>
              <a:rPr sz="1000" spc="10" dirty="0">
                <a:latin typeface="Calibri"/>
                <a:cs typeface="Calibri"/>
              </a:rPr>
              <a:t> </a:t>
            </a:r>
            <a:r>
              <a:rPr sz="1000" spc="-5" dirty="0">
                <a:latin typeface="Calibri"/>
                <a:cs typeface="Calibri"/>
              </a:rPr>
              <a:t>9</a:t>
            </a:r>
            <a:r>
              <a:rPr sz="1000" spc="5" dirty="0">
                <a:latin typeface="Calibri"/>
                <a:cs typeface="Calibri"/>
              </a:rPr>
              <a:t> </a:t>
            </a:r>
            <a:r>
              <a:rPr sz="1000" spc="-5" dirty="0">
                <a:latin typeface="Calibri"/>
                <a:cs typeface="Calibri"/>
              </a:rPr>
              <a:t>as</a:t>
            </a:r>
            <a:r>
              <a:rPr sz="1000" spc="5" dirty="0">
                <a:latin typeface="Calibri"/>
                <a:cs typeface="Calibri"/>
              </a:rPr>
              <a:t> </a:t>
            </a:r>
            <a:r>
              <a:rPr sz="1000" spc="-5" dirty="0">
                <a:latin typeface="Calibri"/>
                <a:cs typeface="Calibri"/>
              </a:rPr>
              <a:t>they</a:t>
            </a:r>
            <a:r>
              <a:rPr sz="1000" spc="5" dirty="0">
                <a:latin typeface="Calibri"/>
                <a:cs typeface="Calibri"/>
              </a:rPr>
              <a:t> </a:t>
            </a:r>
            <a:r>
              <a:rPr sz="1000" spc="-5" dirty="0">
                <a:latin typeface="Calibri"/>
                <a:cs typeface="Calibri"/>
              </a:rPr>
              <a:t>are</a:t>
            </a:r>
            <a:r>
              <a:rPr sz="1000" spc="15" dirty="0">
                <a:latin typeface="Calibri"/>
                <a:cs typeface="Calibri"/>
              </a:rPr>
              <a:t> </a:t>
            </a:r>
            <a:r>
              <a:rPr sz="1000" spc="-5" dirty="0">
                <a:latin typeface="Calibri"/>
                <a:cs typeface="Calibri"/>
              </a:rPr>
              <a:t>valid</a:t>
            </a:r>
            <a:r>
              <a:rPr sz="1000" spc="5" dirty="0">
                <a:latin typeface="Calibri"/>
                <a:cs typeface="Calibri"/>
              </a:rPr>
              <a:t> </a:t>
            </a:r>
            <a:r>
              <a:rPr sz="1000" spc="-5" dirty="0">
                <a:latin typeface="Calibri"/>
                <a:cs typeface="Calibri"/>
              </a:rPr>
              <a:t>for</a:t>
            </a:r>
            <a:r>
              <a:rPr sz="1000" spc="5" dirty="0">
                <a:latin typeface="Calibri"/>
                <a:cs typeface="Calibri"/>
              </a:rPr>
              <a:t> </a:t>
            </a:r>
            <a:r>
              <a:rPr sz="1000" spc="-5" dirty="0">
                <a:latin typeface="Calibri"/>
                <a:cs typeface="Calibri"/>
              </a:rPr>
              <a:t>two</a:t>
            </a:r>
            <a:r>
              <a:rPr sz="1000" spc="10" dirty="0">
                <a:latin typeface="Calibri"/>
                <a:cs typeface="Calibri"/>
              </a:rPr>
              <a:t> </a:t>
            </a:r>
            <a:r>
              <a:rPr sz="1000" spc="-5" dirty="0">
                <a:latin typeface="Calibri"/>
                <a:cs typeface="Calibri"/>
              </a:rPr>
              <a:t>years and</a:t>
            </a:r>
            <a:r>
              <a:rPr sz="1000" spc="10" dirty="0">
                <a:latin typeface="Calibri"/>
                <a:cs typeface="Calibri"/>
              </a:rPr>
              <a:t> </a:t>
            </a:r>
            <a:r>
              <a:rPr sz="1000" spc="-5" dirty="0">
                <a:latin typeface="Calibri"/>
                <a:cs typeface="Calibri"/>
              </a:rPr>
              <a:t>will</a:t>
            </a:r>
            <a:endParaRPr sz="1000" dirty="0">
              <a:latin typeface="Calibri"/>
              <a:cs typeface="Calibri"/>
            </a:endParaRPr>
          </a:p>
          <a:p>
            <a:pPr marL="51435">
              <a:lnSpc>
                <a:spcPts val="1170"/>
              </a:lnSpc>
            </a:pPr>
            <a:r>
              <a:rPr lang="en-GB" sz="1000" spc="-5" dirty="0">
                <a:latin typeface="Calibri"/>
                <a:cs typeface="Calibri"/>
              </a:rPr>
              <a:t>therefore,</a:t>
            </a:r>
            <a:r>
              <a:rPr sz="1000" dirty="0">
                <a:latin typeface="Calibri"/>
                <a:cs typeface="Calibri"/>
              </a:rPr>
              <a:t> </a:t>
            </a:r>
            <a:r>
              <a:rPr sz="1000" spc="-5" dirty="0">
                <a:latin typeface="Calibri"/>
                <a:cs typeface="Calibri"/>
              </a:rPr>
              <a:t>cover</a:t>
            </a:r>
            <a:r>
              <a:rPr sz="1000" spc="5" dirty="0">
                <a:latin typeface="Calibri"/>
                <a:cs typeface="Calibri"/>
              </a:rPr>
              <a:t> </a:t>
            </a:r>
            <a:r>
              <a:rPr sz="1000" spc="-5" dirty="0">
                <a:latin typeface="Calibri"/>
                <a:cs typeface="Calibri"/>
              </a:rPr>
              <a:t>a</a:t>
            </a:r>
            <a:r>
              <a:rPr sz="1000" spc="10" dirty="0">
                <a:latin typeface="Calibri"/>
                <a:cs typeface="Calibri"/>
              </a:rPr>
              <a:t> </a:t>
            </a:r>
            <a:r>
              <a:rPr sz="1000" spc="-5" dirty="0">
                <a:latin typeface="Calibri"/>
                <a:cs typeface="Calibri"/>
              </a:rPr>
              <a:t>student</a:t>
            </a:r>
            <a:r>
              <a:rPr sz="1000" spc="5" dirty="0">
                <a:latin typeface="Calibri"/>
                <a:cs typeface="Calibri"/>
              </a:rPr>
              <a:t> </a:t>
            </a:r>
            <a:r>
              <a:rPr sz="1000" spc="-5" dirty="0">
                <a:latin typeface="Calibri"/>
                <a:cs typeface="Calibri"/>
              </a:rPr>
              <a:t>until</a:t>
            </a:r>
            <a:r>
              <a:rPr sz="1000" dirty="0">
                <a:latin typeface="Calibri"/>
                <a:cs typeface="Calibri"/>
              </a:rPr>
              <a:t> </a:t>
            </a:r>
            <a:r>
              <a:rPr sz="1000" spc="-5" dirty="0">
                <a:latin typeface="Calibri"/>
                <a:cs typeface="Calibri"/>
              </a:rPr>
              <a:t>the</a:t>
            </a:r>
            <a:r>
              <a:rPr sz="1000" dirty="0">
                <a:latin typeface="Calibri"/>
                <a:cs typeface="Calibri"/>
              </a:rPr>
              <a:t> </a:t>
            </a:r>
            <a:r>
              <a:rPr sz="1000" spc="-5" dirty="0">
                <a:latin typeface="Calibri"/>
                <a:cs typeface="Calibri"/>
              </a:rPr>
              <a:t>end</a:t>
            </a:r>
            <a:r>
              <a:rPr sz="1000" spc="10" dirty="0">
                <a:latin typeface="Calibri"/>
                <a:cs typeface="Calibri"/>
              </a:rPr>
              <a:t> </a:t>
            </a:r>
            <a:r>
              <a:rPr sz="1000" spc="-5" dirty="0">
                <a:latin typeface="Calibri"/>
                <a:cs typeface="Calibri"/>
              </a:rPr>
              <a:t>of year</a:t>
            </a:r>
            <a:r>
              <a:rPr sz="1000" spc="5" dirty="0">
                <a:latin typeface="Calibri"/>
                <a:cs typeface="Calibri"/>
              </a:rPr>
              <a:t> </a:t>
            </a:r>
            <a:r>
              <a:rPr sz="1000" spc="-5" dirty="0">
                <a:latin typeface="Calibri"/>
                <a:cs typeface="Calibri"/>
              </a:rPr>
              <a:t>11.</a:t>
            </a:r>
            <a:r>
              <a:rPr sz="1000" spc="50" dirty="0">
                <a:latin typeface="Calibri"/>
                <a:cs typeface="Calibri"/>
              </a:rPr>
              <a:t> </a:t>
            </a:r>
            <a:r>
              <a:rPr sz="1000" spc="-5" dirty="0">
                <a:latin typeface="Cambria"/>
                <a:cs typeface="Cambria"/>
              </a:rPr>
              <a:t>For</a:t>
            </a:r>
            <a:r>
              <a:rPr sz="1000" dirty="0">
                <a:latin typeface="Cambria"/>
                <a:cs typeface="Cambria"/>
              </a:rPr>
              <a:t> </a:t>
            </a:r>
            <a:r>
              <a:rPr lang="en-US" sz="1000" spc="-5" dirty="0">
                <a:latin typeface="Cambria"/>
                <a:cs typeface="Cambria"/>
              </a:rPr>
              <a:t>pupils </a:t>
            </a:r>
            <a:r>
              <a:rPr sz="1000" spc="10" dirty="0">
                <a:latin typeface="Cambria"/>
                <a:cs typeface="Cambria"/>
              </a:rPr>
              <a:t> </a:t>
            </a:r>
            <a:r>
              <a:rPr sz="1000" spc="-5" dirty="0">
                <a:latin typeface="Cambria"/>
                <a:cs typeface="Cambria"/>
              </a:rPr>
              <a:t>in</a:t>
            </a:r>
            <a:r>
              <a:rPr sz="1000" spc="10" dirty="0">
                <a:latin typeface="Cambria"/>
                <a:cs typeface="Cambria"/>
              </a:rPr>
              <a:t> </a:t>
            </a:r>
            <a:r>
              <a:rPr sz="1000" spc="-5" dirty="0">
                <a:latin typeface="Cambria"/>
                <a:cs typeface="Cambria"/>
              </a:rPr>
              <a:t>6</a:t>
            </a:r>
            <a:r>
              <a:rPr sz="975" spc="-7" baseline="38461" dirty="0">
                <a:latin typeface="Calibri"/>
                <a:cs typeface="Calibri"/>
              </a:rPr>
              <a:t>th</a:t>
            </a:r>
            <a:r>
              <a:rPr sz="975" spc="112" baseline="38461" dirty="0">
                <a:latin typeface="Calibri"/>
                <a:cs typeface="Calibri"/>
              </a:rPr>
              <a:t> </a:t>
            </a:r>
            <a:r>
              <a:rPr sz="1000" spc="-5" dirty="0">
                <a:latin typeface="Calibri"/>
                <a:cs typeface="Calibri"/>
              </a:rPr>
              <a:t>Form</a:t>
            </a:r>
            <a:r>
              <a:rPr sz="1000" spc="5" dirty="0">
                <a:latin typeface="Calibri"/>
                <a:cs typeface="Calibri"/>
              </a:rPr>
              <a:t> </a:t>
            </a:r>
            <a:r>
              <a:rPr sz="1000" spc="-5" dirty="0">
                <a:latin typeface="Calibri"/>
                <a:cs typeface="Calibri"/>
              </a:rPr>
              <a:t>the</a:t>
            </a:r>
            <a:r>
              <a:rPr sz="1000" dirty="0">
                <a:latin typeface="Calibri"/>
                <a:cs typeface="Calibri"/>
              </a:rPr>
              <a:t> </a:t>
            </a:r>
            <a:r>
              <a:rPr sz="1000" spc="-5" dirty="0">
                <a:latin typeface="Calibri"/>
                <a:cs typeface="Calibri"/>
              </a:rPr>
              <a:t>assessments</a:t>
            </a:r>
            <a:r>
              <a:rPr sz="1000" spc="5" dirty="0">
                <a:latin typeface="Calibri"/>
                <a:cs typeface="Calibri"/>
              </a:rPr>
              <a:t> </a:t>
            </a:r>
            <a:r>
              <a:rPr sz="1000" spc="-5" dirty="0">
                <a:latin typeface="Calibri"/>
                <a:cs typeface="Calibri"/>
              </a:rPr>
              <a:t>are</a:t>
            </a:r>
            <a:r>
              <a:rPr sz="1000" dirty="0">
                <a:latin typeface="Calibri"/>
                <a:cs typeface="Calibri"/>
              </a:rPr>
              <a:t> </a:t>
            </a:r>
            <a:r>
              <a:rPr sz="1000" spc="-5" dirty="0">
                <a:latin typeface="Calibri"/>
                <a:cs typeface="Calibri"/>
              </a:rPr>
              <a:t>carried</a:t>
            </a:r>
            <a:r>
              <a:rPr sz="1000" spc="10" dirty="0">
                <a:latin typeface="Calibri"/>
                <a:cs typeface="Calibri"/>
              </a:rPr>
              <a:t> </a:t>
            </a:r>
            <a:r>
              <a:rPr sz="1000" spc="-5" dirty="0">
                <a:latin typeface="Calibri"/>
                <a:cs typeface="Calibri"/>
              </a:rPr>
              <a:t>out</a:t>
            </a:r>
            <a:r>
              <a:rPr sz="1000" spc="5" dirty="0">
                <a:latin typeface="Calibri"/>
                <a:cs typeface="Calibri"/>
              </a:rPr>
              <a:t> </a:t>
            </a:r>
            <a:r>
              <a:rPr sz="1000" spc="-5" dirty="0">
                <a:latin typeface="Calibri"/>
                <a:cs typeface="Calibri"/>
              </a:rPr>
              <a:t>in</a:t>
            </a:r>
            <a:r>
              <a:rPr sz="1000" spc="10" dirty="0">
                <a:latin typeface="Calibri"/>
                <a:cs typeface="Calibri"/>
              </a:rPr>
              <a:t> </a:t>
            </a:r>
            <a:r>
              <a:rPr sz="1000" spc="-5" dirty="0">
                <a:latin typeface="Calibri"/>
                <a:cs typeface="Calibri"/>
              </a:rPr>
              <a:t>year</a:t>
            </a:r>
            <a:endParaRPr sz="1000" dirty="0">
              <a:latin typeface="Calibri"/>
              <a:cs typeface="Calibri"/>
            </a:endParaRPr>
          </a:p>
          <a:p>
            <a:pPr marL="51435" marR="140335">
              <a:lnSpc>
                <a:spcPct val="102000"/>
              </a:lnSpc>
            </a:pPr>
            <a:r>
              <a:rPr sz="1000" spc="-5" dirty="0">
                <a:latin typeface="Calibri"/>
                <a:cs typeface="Calibri"/>
              </a:rPr>
              <a:t>11.</a:t>
            </a:r>
            <a:r>
              <a:rPr sz="1000" dirty="0">
                <a:latin typeface="Calibri"/>
                <a:cs typeface="Calibri"/>
              </a:rPr>
              <a:t> </a:t>
            </a:r>
            <a:r>
              <a:rPr sz="1000" spc="-5" dirty="0">
                <a:latin typeface="Calibri"/>
                <a:cs typeface="Calibri"/>
              </a:rPr>
              <a:t>To</a:t>
            </a:r>
            <a:r>
              <a:rPr sz="1000" spc="10" dirty="0">
                <a:latin typeface="Calibri"/>
                <a:cs typeface="Calibri"/>
              </a:rPr>
              <a:t> </a:t>
            </a:r>
            <a:r>
              <a:rPr sz="1000" spc="-5" dirty="0">
                <a:latin typeface="Calibri"/>
                <a:cs typeface="Calibri"/>
              </a:rPr>
              <a:t>qualify</a:t>
            </a:r>
            <a:r>
              <a:rPr sz="1000" spc="5" dirty="0">
                <a:latin typeface="Calibri"/>
                <a:cs typeface="Calibri"/>
              </a:rPr>
              <a:t> </a:t>
            </a:r>
            <a:r>
              <a:rPr sz="1000" spc="-5" dirty="0">
                <a:latin typeface="Calibri"/>
                <a:cs typeface="Calibri"/>
              </a:rPr>
              <a:t>for</a:t>
            </a:r>
            <a:r>
              <a:rPr sz="1000" spc="10" dirty="0">
                <a:latin typeface="Calibri"/>
                <a:cs typeface="Calibri"/>
              </a:rPr>
              <a:t> </a:t>
            </a:r>
            <a:r>
              <a:rPr sz="1000" spc="-5" dirty="0">
                <a:latin typeface="Calibri"/>
                <a:cs typeface="Calibri"/>
              </a:rPr>
              <a:t>any</a:t>
            </a:r>
            <a:r>
              <a:rPr sz="1000" spc="10" dirty="0">
                <a:latin typeface="Calibri"/>
                <a:cs typeface="Calibri"/>
              </a:rPr>
              <a:t> </a:t>
            </a:r>
            <a:r>
              <a:rPr sz="1000" spc="-5" dirty="0">
                <a:latin typeface="Calibri"/>
                <a:cs typeface="Calibri"/>
              </a:rPr>
              <a:t>Access</a:t>
            </a:r>
            <a:r>
              <a:rPr sz="1000" spc="10" dirty="0">
                <a:latin typeface="Calibri"/>
                <a:cs typeface="Calibri"/>
              </a:rPr>
              <a:t> </a:t>
            </a:r>
            <a:r>
              <a:rPr sz="1000" spc="-5" dirty="0">
                <a:latin typeface="Calibri"/>
                <a:cs typeface="Calibri"/>
              </a:rPr>
              <a:t>Arrangement</a:t>
            </a:r>
            <a:r>
              <a:rPr sz="1000" spc="10" dirty="0">
                <a:latin typeface="Calibri"/>
                <a:cs typeface="Calibri"/>
              </a:rPr>
              <a:t> </a:t>
            </a:r>
            <a:r>
              <a:rPr sz="1000" spc="-5" dirty="0">
                <a:latin typeface="Calibri"/>
                <a:cs typeface="Calibri"/>
              </a:rPr>
              <a:t>that</a:t>
            </a:r>
            <a:r>
              <a:rPr sz="1000" spc="5" dirty="0">
                <a:latin typeface="Calibri"/>
                <a:cs typeface="Calibri"/>
              </a:rPr>
              <a:t> </a:t>
            </a:r>
            <a:r>
              <a:rPr sz="1000" spc="-5" dirty="0">
                <a:latin typeface="Calibri"/>
                <a:cs typeface="Calibri"/>
              </a:rPr>
              <a:t>requires</a:t>
            </a:r>
            <a:r>
              <a:rPr sz="1000" dirty="0">
                <a:latin typeface="Calibri"/>
                <a:cs typeface="Calibri"/>
              </a:rPr>
              <a:t> </a:t>
            </a:r>
            <a:r>
              <a:rPr sz="1000" spc="-5" dirty="0">
                <a:latin typeface="Calibri"/>
                <a:cs typeface="Calibri"/>
              </a:rPr>
              <a:t>formal</a:t>
            </a:r>
            <a:r>
              <a:rPr sz="1000" spc="10" dirty="0">
                <a:latin typeface="Calibri"/>
                <a:cs typeface="Calibri"/>
              </a:rPr>
              <a:t> </a:t>
            </a:r>
            <a:r>
              <a:rPr sz="1000" spc="-5" dirty="0">
                <a:latin typeface="Calibri"/>
                <a:cs typeface="Calibri"/>
              </a:rPr>
              <a:t>assessment,</a:t>
            </a:r>
            <a:r>
              <a:rPr sz="1000" spc="5" dirty="0">
                <a:latin typeface="Calibri"/>
                <a:cs typeface="Calibri"/>
              </a:rPr>
              <a:t> </a:t>
            </a:r>
            <a:r>
              <a:rPr sz="1000" spc="-5" dirty="0">
                <a:latin typeface="Calibri"/>
                <a:cs typeface="Calibri"/>
              </a:rPr>
              <a:t>a</a:t>
            </a:r>
            <a:r>
              <a:rPr sz="1000" spc="10" dirty="0">
                <a:latin typeface="Calibri"/>
                <a:cs typeface="Calibri"/>
              </a:rPr>
              <a:t> </a:t>
            </a:r>
            <a:r>
              <a:rPr sz="1000" dirty="0">
                <a:latin typeface="Calibri"/>
                <a:cs typeface="Calibri"/>
              </a:rPr>
              <a:t>student’s</a:t>
            </a:r>
            <a:r>
              <a:rPr sz="1000" spc="10" dirty="0">
                <a:latin typeface="Calibri"/>
                <a:cs typeface="Calibri"/>
              </a:rPr>
              <a:t> </a:t>
            </a:r>
            <a:r>
              <a:rPr sz="1000" spc="-5" dirty="0">
                <a:latin typeface="Calibri"/>
                <a:cs typeface="Calibri"/>
              </a:rPr>
              <a:t>scores</a:t>
            </a:r>
            <a:r>
              <a:rPr sz="1000" dirty="0">
                <a:latin typeface="Calibri"/>
                <a:cs typeface="Calibri"/>
              </a:rPr>
              <a:t> </a:t>
            </a:r>
            <a:r>
              <a:rPr sz="1000" spc="-5" dirty="0">
                <a:latin typeface="Calibri"/>
                <a:cs typeface="Calibri"/>
              </a:rPr>
              <a:t>must</a:t>
            </a:r>
            <a:r>
              <a:rPr sz="1000" spc="10" dirty="0">
                <a:latin typeface="Calibri"/>
                <a:cs typeface="Calibri"/>
              </a:rPr>
              <a:t> </a:t>
            </a:r>
            <a:r>
              <a:rPr sz="1000" spc="-5" dirty="0">
                <a:latin typeface="Calibri"/>
                <a:cs typeface="Calibri"/>
              </a:rPr>
              <a:t>fall</a:t>
            </a:r>
            <a:r>
              <a:rPr sz="1000" spc="5" dirty="0">
                <a:latin typeface="Calibri"/>
                <a:cs typeface="Calibri"/>
              </a:rPr>
              <a:t> </a:t>
            </a:r>
            <a:r>
              <a:rPr sz="1000" spc="-5" dirty="0">
                <a:latin typeface="Calibri"/>
                <a:cs typeface="Calibri"/>
              </a:rPr>
              <a:t>well</a:t>
            </a:r>
            <a:r>
              <a:rPr sz="1000" spc="10" dirty="0">
                <a:latin typeface="Calibri"/>
                <a:cs typeface="Calibri"/>
              </a:rPr>
              <a:t> </a:t>
            </a:r>
            <a:r>
              <a:rPr sz="1000" spc="-5" dirty="0">
                <a:latin typeface="Calibri"/>
                <a:cs typeface="Calibri"/>
              </a:rPr>
              <a:t>below </a:t>
            </a:r>
            <a:r>
              <a:rPr sz="1000" dirty="0">
                <a:latin typeface="Calibri"/>
                <a:cs typeface="Calibri"/>
              </a:rPr>
              <a:t> </a:t>
            </a:r>
            <a:r>
              <a:rPr sz="1000" spc="-5" dirty="0">
                <a:latin typeface="Calibri"/>
                <a:cs typeface="Calibri"/>
              </a:rPr>
              <a:t>the average expected</a:t>
            </a:r>
            <a:r>
              <a:rPr sz="1000" dirty="0">
                <a:latin typeface="Calibri"/>
                <a:cs typeface="Calibri"/>
              </a:rPr>
              <a:t> </a:t>
            </a:r>
            <a:r>
              <a:rPr sz="1000" spc="-5" dirty="0">
                <a:latin typeface="Calibri"/>
                <a:cs typeface="Calibri"/>
              </a:rPr>
              <a:t>for</a:t>
            </a:r>
            <a:r>
              <a:rPr sz="1000" dirty="0">
                <a:latin typeface="Calibri"/>
                <a:cs typeface="Calibri"/>
              </a:rPr>
              <a:t> </a:t>
            </a:r>
            <a:r>
              <a:rPr sz="1000" spc="-5" dirty="0">
                <a:latin typeface="Calibri"/>
                <a:cs typeface="Calibri"/>
              </a:rPr>
              <a:t>a</a:t>
            </a:r>
            <a:r>
              <a:rPr sz="1000" dirty="0">
                <a:latin typeface="Calibri"/>
                <a:cs typeface="Calibri"/>
              </a:rPr>
              <a:t> </a:t>
            </a:r>
            <a:r>
              <a:rPr sz="1000" spc="-5" dirty="0">
                <a:latin typeface="Calibri"/>
                <a:cs typeface="Calibri"/>
              </a:rPr>
              <a:t>student</a:t>
            </a:r>
            <a:r>
              <a:rPr sz="1000" spc="5" dirty="0">
                <a:latin typeface="Calibri"/>
                <a:cs typeface="Calibri"/>
              </a:rPr>
              <a:t> </a:t>
            </a:r>
            <a:r>
              <a:rPr sz="1000" spc="-5" dirty="0">
                <a:latin typeface="Calibri"/>
                <a:cs typeface="Calibri"/>
              </a:rPr>
              <a:t>of</a:t>
            </a:r>
            <a:r>
              <a:rPr sz="1000" spc="-10" dirty="0">
                <a:latin typeface="Calibri"/>
                <a:cs typeface="Calibri"/>
              </a:rPr>
              <a:t> </a:t>
            </a:r>
            <a:r>
              <a:rPr sz="1000" spc="-5" dirty="0">
                <a:latin typeface="Calibri"/>
                <a:cs typeface="Calibri"/>
              </a:rPr>
              <a:t>the </a:t>
            </a:r>
            <a:r>
              <a:rPr sz="1000" spc="-10" dirty="0">
                <a:latin typeface="Calibri"/>
                <a:cs typeface="Calibri"/>
              </a:rPr>
              <a:t>same</a:t>
            </a:r>
            <a:r>
              <a:rPr sz="1000" spc="-5" dirty="0">
                <a:latin typeface="Calibri"/>
                <a:cs typeface="Calibri"/>
              </a:rPr>
              <a:t> chronological</a:t>
            </a:r>
            <a:r>
              <a:rPr sz="1000" dirty="0">
                <a:latin typeface="Calibri"/>
                <a:cs typeface="Calibri"/>
              </a:rPr>
              <a:t> </a:t>
            </a:r>
            <a:r>
              <a:rPr sz="1000" spc="-5" dirty="0">
                <a:latin typeface="Calibri"/>
                <a:cs typeface="Calibri"/>
              </a:rPr>
              <a:t>age.</a:t>
            </a:r>
            <a:endParaRPr sz="1000" dirty="0">
              <a:latin typeface="Calibri"/>
              <a:cs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9525" y="0"/>
            <a:ext cx="3481704" cy="10692130"/>
            <a:chOff x="-9525" y="0"/>
            <a:chExt cx="3481704" cy="10692130"/>
          </a:xfrm>
        </p:grpSpPr>
        <p:sp>
          <p:nvSpPr>
            <p:cNvPr id="3" name="object 3"/>
            <p:cNvSpPr/>
            <p:nvPr/>
          </p:nvSpPr>
          <p:spPr>
            <a:xfrm>
              <a:off x="0" y="0"/>
              <a:ext cx="3462654" cy="10673080"/>
            </a:xfrm>
            <a:custGeom>
              <a:avLst/>
              <a:gdLst/>
              <a:ahLst/>
              <a:cxnLst/>
              <a:rect l="l" t="t" r="r" b="b"/>
              <a:pathLst>
                <a:path w="3462654" h="10673080">
                  <a:moveTo>
                    <a:pt x="0" y="10673040"/>
                  </a:moveTo>
                  <a:lnTo>
                    <a:pt x="3462358" y="10673040"/>
                  </a:lnTo>
                  <a:lnTo>
                    <a:pt x="3462358" y="0"/>
                  </a:lnTo>
                  <a:lnTo>
                    <a:pt x="0" y="0"/>
                  </a:lnTo>
                  <a:lnTo>
                    <a:pt x="0" y="10673040"/>
                  </a:lnTo>
                  <a:close/>
                </a:path>
              </a:pathLst>
            </a:custGeom>
            <a:solidFill>
              <a:srgbClr val="1E1B5D"/>
            </a:solidFill>
          </p:spPr>
          <p:txBody>
            <a:bodyPr wrap="square" lIns="0" tIns="0" rIns="0" bIns="0" rtlCol="0"/>
            <a:lstStyle/>
            <a:p>
              <a:endParaRPr/>
            </a:p>
          </p:txBody>
        </p:sp>
        <p:sp>
          <p:nvSpPr>
            <p:cNvPr id="4" name="object 4"/>
            <p:cNvSpPr/>
            <p:nvPr/>
          </p:nvSpPr>
          <p:spPr>
            <a:xfrm>
              <a:off x="0" y="0"/>
              <a:ext cx="3462654" cy="10673080"/>
            </a:xfrm>
            <a:custGeom>
              <a:avLst/>
              <a:gdLst/>
              <a:ahLst/>
              <a:cxnLst/>
              <a:rect l="l" t="t" r="r" b="b"/>
              <a:pathLst>
                <a:path w="3462654" h="10673080">
                  <a:moveTo>
                    <a:pt x="0" y="10673040"/>
                  </a:moveTo>
                  <a:lnTo>
                    <a:pt x="3462358" y="10673040"/>
                  </a:lnTo>
                  <a:lnTo>
                    <a:pt x="3462358" y="0"/>
                  </a:lnTo>
                </a:path>
              </a:pathLst>
            </a:custGeom>
            <a:ln w="19050">
              <a:solidFill>
                <a:srgbClr val="000000"/>
              </a:solidFill>
            </a:ln>
          </p:spPr>
          <p:txBody>
            <a:bodyPr wrap="square" lIns="0" tIns="0" rIns="0" bIns="0" rtlCol="0"/>
            <a:lstStyle/>
            <a:p>
              <a:endParaRPr/>
            </a:p>
          </p:txBody>
        </p:sp>
        <p:pic>
          <p:nvPicPr>
            <p:cNvPr id="5" name="object 5"/>
            <p:cNvPicPr/>
            <p:nvPr/>
          </p:nvPicPr>
          <p:blipFill>
            <a:blip r:embed="rId2" cstate="print"/>
            <a:stretch>
              <a:fillRect/>
            </a:stretch>
          </p:blipFill>
          <p:spPr>
            <a:xfrm>
              <a:off x="248005" y="8445753"/>
              <a:ext cx="1448816" cy="1791576"/>
            </a:xfrm>
            <a:prstGeom prst="rect">
              <a:avLst/>
            </a:prstGeom>
          </p:spPr>
        </p:pic>
        <p:sp>
          <p:nvSpPr>
            <p:cNvPr id="6" name="object 6"/>
            <p:cNvSpPr/>
            <p:nvPr/>
          </p:nvSpPr>
          <p:spPr>
            <a:xfrm>
              <a:off x="248005" y="8445753"/>
              <a:ext cx="1449070" cy="1791970"/>
            </a:xfrm>
            <a:custGeom>
              <a:avLst/>
              <a:gdLst/>
              <a:ahLst/>
              <a:cxnLst/>
              <a:rect l="l" t="t" r="r" b="b"/>
              <a:pathLst>
                <a:path w="1449070" h="1791970">
                  <a:moveTo>
                    <a:pt x="0" y="1791589"/>
                  </a:moveTo>
                  <a:lnTo>
                    <a:pt x="1448816" y="1791589"/>
                  </a:lnTo>
                  <a:lnTo>
                    <a:pt x="1448816" y="0"/>
                  </a:lnTo>
                  <a:lnTo>
                    <a:pt x="0" y="0"/>
                  </a:lnTo>
                  <a:lnTo>
                    <a:pt x="0" y="1791589"/>
                  </a:lnTo>
                  <a:close/>
                </a:path>
              </a:pathLst>
            </a:custGeom>
            <a:ln w="6350">
              <a:solidFill>
                <a:srgbClr val="F1F1F1"/>
              </a:solidFill>
            </a:ln>
          </p:spPr>
          <p:txBody>
            <a:bodyPr wrap="square" lIns="0" tIns="0" rIns="0" bIns="0" rtlCol="0"/>
            <a:lstStyle/>
            <a:p>
              <a:endParaRPr/>
            </a:p>
          </p:txBody>
        </p:sp>
        <p:pic>
          <p:nvPicPr>
            <p:cNvPr id="7" name="object 7"/>
            <p:cNvPicPr/>
            <p:nvPr/>
          </p:nvPicPr>
          <p:blipFill>
            <a:blip r:embed="rId3" cstate="print"/>
            <a:stretch>
              <a:fillRect/>
            </a:stretch>
          </p:blipFill>
          <p:spPr>
            <a:xfrm>
              <a:off x="1724279" y="8436457"/>
              <a:ext cx="1500886" cy="1793113"/>
            </a:xfrm>
            <a:prstGeom prst="rect">
              <a:avLst/>
            </a:prstGeom>
          </p:spPr>
        </p:pic>
        <p:sp>
          <p:nvSpPr>
            <p:cNvPr id="8" name="object 8"/>
            <p:cNvSpPr/>
            <p:nvPr/>
          </p:nvSpPr>
          <p:spPr>
            <a:xfrm>
              <a:off x="1724279" y="8436457"/>
              <a:ext cx="1501140" cy="1793239"/>
            </a:xfrm>
            <a:custGeom>
              <a:avLst/>
              <a:gdLst/>
              <a:ahLst/>
              <a:cxnLst/>
              <a:rect l="l" t="t" r="r" b="b"/>
              <a:pathLst>
                <a:path w="1501139" h="1793240">
                  <a:moveTo>
                    <a:pt x="0" y="1793113"/>
                  </a:moveTo>
                  <a:lnTo>
                    <a:pt x="1500886" y="1793113"/>
                  </a:lnTo>
                  <a:lnTo>
                    <a:pt x="1500886" y="0"/>
                  </a:lnTo>
                  <a:lnTo>
                    <a:pt x="0" y="0"/>
                  </a:lnTo>
                  <a:lnTo>
                    <a:pt x="0" y="1793113"/>
                  </a:lnTo>
                  <a:close/>
                </a:path>
              </a:pathLst>
            </a:custGeom>
            <a:ln w="6350">
              <a:solidFill>
                <a:srgbClr val="F1F1F1"/>
              </a:solidFill>
            </a:ln>
          </p:spPr>
          <p:txBody>
            <a:bodyPr wrap="square" lIns="0" tIns="0" rIns="0" bIns="0" rtlCol="0"/>
            <a:lstStyle/>
            <a:p>
              <a:endParaRPr/>
            </a:p>
          </p:txBody>
        </p:sp>
        <p:pic>
          <p:nvPicPr>
            <p:cNvPr id="9" name="object 9"/>
            <p:cNvPicPr/>
            <p:nvPr/>
          </p:nvPicPr>
          <p:blipFill>
            <a:blip r:embed="rId4" cstate="print"/>
            <a:stretch>
              <a:fillRect/>
            </a:stretch>
          </p:blipFill>
          <p:spPr>
            <a:xfrm>
              <a:off x="144779" y="2766059"/>
              <a:ext cx="3287267" cy="1324355"/>
            </a:xfrm>
            <a:prstGeom prst="rect">
              <a:avLst/>
            </a:prstGeom>
          </p:spPr>
        </p:pic>
        <p:pic>
          <p:nvPicPr>
            <p:cNvPr id="10" name="object 10"/>
            <p:cNvPicPr/>
            <p:nvPr/>
          </p:nvPicPr>
          <p:blipFill>
            <a:blip r:embed="rId5" cstate="print"/>
            <a:stretch>
              <a:fillRect/>
            </a:stretch>
          </p:blipFill>
          <p:spPr>
            <a:xfrm>
              <a:off x="88860" y="2697479"/>
              <a:ext cx="3273933" cy="1309624"/>
            </a:xfrm>
            <a:prstGeom prst="rect">
              <a:avLst/>
            </a:prstGeom>
          </p:spPr>
        </p:pic>
        <p:sp>
          <p:nvSpPr>
            <p:cNvPr id="11" name="object 11"/>
            <p:cNvSpPr/>
            <p:nvPr/>
          </p:nvSpPr>
          <p:spPr>
            <a:xfrm>
              <a:off x="88860" y="2697479"/>
              <a:ext cx="3274060" cy="1310005"/>
            </a:xfrm>
            <a:custGeom>
              <a:avLst/>
              <a:gdLst/>
              <a:ahLst/>
              <a:cxnLst/>
              <a:rect l="l" t="t" r="r" b="b"/>
              <a:pathLst>
                <a:path w="3274060" h="1310004">
                  <a:moveTo>
                    <a:pt x="218263" y="0"/>
                  </a:moveTo>
                  <a:lnTo>
                    <a:pt x="168220" y="5768"/>
                  </a:lnTo>
                  <a:lnTo>
                    <a:pt x="122280" y="22197"/>
                  </a:lnTo>
                  <a:lnTo>
                    <a:pt x="81754" y="47976"/>
                  </a:lnTo>
                  <a:lnTo>
                    <a:pt x="47952" y="81789"/>
                  </a:lnTo>
                  <a:lnTo>
                    <a:pt x="22185" y="122325"/>
                  </a:lnTo>
                  <a:lnTo>
                    <a:pt x="5764" y="168270"/>
                  </a:lnTo>
                  <a:lnTo>
                    <a:pt x="0" y="218312"/>
                  </a:lnTo>
                  <a:lnTo>
                    <a:pt x="0" y="1091310"/>
                  </a:lnTo>
                  <a:lnTo>
                    <a:pt x="5764" y="1141393"/>
                  </a:lnTo>
                  <a:lnTo>
                    <a:pt x="22185" y="1187354"/>
                  </a:lnTo>
                  <a:lnTo>
                    <a:pt x="47952" y="1227887"/>
                  </a:lnTo>
                  <a:lnTo>
                    <a:pt x="81754" y="1261687"/>
                  </a:lnTo>
                  <a:lnTo>
                    <a:pt x="122280" y="1287448"/>
                  </a:lnTo>
                  <a:lnTo>
                    <a:pt x="168220" y="1303862"/>
                  </a:lnTo>
                  <a:lnTo>
                    <a:pt x="218263" y="1309624"/>
                  </a:lnTo>
                  <a:lnTo>
                    <a:pt x="3055659" y="1309624"/>
                  </a:lnTo>
                  <a:lnTo>
                    <a:pt x="3105701" y="1303862"/>
                  </a:lnTo>
                  <a:lnTo>
                    <a:pt x="3151646" y="1287448"/>
                  </a:lnTo>
                  <a:lnTo>
                    <a:pt x="3192182" y="1261687"/>
                  </a:lnTo>
                  <a:lnTo>
                    <a:pt x="3225996" y="1227887"/>
                  </a:lnTo>
                  <a:lnTo>
                    <a:pt x="3251774" y="1187354"/>
                  </a:lnTo>
                  <a:lnTo>
                    <a:pt x="3268204" y="1141393"/>
                  </a:lnTo>
                  <a:lnTo>
                    <a:pt x="3273972" y="1091310"/>
                  </a:lnTo>
                  <a:lnTo>
                    <a:pt x="3273972" y="218312"/>
                  </a:lnTo>
                  <a:lnTo>
                    <a:pt x="3268204" y="168270"/>
                  </a:lnTo>
                  <a:lnTo>
                    <a:pt x="3251774" y="122325"/>
                  </a:lnTo>
                  <a:lnTo>
                    <a:pt x="3225996" y="81789"/>
                  </a:lnTo>
                  <a:lnTo>
                    <a:pt x="3192182" y="47976"/>
                  </a:lnTo>
                  <a:lnTo>
                    <a:pt x="3151646" y="22197"/>
                  </a:lnTo>
                  <a:lnTo>
                    <a:pt x="3105701" y="5768"/>
                  </a:lnTo>
                  <a:lnTo>
                    <a:pt x="3055659" y="0"/>
                  </a:lnTo>
                  <a:lnTo>
                    <a:pt x="218263" y="0"/>
                  </a:lnTo>
                </a:path>
              </a:pathLst>
            </a:custGeom>
            <a:ln w="25400">
              <a:solidFill>
                <a:srgbClr val="A28566"/>
              </a:solidFill>
            </a:ln>
          </p:spPr>
          <p:txBody>
            <a:bodyPr wrap="square" lIns="0" tIns="0" rIns="0" bIns="0" rtlCol="0"/>
            <a:lstStyle/>
            <a:p>
              <a:endParaRPr/>
            </a:p>
          </p:txBody>
        </p:sp>
        <p:pic>
          <p:nvPicPr>
            <p:cNvPr id="12" name="object 12"/>
            <p:cNvPicPr/>
            <p:nvPr/>
          </p:nvPicPr>
          <p:blipFill>
            <a:blip r:embed="rId6" cstate="print"/>
            <a:stretch>
              <a:fillRect/>
            </a:stretch>
          </p:blipFill>
          <p:spPr>
            <a:xfrm>
              <a:off x="389242" y="7042784"/>
              <a:ext cx="2688463" cy="1274064"/>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34950" y="260847"/>
            <a:ext cx="7086600" cy="10171705"/>
            <a:chOff x="457301" y="472274"/>
            <a:chExt cx="6656070" cy="9782175"/>
          </a:xfrm>
        </p:grpSpPr>
        <p:sp>
          <p:nvSpPr>
            <p:cNvPr id="3" name="object 3"/>
            <p:cNvSpPr/>
            <p:nvPr/>
          </p:nvSpPr>
          <p:spPr>
            <a:xfrm>
              <a:off x="457301" y="472274"/>
              <a:ext cx="6656070" cy="9782175"/>
            </a:xfrm>
            <a:custGeom>
              <a:avLst/>
              <a:gdLst/>
              <a:ahLst/>
              <a:cxnLst/>
              <a:rect l="l" t="t" r="r" b="b"/>
              <a:pathLst>
                <a:path w="6656070" h="9782175">
                  <a:moveTo>
                    <a:pt x="6655943" y="0"/>
                  </a:moveTo>
                  <a:lnTo>
                    <a:pt x="0" y="0"/>
                  </a:lnTo>
                  <a:lnTo>
                    <a:pt x="0" y="9781921"/>
                  </a:lnTo>
                  <a:lnTo>
                    <a:pt x="6655943" y="9781921"/>
                  </a:lnTo>
                  <a:lnTo>
                    <a:pt x="6655943" y="0"/>
                  </a:lnTo>
                  <a:close/>
                </a:path>
              </a:pathLst>
            </a:custGeom>
            <a:solidFill>
              <a:srgbClr val="1E1B5D"/>
            </a:solidFill>
          </p:spPr>
          <p:txBody>
            <a:bodyPr wrap="square" lIns="0" tIns="0" rIns="0" bIns="0" rtlCol="0"/>
            <a:lstStyle/>
            <a:p>
              <a:endParaRPr/>
            </a:p>
          </p:txBody>
        </p:sp>
        <p:sp>
          <p:nvSpPr>
            <p:cNvPr id="4" name="object 4"/>
            <p:cNvSpPr/>
            <p:nvPr/>
          </p:nvSpPr>
          <p:spPr>
            <a:xfrm>
              <a:off x="457301" y="472274"/>
              <a:ext cx="6656070" cy="9782175"/>
            </a:xfrm>
            <a:custGeom>
              <a:avLst/>
              <a:gdLst/>
              <a:ahLst/>
              <a:cxnLst/>
              <a:rect l="l" t="t" r="r" b="b"/>
              <a:pathLst>
                <a:path w="6656070" h="9782175">
                  <a:moveTo>
                    <a:pt x="0" y="9781921"/>
                  </a:moveTo>
                  <a:lnTo>
                    <a:pt x="6655943" y="9781921"/>
                  </a:lnTo>
                  <a:lnTo>
                    <a:pt x="6655943" y="0"/>
                  </a:lnTo>
                  <a:lnTo>
                    <a:pt x="0" y="0"/>
                  </a:lnTo>
                  <a:lnTo>
                    <a:pt x="0" y="9781921"/>
                  </a:lnTo>
                  <a:close/>
                </a:path>
              </a:pathLst>
            </a:custGeom>
            <a:ln w="63500">
              <a:solidFill>
                <a:srgbClr val="663300"/>
              </a:solidFill>
            </a:ln>
          </p:spPr>
          <p:txBody>
            <a:bodyPr wrap="square" lIns="0" tIns="0" rIns="0" bIns="0" rtlCol="0"/>
            <a:lstStyle/>
            <a:p>
              <a:endParaRPr/>
            </a:p>
          </p:txBody>
        </p:sp>
        <p:sp>
          <p:nvSpPr>
            <p:cNvPr id="5" name="object 5"/>
            <p:cNvSpPr/>
            <p:nvPr/>
          </p:nvSpPr>
          <p:spPr>
            <a:xfrm>
              <a:off x="611759" y="680085"/>
              <a:ext cx="6347460" cy="9366250"/>
            </a:xfrm>
            <a:custGeom>
              <a:avLst/>
              <a:gdLst/>
              <a:ahLst/>
              <a:cxnLst/>
              <a:rect l="l" t="t" r="r" b="b"/>
              <a:pathLst>
                <a:path w="6347459" h="9366250">
                  <a:moveTo>
                    <a:pt x="6347066" y="0"/>
                  </a:moveTo>
                  <a:lnTo>
                    <a:pt x="0" y="0"/>
                  </a:lnTo>
                  <a:lnTo>
                    <a:pt x="0" y="9365792"/>
                  </a:lnTo>
                  <a:lnTo>
                    <a:pt x="5553697" y="9365792"/>
                  </a:lnTo>
                  <a:lnTo>
                    <a:pt x="6347066" y="8195056"/>
                  </a:lnTo>
                  <a:lnTo>
                    <a:pt x="6347066" y="0"/>
                  </a:lnTo>
                  <a:close/>
                </a:path>
              </a:pathLst>
            </a:custGeom>
            <a:solidFill>
              <a:srgbClr val="FFFFFF"/>
            </a:solidFill>
          </p:spPr>
          <p:txBody>
            <a:bodyPr wrap="square" lIns="0" tIns="0" rIns="0" bIns="0" rtlCol="0"/>
            <a:lstStyle/>
            <a:p>
              <a:endParaRPr dirty="0"/>
            </a:p>
          </p:txBody>
        </p:sp>
        <p:sp>
          <p:nvSpPr>
            <p:cNvPr id="6" name="object 6"/>
            <p:cNvSpPr/>
            <p:nvPr/>
          </p:nvSpPr>
          <p:spPr>
            <a:xfrm>
              <a:off x="6165469" y="8875395"/>
              <a:ext cx="793750" cy="1170940"/>
            </a:xfrm>
            <a:custGeom>
              <a:avLst/>
              <a:gdLst/>
              <a:ahLst/>
              <a:cxnLst/>
              <a:rect l="l" t="t" r="r" b="b"/>
              <a:pathLst>
                <a:path w="793750" h="1170940">
                  <a:moveTo>
                    <a:pt x="793369" y="0"/>
                  </a:moveTo>
                  <a:lnTo>
                    <a:pt x="735045" y="40976"/>
                  </a:lnTo>
                  <a:lnTo>
                    <a:pt x="679102" y="76172"/>
                  </a:lnTo>
                  <a:lnTo>
                    <a:pt x="625621" y="105657"/>
                  </a:lnTo>
                  <a:lnTo>
                    <a:pt x="574682" y="129503"/>
                  </a:lnTo>
                  <a:lnTo>
                    <a:pt x="526367" y="147780"/>
                  </a:lnTo>
                  <a:lnTo>
                    <a:pt x="480757" y="160560"/>
                  </a:lnTo>
                  <a:lnTo>
                    <a:pt x="437933" y="167913"/>
                  </a:lnTo>
                  <a:lnTo>
                    <a:pt x="397976" y="169910"/>
                  </a:lnTo>
                  <a:lnTo>
                    <a:pt x="360967" y="166621"/>
                  </a:lnTo>
                  <a:lnTo>
                    <a:pt x="296117" y="144474"/>
                  </a:lnTo>
                  <a:lnTo>
                    <a:pt x="244031" y="102037"/>
                  </a:lnTo>
                  <a:lnTo>
                    <a:pt x="205358" y="39877"/>
                  </a:lnTo>
                  <a:lnTo>
                    <a:pt x="0" y="1170736"/>
                  </a:lnTo>
                  <a:lnTo>
                    <a:pt x="793369" y="0"/>
                  </a:lnTo>
                  <a:close/>
                </a:path>
              </a:pathLst>
            </a:custGeom>
            <a:solidFill>
              <a:srgbClr val="CDCDCD"/>
            </a:solidFill>
          </p:spPr>
          <p:txBody>
            <a:bodyPr wrap="square" lIns="0" tIns="0" rIns="0" bIns="0" rtlCol="0"/>
            <a:lstStyle/>
            <a:p>
              <a:endParaRPr/>
            </a:p>
          </p:txBody>
        </p:sp>
        <p:sp>
          <p:nvSpPr>
            <p:cNvPr id="7" name="object 7"/>
            <p:cNvSpPr/>
            <p:nvPr/>
          </p:nvSpPr>
          <p:spPr>
            <a:xfrm>
              <a:off x="611771" y="680338"/>
              <a:ext cx="6347460" cy="9366250"/>
            </a:xfrm>
            <a:custGeom>
              <a:avLst/>
              <a:gdLst/>
              <a:ahLst/>
              <a:cxnLst/>
              <a:rect l="l" t="t" r="r" b="b"/>
              <a:pathLst>
                <a:path w="6347459" h="9366250">
                  <a:moveTo>
                    <a:pt x="0" y="0"/>
                  </a:moveTo>
                  <a:lnTo>
                    <a:pt x="0" y="9365792"/>
                  </a:lnTo>
                  <a:lnTo>
                    <a:pt x="5553697" y="9365792"/>
                  </a:lnTo>
                  <a:lnTo>
                    <a:pt x="6347066" y="8195056"/>
                  </a:lnTo>
                  <a:lnTo>
                    <a:pt x="6347066" y="0"/>
                  </a:lnTo>
                  <a:lnTo>
                    <a:pt x="0" y="0"/>
                  </a:lnTo>
                  <a:close/>
                </a:path>
                <a:path w="6347459" h="9366250">
                  <a:moveTo>
                    <a:pt x="5553697" y="9365792"/>
                  </a:moveTo>
                  <a:lnTo>
                    <a:pt x="5759056" y="8234934"/>
                  </a:lnTo>
                  <a:lnTo>
                    <a:pt x="5776675" y="8268443"/>
                  </a:lnTo>
                  <a:lnTo>
                    <a:pt x="5797728" y="8297093"/>
                  </a:lnTo>
                  <a:lnTo>
                    <a:pt x="5849814" y="8339530"/>
                  </a:lnTo>
                  <a:lnTo>
                    <a:pt x="5914664" y="8361677"/>
                  </a:lnTo>
                  <a:lnTo>
                    <a:pt x="5951674" y="8364966"/>
                  </a:lnTo>
                  <a:lnTo>
                    <a:pt x="5991631" y="8362969"/>
                  </a:lnTo>
                  <a:lnTo>
                    <a:pt x="6034455" y="8355616"/>
                  </a:lnTo>
                  <a:lnTo>
                    <a:pt x="6080065" y="8342836"/>
                  </a:lnTo>
                  <a:lnTo>
                    <a:pt x="6128380" y="8324559"/>
                  </a:lnTo>
                  <a:lnTo>
                    <a:pt x="6179318" y="8300713"/>
                  </a:lnTo>
                  <a:lnTo>
                    <a:pt x="6232799" y="8271228"/>
                  </a:lnTo>
                  <a:lnTo>
                    <a:pt x="6288742" y="8236032"/>
                  </a:lnTo>
                  <a:lnTo>
                    <a:pt x="6347066" y="8195056"/>
                  </a:lnTo>
                </a:path>
              </a:pathLst>
            </a:custGeom>
            <a:ln w="63500">
              <a:solidFill>
                <a:srgbClr val="663300"/>
              </a:solidFill>
            </a:ln>
          </p:spPr>
          <p:txBody>
            <a:bodyPr wrap="square" lIns="0" tIns="0" rIns="0" bIns="0" rtlCol="0"/>
            <a:lstStyle/>
            <a:p>
              <a:endParaRPr/>
            </a:p>
          </p:txBody>
        </p:sp>
      </p:grpSp>
      <p:sp>
        <p:nvSpPr>
          <p:cNvPr id="8" name="object 8"/>
          <p:cNvSpPr txBox="1"/>
          <p:nvPr/>
        </p:nvSpPr>
        <p:spPr>
          <a:xfrm>
            <a:off x="732141" y="675720"/>
            <a:ext cx="6019800" cy="1331134"/>
          </a:xfrm>
          <a:prstGeom prst="rect">
            <a:avLst/>
          </a:prstGeom>
        </p:spPr>
        <p:txBody>
          <a:bodyPr vert="horz" wrap="square" lIns="0" tIns="12700" rIns="0" bIns="0" rtlCol="0">
            <a:spAutoFit/>
          </a:bodyPr>
          <a:lstStyle/>
          <a:p>
            <a:pPr>
              <a:buNone/>
            </a:pPr>
            <a:r>
              <a:rPr lang="en-US" sz="1400" dirty="0"/>
              <a:t>In Year 10, pupils have the exciting opportunity to tailor your learning by choosing </a:t>
            </a:r>
            <a:r>
              <a:rPr lang="en-US" sz="1400" b="1" dirty="0"/>
              <a:t>two</a:t>
            </a:r>
            <a:r>
              <a:rPr lang="en-US" sz="1400" dirty="0"/>
              <a:t> option subjects.</a:t>
            </a:r>
          </a:p>
          <a:p>
            <a:pPr>
              <a:buFont typeface="Arial" panose="020B0604020202020204" pitchFamily="34" charset="0"/>
              <a:buChar char="•"/>
            </a:pPr>
            <a:r>
              <a:rPr lang="en-US" sz="1400" b="1" dirty="0"/>
              <a:t>Option 1:</a:t>
            </a:r>
            <a:r>
              <a:rPr lang="en-US" sz="1400" dirty="0"/>
              <a:t> Select </a:t>
            </a:r>
            <a:r>
              <a:rPr lang="en-US" sz="1400" b="1" dirty="0"/>
              <a:t>one</a:t>
            </a:r>
            <a:r>
              <a:rPr lang="en-US" sz="1400" dirty="0"/>
              <a:t> subject from a choice of </a:t>
            </a:r>
            <a:r>
              <a:rPr lang="en-US" sz="1400" b="1" dirty="0"/>
              <a:t>three</a:t>
            </a:r>
            <a:r>
              <a:rPr lang="en-US" sz="1400" dirty="0"/>
              <a:t> options.</a:t>
            </a:r>
          </a:p>
          <a:p>
            <a:pPr>
              <a:buFont typeface="Arial" panose="020B0604020202020204" pitchFamily="34" charset="0"/>
              <a:buChar char="•"/>
            </a:pPr>
            <a:r>
              <a:rPr lang="en-US" sz="1400" b="1" dirty="0"/>
              <a:t>Option 2:</a:t>
            </a:r>
            <a:r>
              <a:rPr lang="en-US" sz="1400" dirty="0"/>
              <a:t> Then select </a:t>
            </a:r>
            <a:r>
              <a:rPr lang="en-US" sz="1400" b="1" dirty="0"/>
              <a:t>another</a:t>
            </a:r>
            <a:r>
              <a:rPr lang="en-US" sz="1400" dirty="0"/>
              <a:t> subject from a different set of </a:t>
            </a:r>
            <a:r>
              <a:rPr lang="en-US" sz="1400" b="1" dirty="0"/>
              <a:t>three</a:t>
            </a:r>
            <a:r>
              <a:rPr lang="en-US" sz="1400" dirty="0"/>
              <a:t> options.</a:t>
            </a:r>
          </a:p>
          <a:p>
            <a:pPr marL="12700">
              <a:lnSpc>
                <a:spcPct val="100000"/>
              </a:lnSpc>
              <a:spcBef>
                <a:spcPts val="100"/>
              </a:spcBef>
            </a:pPr>
            <a:endParaRPr lang="en-US" sz="1400" b="1" spc="-5" dirty="0">
              <a:uFill>
                <a:solidFill>
                  <a:srgbClr val="000000"/>
                </a:solidFill>
              </a:uFill>
              <a:latin typeface="Calibri"/>
              <a:cs typeface="Calibri"/>
            </a:endParaRPr>
          </a:p>
          <a:p>
            <a:pPr marL="12700">
              <a:lnSpc>
                <a:spcPct val="100000"/>
              </a:lnSpc>
              <a:spcBef>
                <a:spcPts val="100"/>
              </a:spcBef>
            </a:pPr>
            <a:r>
              <a:rPr lang="en-US" sz="1400" b="1" spc="-5" dirty="0">
                <a:uFill>
                  <a:solidFill>
                    <a:srgbClr val="000000"/>
                  </a:solidFill>
                </a:uFill>
                <a:latin typeface="Calibri"/>
                <a:cs typeface="Calibri"/>
              </a:rPr>
              <a:t>Yr10</a:t>
            </a:r>
            <a:endParaRPr sz="1400" dirty="0">
              <a:latin typeface="Calibri"/>
              <a:cs typeface="Calibri"/>
            </a:endParaRPr>
          </a:p>
        </p:txBody>
      </p:sp>
      <p:sp>
        <p:nvSpPr>
          <p:cNvPr id="9" name="object 9"/>
          <p:cNvSpPr txBox="1"/>
          <p:nvPr/>
        </p:nvSpPr>
        <p:spPr>
          <a:xfrm>
            <a:off x="3234166" y="2606772"/>
            <a:ext cx="246379" cy="239395"/>
          </a:xfrm>
          <a:prstGeom prst="rect">
            <a:avLst/>
          </a:prstGeom>
        </p:spPr>
        <p:txBody>
          <a:bodyPr vert="horz" wrap="square" lIns="0" tIns="12700" rIns="0" bIns="0" rtlCol="0">
            <a:spAutoFit/>
          </a:bodyPr>
          <a:lstStyle/>
          <a:p>
            <a:pPr marL="12700">
              <a:lnSpc>
                <a:spcPct val="100000"/>
              </a:lnSpc>
              <a:spcBef>
                <a:spcPts val="100"/>
              </a:spcBef>
            </a:pPr>
            <a:r>
              <a:rPr sz="1400" b="1" spc="-5" dirty="0">
                <a:latin typeface="Calibri"/>
                <a:cs typeface="Calibri"/>
              </a:rPr>
              <a:t>OR</a:t>
            </a:r>
            <a:endParaRPr sz="1400" dirty="0">
              <a:latin typeface="Calibri"/>
              <a:cs typeface="Calibri"/>
            </a:endParaRPr>
          </a:p>
        </p:txBody>
      </p:sp>
      <p:sp>
        <p:nvSpPr>
          <p:cNvPr id="10" name="object 10"/>
          <p:cNvSpPr txBox="1"/>
          <p:nvPr/>
        </p:nvSpPr>
        <p:spPr>
          <a:xfrm>
            <a:off x="3260179" y="3497446"/>
            <a:ext cx="246379" cy="239395"/>
          </a:xfrm>
          <a:prstGeom prst="rect">
            <a:avLst/>
          </a:prstGeom>
        </p:spPr>
        <p:txBody>
          <a:bodyPr vert="horz" wrap="square" lIns="0" tIns="12700" rIns="0" bIns="0" rtlCol="0">
            <a:spAutoFit/>
          </a:bodyPr>
          <a:lstStyle/>
          <a:p>
            <a:pPr marL="12700">
              <a:lnSpc>
                <a:spcPct val="100000"/>
              </a:lnSpc>
              <a:spcBef>
                <a:spcPts val="100"/>
              </a:spcBef>
            </a:pPr>
            <a:r>
              <a:rPr sz="1400" b="1" spc="-5" dirty="0">
                <a:latin typeface="Calibri"/>
                <a:cs typeface="Calibri"/>
              </a:rPr>
              <a:t>OR</a:t>
            </a:r>
            <a:endParaRPr sz="1400" dirty="0">
              <a:latin typeface="Calibri"/>
              <a:cs typeface="Calibri"/>
            </a:endParaRPr>
          </a:p>
        </p:txBody>
      </p:sp>
      <p:sp>
        <p:nvSpPr>
          <p:cNvPr id="11" name="object 11"/>
          <p:cNvSpPr txBox="1"/>
          <p:nvPr/>
        </p:nvSpPr>
        <p:spPr>
          <a:xfrm>
            <a:off x="732141" y="7063344"/>
            <a:ext cx="5673561" cy="623889"/>
          </a:xfrm>
          <a:prstGeom prst="rect">
            <a:avLst/>
          </a:prstGeom>
        </p:spPr>
        <p:txBody>
          <a:bodyPr vert="horz" wrap="square" lIns="0" tIns="13335" rIns="0" bIns="0" rtlCol="0">
            <a:spAutoFit/>
          </a:bodyPr>
          <a:lstStyle/>
          <a:p>
            <a:pPr marL="12700">
              <a:lnSpc>
                <a:spcPct val="100000"/>
              </a:lnSpc>
              <a:spcBef>
                <a:spcPts val="105"/>
              </a:spcBef>
            </a:pPr>
            <a:r>
              <a:rPr lang="en-US" sz="1400" dirty="0"/>
              <a:t>In Year 11, pupils choose </a:t>
            </a:r>
            <a:r>
              <a:rPr lang="en-US" sz="1400" b="1" dirty="0"/>
              <a:t>one</a:t>
            </a:r>
            <a:r>
              <a:rPr lang="en-US" sz="1400" dirty="0"/>
              <a:t> subject from a choice of </a:t>
            </a:r>
            <a:r>
              <a:rPr lang="en-US" sz="1400" b="1" dirty="0"/>
              <a:t>three</a:t>
            </a:r>
            <a:r>
              <a:rPr lang="en-US" sz="1400" dirty="0"/>
              <a:t> options. </a:t>
            </a:r>
            <a:endParaRPr lang="en-GB" sz="1400" b="1" spc="-45" dirty="0">
              <a:latin typeface="Calibri"/>
              <a:cs typeface="Calibri"/>
            </a:endParaRPr>
          </a:p>
          <a:p>
            <a:pPr marL="12700">
              <a:lnSpc>
                <a:spcPct val="100000"/>
              </a:lnSpc>
              <a:spcBef>
                <a:spcPts val="105"/>
              </a:spcBef>
            </a:pPr>
            <a:endParaRPr lang="en-GB" sz="1000" b="1" spc="-45" dirty="0">
              <a:latin typeface="Calibri"/>
              <a:cs typeface="Calibri"/>
            </a:endParaRPr>
          </a:p>
          <a:p>
            <a:pPr marL="12700">
              <a:lnSpc>
                <a:spcPct val="100000"/>
              </a:lnSpc>
              <a:spcBef>
                <a:spcPts val="105"/>
              </a:spcBef>
            </a:pPr>
            <a:r>
              <a:rPr sz="1400" b="1" spc="-45" dirty="0">
                <a:latin typeface="Calibri"/>
                <a:cs typeface="Calibri"/>
              </a:rPr>
              <a:t>Yr</a:t>
            </a:r>
            <a:r>
              <a:rPr sz="1400" b="1" spc="-5" dirty="0">
                <a:latin typeface="Calibri"/>
                <a:cs typeface="Calibri"/>
              </a:rPr>
              <a:t> </a:t>
            </a:r>
            <a:r>
              <a:rPr sz="1400" b="1" dirty="0">
                <a:latin typeface="Calibri"/>
                <a:cs typeface="Calibri"/>
              </a:rPr>
              <a:t>11</a:t>
            </a:r>
            <a:endParaRPr sz="1400" dirty="0">
              <a:latin typeface="Calibri"/>
              <a:cs typeface="Calibri"/>
            </a:endParaRPr>
          </a:p>
        </p:txBody>
      </p:sp>
      <p:sp>
        <p:nvSpPr>
          <p:cNvPr id="12" name="object 12"/>
          <p:cNvSpPr txBox="1"/>
          <p:nvPr/>
        </p:nvSpPr>
        <p:spPr>
          <a:xfrm>
            <a:off x="3250228" y="8328336"/>
            <a:ext cx="340867" cy="228909"/>
          </a:xfrm>
          <a:prstGeom prst="rect">
            <a:avLst/>
          </a:prstGeom>
        </p:spPr>
        <p:txBody>
          <a:bodyPr vert="horz" wrap="square" lIns="0" tIns="13335" rIns="0" bIns="0" rtlCol="0">
            <a:spAutoFit/>
          </a:bodyPr>
          <a:lstStyle/>
          <a:p>
            <a:pPr marL="12700">
              <a:lnSpc>
                <a:spcPct val="100000"/>
              </a:lnSpc>
              <a:spcBef>
                <a:spcPts val="105"/>
              </a:spcBef>
            </a:pPr>
            <a:r>
              <a:rPr sz="1400" b="1" spc="-5" dirty="0">
                <a:latin typeface="Calibri"/>
                <a:cs typeface="Calibri"/>
              </a:rPr>
              <a:t>OR</a:t>
            </a:r>
            <a:endParaRPr sz="1400" dirty="0">
              <a:latin typeface="Calibri"/>
              <a:cs typeface="Calibri"/>
            </a:endParaRPr>
          </a:p>
        </p:txBody>
      </p:sp>
      <p:sp>
        <p:nvSpPr>
          <p:cNvPr id="13" name="object 13"/>
          <p:cNvSpPr txBox="1"/>
          <p:nvPr/>
        </p:nvSpPr>
        <p:spPr>
          <a:xfrm>
            <a:off x="3252376" y="9229858"/>
            <a:ext cx="346239" cy="228268"/>
          </a:xfrm>
          <a:prstGeom prst="rect">
            <a:avLst/>
          </a:prstGeom>
        </p:spPr>
        <p:txBody>
          <a:bodyPr vert="horz" wrap="square" lIns="0" tIns="12700" rIns="0" bIns="0" rtlCol="0">
            <a:spAutoFit/>
          </a:bodyPr>
          <a:lstStyle/>
          <a:p>
            <a:pPr marL="12700">
              <a:lnSpc>
                <a:spcPct val="100000"/>
              </a:lnSpc>
              <a:spcBef>
                <a:spcPts val="100"/>
              </a:spcBef>
            </a:pPr>
            <a:r>
              <a:rPr lang="en-GB" sz="1400" b="1" dirty="0">
                <a:latin typeface="Calibri"/>
                <a:cs typeface="Calibri"/>
              </a:rPr>
              <a:t>OR</a:t>
            </a:r>
            <a:r>
              <a:rPr lang="en-GB" sz="1100" dirty="0">
                <a:latin typeface="Calibri"/>
                <a:cs typeface="Calibri"/>
              </a:rPr>
              <a:t> </a:t>
            </a:r>
            <a:endParaRPr sz="1100" dirty="0">
              <a:latin typeface="Calibri"/>
              <a:cs typeface="Calibri"/>
            </a:endParaRPr>
          </a:p>
        </p:txBody>
      </p:sp>
      <p:grpSp>
        <p:nvGrpSpPr>
          <p:cNvPr id="18" name="object 18"/>
          <p:cNvGrpSpPr/>
          <p:nvPr/>
        </p:nvGrpSpPr>
        <p:grpSpPr>
          <a:xfrm>
            <a:off x="855425" y="2033328"/>
            <a:ext cx="2350770" cy="667385"/>
            <a:chOff x="841768" y="2302763"/>
            <a:chExt cx="2350770" cy="667385"/>
          </a:xfrm>
        </p:grpSpPr>
        <p:pic>
          <p:nvPicPr>
            <p:cNvPr id="19" name="object 19"/>
            <p:cNvPicPr/>
            <p:nvPr/>
          </p:nvPicPr>
          <p:blipFill>
            <a:blip r:embed="rId2" cstate="print"/>
            <a:stretch>
              <a:fillRect/>
            </a:stretch>
          </p:blipFill>
          <p:spPr>
            <a:xfrm>
              <a:off x="854468" y="2315463"/>
              <a:ext cx="2325357" cy="641730"/>
            </a:xfrm>
            <a:prstGeom prst="rect">
              <a:avLst/>
            </a:prstGeom>
          </p:spPr>
        </p:pic>
        <p:sp>
          <p:nvSpPr>
            <p:cNvPr id="20" name="object 20"/>
            <p:cNvSpPr/>
            <p:nvPr/>
          </p:nvSpPr>
          <p:spPr>
            <a:xfrm>
              <a:off x="854468" y="2315463"/>
              <a:ext cx="2325370" cy="641985"/>
            </a:xfrm>
            <a:custGeom>
              <a:avLst/>
              <a:gdLst/>
              <a:ahLst/>
              <a:cxnLst/>
              <a:rect l="l" t="t" r="r" b="b"/>
              <a:pathLst>
                <a:path w="2325370" h="641985">
                  <a:moveTo>
                    <a:pt x="2044306" y="0"/>
                  </a:moveTo>
                  <a:lnTo>
                    <a:pt x="2044306" y="160400"/>
                  </a:lnTo>
                  <a:lnTo>
                    <a:pt x="0" y="160400"/>
                  </a:lnTo>
                  <a:lnTo>
                    <a:pt x="0" y="481202"/>
                  </a:lnTo>
                  <a:lnTo>
                    <a:pt x="2044306" y="481202"/>
                  </a:lnTo>
                  <a:lnTo>
                    <a:pt x="2044306" y="641730"/>
                  </a:lnTo>
                  <a:lnTo>
                    <a:pt x="2325357" y="320801"/>
                  </a:lnTo>
                  <a:lnTo>
                    <a:pt x="2044306" y="0"/>
                  </a:lnTo>
                  <a:close/>
                </a:path>
              </a:pathLst>
            </a:custGeom>
            <a:ln w="25400">
              <a:solidFill>
                <a:srgbClr val="385D89"/>
              </a:solidFill>
            </a:ln>
          </p:spPr>
          <p:txBody>
            <a:bodyPr wrap="square" lIns="0" tIns="0" rIns="0" bIns="0" rtlCol="0"/>
            <a:lstStyle/>
            <a:p>
              <a:endParaRPr/>
            </a:p>
          </p:txBody>
        </p:sp>
      </p:grpSp>
      <p:grpSp>
        <p:nvGrpSpPr>
          <p:cNvPr id="26" name="object 26"/>
          <p:cNvGrpSpPr/>
          <p:nvPr/>
        </p:nvGrpSpPr>
        <p:grpSpPr>
          <a:xfrm>
            <a:off x="868100" y="2888190"/>
            <a:ext cx="2351405" cy="598805"/>
            <a:chOff x="842975" y="3497960"/>
            <a:chExt cx="2351405" cy="598805"/>
          </a:xfrm>
        </p:grpSpPr>
        <p:pic>
          <p:nvPicPr>
            <p:cNvPr id="27" name="object 27"/>
            <p:cNvPicPr/>
            <p:nvPr/>
          </p:nvPicPr>
          <p:blipFill>
            <a:blip r:embed="rId3" cstate="print"/>
            <a:stretch>
              <a:fillRect/>
            </a:stretch>
          </p:blipFill>
          <p:spPr>
            <a:xfrm>
              <a:off x="855675" y="3510660"/>
              <a:ext cx="2325420" cy="573024"/>
            </a:xfrm>
            <a:prstGeom prst="rect">
              <a:avLst/>
            </a:prstGeom>
          </p:spPr>
        </p:pic>
        <p:sp>
          <p:nvSpPr>
            <p:cNvPr id="28" name="object 28"/>
            <p:cNvSpPr/>
            <p:nvPr/>
          </p:nvSpPr>
          <p:spPr>
            <a:xfrm>
              <a:off x="855675" y="3510660"/>
              <a:ext cx="2326005" cy="573405"/>
            </a:xfrm>
            <a:custGeom>
              <a:avLst/>
              <a:gdLst/>
              <a:ahLst/>
              <a:cxnLst/>
              <a:rect l="l" t="t" r="r" b="b"/>
              <a:pathLst>
                <a:path w="2326005" h="573404">
                  <a:moveTo>
                    <a:pt x="2044242" y="0"/>
                  </a:moveTo>
                  <a:lnTo>
                    <a:pt x="2044242" y="143255"/>
                  </a:lnTo>
                  <a:lnTo>
                    <a:pt x="0" y="143255"/>
                  </a:lnTo>
                  <a:lnTo>
                    <a:pt x="0" y="429768"/>
                  </a:lnTo>
                  <a:lnTo>
                    <a:pt x="2044242" y="429768"/>
                  </a:lnTo>
                  <a:lnTo>
                    <a:pt x="2044242" y="573024"/>
                  </a:lnTo>
                  <a:lnTo>
                    <a:pt x="2325420" y="286512"/>
                  </a:lnTo>
                  <a:lnTo>
                    <a:pt x="2044242" y="0"/>
                  </a:lnTo>
                  <a:close/>
                </a:path>
              </a:pathLst>
            </a:custGeom>
            <a:ln w="25399">
              <a:solidFill>
                <a:srgbClr val="385D89"/>
              </a:solidFill>
            </a:ln>
          </p:spPr>
          <p:txBody>
            <a:bodyPr wrap="square" lIns="0" tIns="0" rIns="0" bIns="0" rtlCol="0"/>
            <a:lstStyle/>
            <a:p>
              <a:endParaRPr/>
            </a:p>
          </p:txBody>
        </p:sp>
      </p:grpSp>
      <p:sp>
        <p:nvSpPr>
          <p:cNvPr id="29" name="object 29"/>
          <p:cNvSpPr txBox="1"/>
          <p:nvPr/>
        </p:nvSpPr>
        <p:spPr>
          <a:xfrm>
            <a:off x="1312467" y="2262753"/>
            <a:ext cx="1270635" cy="208279"/>
          </a:xfrm>
          <a:prstGeom prst="rect">
            <a:avLst/>
          </a:prstGeom>
        </p:spPr>
        <p:txBody>
          <a:bodyPr vert="horz" wrap="square" lIns="0" tIns="12700" rIns="0" bIns="0" rtlCol="0">
            <a:spAutoFit/>
          </a:bodyPr>
          <a:lstStyle/>
          <a:p>
            <a:pPr marL="12700">
              <a:lnSpc>
                <a:spcPct val="100000"/>
              </a:lnSpc>
              <a:spcBef>
                <a:spcPts val="100"/>
              </a:spcBef>
            </a:pPr>
            <a:r>
              <a:rPr sz="1200" spc="-5" dirty="0">
                <a:latin typeface="Calibri"/>
                <a:cs typeface="Calibri"/>
              </a:rPr>
              <a:t>Home</a:t>
            </a:r>
            <a:r>
              <a:rPr sz="1200" spc="-15" dirty="0">
                <a:latin typeface="Calibri"/>
                <a:cs typeface="Calibri"/>
              </a:rPr>
              <a:t> </a:t>
            </a:r>
            <a:r>
              <a:rPr sz="1200" spc="-5" dirty="0">
                <a:latin typeface="Calibri"/>
                <a:cs typeface="Calibri"/>
              </a:rPr>
              <a:t>Cooking</a:t>
            </a:r>
            <a:r>
              <a:rPr sz="1200" spc="-20" dirty="0">
                <a:latin typeface="Calibri"/>
                <a:cs typeface="Calibri"/>
              </a:rPr>
              <a:t> </a:t>
            </a:r>
            <a:r>
              <a:rPr sz="1200" spc="-5" dirty="0">
                <a:latin typeface="Calibri"/>
                <a:cs typeface="Calibri"/>
              </a:rPr>
              <a:t>Skills</a:t>
            </a:r>
            <a:endParaRPr sz="1200" dirty="0">
              <a:latin typeface="Calibri"/>
              <a:cs typeface="Calibri"/>
            </a:endParaRPr>
          </a:p>
        </p:txBody>
      </p:sp>
      <p:grpSp>
        <p:nvGrpSpPr>
          <p:cNvPr id="30" name="object 30"/>
          <p:cNvGrpSpPr/>
          <p:nvPr/>
        </p:nvGrpSpPr>
        <p:grpSpPr>
          <a:xfrm>
            <a:off x="880800" y="3740538"/>
            <a:ext cx="2351405" cy="575945"/>
            <a:chOff x="842975" y="4334255"/>
            <a:chExt cx="2351405" cy="575945"/>
          </a:xfrm>
        </p:grpSpPr>
        <p:pic>
          <p:nvPicPr>
            <p:cNvPr id="31" name="object 31"/>
            <p:cNvPicPr/>
            <p:nvPr/>
          </p:nvPicPr>
          <p:blipFill>
            <a:blip r:embed="rId4" cstate="print"/>
            <a:stretch>
              <a:fillRect/>
            </a:stretch>
          </p:blipFill>
          <p:spPr>
            <a:xfrm>
              <a:off x="855675" y="4346955"/>
              <a:ext cx="2325420" cy="550290"/>
            </a:xfrm>
            <a:prstGeom prst="rect">
              <a:avLst/>
            </a:prstGeom>
          </p:spPr>
        </p:pic>
        <p:sp>
          <p:nvSpPr>
            <p:cNvPr id="32" name="object 32"/>
            <p:cNvSpPr/>
            <p:nvPr/>
          </p:nvSpPr>
          <p:spPr>
            <a:xfrm>
              <a:off x="855675" y="4346955"/>
              <a:ext cx="2326005" cy="550545"/>
            </a:xfrm>
            <a:custGeom>
              <a:avLst/>
              <a:gdLst/>
              <a:ahLst/>
              <a:cxnLst/>
              <a:rect l="l" t="t" r="r" b="b"/>
              <a:pathLst>
                <a:path w="2326005" h="550545">
                  <a:moveTo>
                    <a:pt x="2044242" y="0"/>
                  </a:moveTo>
                  <a:lnTo>
                    <a:pt x="2044242" y="137667"/>
                  </a:lnTo>
                  <a:lnTo>
                    <a:pt x="0" y="137667"/>
                  </a:lnTo>
                  <a:lnTo>
                    <a:pt x="0" y="412750"/>
                  </a:lnTo>
                  <a:lnTo>
                    <a:pt x="2044242" y="412750"/>
                  </a:lnTo>
                  <a:lnTo>
                    <a:pt x="2044242" y="550290"/>
                  </a:lnTo>
                  <a:lnTo>
                    <a:pt x="2325420" y="275208"/>
                  </a:lnTo>
                  <a:lnTo>
                    <a:pt x="2044242" y="0"/>
                  </a:lnTo>
                  <a:close/>
                </a:path>
              </a:pathLst>
            </a:custGeom>
            <a:ln w="25400">
              <a:solidFill>
                <a:srgbClr val="385D89"/>
              </a:solidFill>
            </a:ln>
          </p:spPr>
          <p:txBody>
            <a:bodyPr wrap="square" lIns="0" tIns="0" rIns="0" bIns="0" rtlCol="0"/>
            <a:lstStyle/>
            <a:p>
              <a:endParaRPr/>
            </a:p>
          </p:txBody>
        </p:sp>
      </p:grpSp>
      <p:sp>
        <p:nvSpPr>
          <p:cNvPr id="33" name="object 33"/>
          <p:cNvSpPr txBox="1"/>
          <p:nvPr/>
        </p:nvSpPr>
        <p:spPr>
          <a:xfrm>
            <a:off x="1193086" y="3916309"/>
            <a:ext cx="1509395" cy="197490"/>
          </a:xfrm>
          <a:prstGeom prst="rect">
            <a:avLst/>
          </a:prstGeom>
        </p:spPr>
        <p:txBody>
          <a:bodyPr vert="horz" wrap="square" lIns="0" tIns="12700" rIns="0" bIns="0" rtlCol="0">
            <a:spAutoFit/>
          </a:bodyPr>
          <a:lstStyle/>
          <a:p>
            <a:pPr marL="12700">
              <a:lnSpc>
                <a:spcPct val="100000"/>
              </a:lnSpc>
              <a:spcBef>
                <a:spcPts val="100"/>
              </a:spcBef>
            </a:pPr>
            <a:r>
              <a:rPr sz="1200" spc="-5" dirty="0">
                <a:latin typeface="Calibri"/>
                <a:cs typeface="Calibri"/>
              </a:rPr>
              <a:t>Preparing</a:t>
            </a:r>
            <a:r>
              <a:rPr sz="1200" spc="-25" dirty="0">
                <a:latin typeface="Calibri"/>
                <a:cs typeface="Calibri"/>
              </a:rPr>
              <a:t> </a:t>
            </a:r>
            <a:r>
              <a:rPr sz="1200" spc="-5" dirty="0">
                <a:latin typeface="Calibri"/>
                <a:cs typeface="Calibri"/>
              </a:rPr>
              <a:t>for</a:t>
            </a:r>
            <a:r>
              <a:rPr sz="1200" spc="-15" dirty="0">
                <a:latin typeface="Calibri"/>
                <a:cs typeface="Calibri"/>
              </a:rPr>
              <a:t> </a:t>
            </a:r>
            <a:r>
              <a:rPr sz="1200" dirty="0">
                <a:latin typeface="Calibri"/>
                <a:cs typeface="Calibri"/>
              </a:rPr>
              <a:t>Work</a:t>
            </a:r>
            <a:r>
              <a:rPr lang="en-GB" sz="1200" dirty="0">
                <a:latin typeface="Calibri"/>
                <a:cs typeface="Calibri"/>
              </a:rPr>
              <a:t> - DT</a:t>
            </a:r>
            <a:r>
              <a:rPr sz="1200" spc="-15" dirty="0">
                <a:latin typeface="Calibri"/>
                <a:cs typeface="Calibri"/>
              </a:rPr>
              <a:t> </a:t>
            </a:r>
            <a:endParaRPr sz="1200" dirty="0">
              <a:latin typeface="Calibri"/>
              <a:cs typeface="Calibri"/>
            </a:endParaRPr>
          </a:p>
        </p:txBody>
      </p:sp>
      <p:sp>
        <p:nvSpPr>
          <p:cNvPr id="37" name="object 37"/>
          <p:cNvSpPr txBox="1"/>
          <p:nvPr/>
        </p:nvSpPr>
        <p:spPr>
          <a:xfrm>
            <a:off x="4021938" y="2190362"/>
            <a:ext cx="2145030" cy="353060"/>
          </a:xfrm>
          <a:prstGeom prst="rect">
            <a:avLst/>
          </a:prstGeom>
          <a:ln w="25400">
            <a:solidFill>
              <a:srgbClr val="4F81BC"/>
            </a:solidFill>
          </a:ln>
        </p:spPr>
        <p:txBody>
          <a:bodyPr vert="horz" wrap="square" lIns="0" tIns="53975" rIns="0" bIns="0" rtlCol="0">
            <a:spAutoFit/>
          </a:bodyPr>
          <a:lstStyle/>
          <a:p>
            <a:pPr algn="ctr">
              <a:lnSpc>
                <a:spcPct val="100000"/>
              </a:lnSpc>
              <a:spcBef>
                <a:spcPts val="425"/>
              </a:spcBef>
            </a:pPr>
            <a:r>
              <a:rPr sz="1200" spc="-5" dirty="0">
                <a:latin typeface="Calibri"/>
                <a:cs typeface="Calibri"/>
              </a:rPr>
              <a:t>Level</a:t>
            </a:r>
            <a:r>
              <a:rPr sz="1200" spc="-40" dirty="0">
                <a:latin typeface="Calibri"/>
                <a:cs typeface="Calibri"/>
              </a:rPr>
              <a:t> </a:t>
            </a:r>
            <a:r>
              <a:rPr sz="1200" dirty="0">
                <a:latin typeface="Calibri"/>
                <a:cs typeface="Calibri"/>
              </a:rPr>
              <a:t>1</a:t>
            </a:r>
          </a:p>
        </p:txBody>
      </p:sp>
      <p:grpSp>
        <p:nvGrpSpPr>
          <p:cNvPr id="42" name="object 42"/>
          <p:cNvGrpSpPr/>
          <p:nvPr/>
        </p:nvGrpSpPr>
        <p:grpSpPr>
          <a:xfrm>
            <a:off x="730250" y="7633489"/>
            <a:ext cx="2373630" cy="644525"/>
            <a:chOff x="853122" y="6783451"/>
            <a:chExt cx="2373630" cy="644525"/>
          </a:xfrm>
        </p:grpSpPr>
        <p:pic>
          <p:nvPicPr>
            <p:cNvPr id="43" name="object 43"/>
            <p:cNvPicPr/>
            <p:nvPr/>
          </p:nvPicPr>
          <p:blipFill>
            <a:blip r:embed="rId5" cstate="print"/>
            <a:stretch>
              <a:fillRect/>
            </a:stretch>
          </p:blipFill>
          <p:spPr>
            <a:xfrm>
              <a:off x="865822" y="6796151"/>
              <a:ext cx="2348166" cy="618744"/>
            </a:xfrm>
            <a:prstGeom prst="rect">
              <a:avLst/>
            </a:prstGeom>
          </p:spPr>
        </p:pic>
        <p:sp>
          <p:nvSpPr>
            <p:cNvPr id="44" name="object 44"/>
            <p:cNvSpPr/>
            <p:nvPr/>
          </p:nvSpPr>
          <p:spPr>
            <a:xfrm>
              <a:off x="865822" y="6796151"/>
              <a:ext cx="2348230" cy="619125"/>
            </a:xfrm>
            <a:custGeom>
              <a:avLst/>
              <a:gdLst/>
              <a:ahLst/>
              <a:cxnLst/>
              <a:rect l="l" t="t" r="r" b="b"/>
              <a:pathLst>
                <a:path w="2348230" h="619125">
                  <a:moveTo>
                    <a:pt x="2064321" y="0"/>
                  </a:moveTo>
                  <a:lnTo>
                    <a:pt x="2064321" y="154685"/>
                  </a:lnTo>
                  <a:lnTo>
                    <a:pt x="0" y="154685"/>
                  </a:lnTo>
                  <a:lnTo>
                    <a:pt x="0" y="464057"/>
                  </a:lnTo>
                  <a:lnTo>
                    <a:pt x="2064321" y="464057"/>
                  </a:lnTo>
                  <a:lnTo>
                    <a:pt x="2064321" y="618743"/>
                  </a:lnTo>
                  <a:lnTo>
                    <a:pt x="2348166" y="309371"/>
                  </a:lnTo>
                  <a:lnTo>
                    <a:pt x="2064321" y="0"/>
                  </a:lnTo>
                  <a:close/>
                </a:path>
              </a:pathLst>
            </a:custGeom>
            <a:ln w="25400">
              <a:solidFill>
                <a:srgbClr val="385D89"/>
              </a:solidFill>
            </a:ln>
          </p:spPr>
          <p:txBody>
            <a:bodyPr wrap="square" lIns="0" tIns="0" rIns="0" bIns="0" rtlCol="0"/>
            <a:lstStyle/>
            <a:p>
              <a:endParaRPr/>
            </a:p>
          </p:txBody>
        </p:sp>
      </p:grpSp>
      <p:sp>
        <p:nvSpPr>
          <p:cNvPr id="49" name="object 49"/>
          <p:cNvSpPr txBox="1"/>
          <p:nvPr/>
        </p:nvSpPr>
        <p:spPr>
          <a:xfrm>
            <a:off x="4072733" y="7788234"/>
            <a:ext cx="2115820" cy="332105"/>
          </a:xfrm>
          <a:prstGeom prst="rect">
            <a:avLst/>
          </a:prstGeom>
          <a:ln w="25400">
            <a:solidFill>
              <a:srgbClr val="4F81BC"/>
            </a:solidFill>
          </a:ln>
        </p:spPr>
        <p:txBody>
          <a:bodyPr vert="horz" wrap="square" lIns="0" tIns="53340" rIns="0" bIns="0" rtlCol="0">
            <a:spAutoFit/>
          </a:bodyPr>
          <a:lstStyle/>
          <a:p>
            <a:pPr marL="450215">
              <a:lnSpc>
                <a:spcPct val="100000"/>
              </a:lnSpc>
              <a:spcBef>
                <a:spcPts val="420"/>
              </a:spcBef>
            </a:pPr>
            <a:r>
              <a:rPr sz="1200" dirty="0">
                <a:latin typeface="Calibri"/>
                <a:cs typeface="Calibri"/>
              </a:rPr>
              <a:t>Asdan</a:t>
            </a:r>
            <a:r>
              <a:rPr sz="1200" spc="-15" dirty="0">
                <a:latin typeface="Calibri"/>
                <a:cs typeface="Calibri"/>
              </a:rPr>
              <a:t> </a:t>
            </a:r>
            <a:r>
              <a:rPr sz="1200" spc="-5" dirty="0">
                <a:latin typeface="Calibri"/>
                <a:cs typeface="Calibri"/>
              </a:rPr>
              <a:t>Short</a:t>
            </a:r>
            <a:r>
              <a:rPr sz="1200" spc="-15" dirty="0">
                <a:latin typeface="Calibri"/>
                <a:cs typeface="Calibri"/>
              </a:rPr>
              <a:t> </a:t>
            </a:r>
            <a:r>
              <a:rPr sz="1200" spc="-5" dirty="0">
                <a:latin typeface="Calibri"/>
                <a:cs typeface="Calibri"/>
              </a:rPr>
              <a:t>Course</a:t>
            </a:r>
            <a:endParaRPr sz="1200" dirty="0">
              <a:latin typeface="Calibri"/>
              <a:cs typeface="Calibri"/>
            </a:endParaRPr>
          </a:p>
        </p:txBody>
      </p:sp>
      <p:grpSp>
        <p:nvGrpSpPr>
          <p:cNvPr id="50" name="object 50"/>
          <p:cNvGrpSpPr/>
          <p:nvPr/>
        </p:nvGrpSpPr>
        <p:grpSpPr>
          <a:xfrm>
            <a:off x="828727" y="8523619"/>
            <a:ext cx="2351405" cy="621665"/>
            <a:chOff x="842365" y="8008365"/>
            <a:chExt cx="2351405" cy="621665"/>
          </a:xfrm>
        </p:grpSpPr>
        <p:pic>
          <p:nvPicPr>
            <p:cNvPr id="51" name="object 51"/>
            <p:cNvPicPr/>
            <p:nvPr/>
          </p:nvPicPr>
          <p:blipFill>
            <a:blip r:embed="rId6" cstate="print"/>
            <a:stretch>
              <a:fillRect/>
            </a:stretch>
          </p:blipFill>
          <p:spPr>
            <a:xfrm>
              <a:off x="855065" y="8021065"/>
              <a:ext cx="2325395" cy="596011"/>
            </a:xfrm>
            <a:prstGeom prst="rect">
              <a:avLst/>
            </a:prstGeom>
          </p:spPr>
        </p:pic>
        <p:sp>
          <p:nvSpPr>
            <p:cNvPr id="52" name="object 52"/>
            <p:cNvSpPr/>
            <p:nvPr/>
          </p:nvSpPr>
          <p:spPr>
            <a:xfrm>
              <a:off x="855065" y="8021065"/>
              <a:ext cx="2326005" cy="596265"/>
            </a:xfrm>
            <a:custGeom>
              <a:avLst/>
              <a:gdLst/>
              <a:ahLst/>
              <a:cxnLst/>
              <a:rect l="l" t="t" r="r" b="b"/>
              <a:pathLst>
                <a:path w="2326005" h="596265">
                  <a:moveTo>
                    <a:pt x="2044217" y="0"/>
                  </a:moveTo>
                  <a:lnTo>
                    <a:pt x="2044217" y="149098"/>
                  </a:lnTo>
                  <a:lnTo>
                    <a:pt x="0" y="149098"/>
                  </a:lnTo>
                  <a:lnTo>
                    <a:pt x="0" y="447040"/>
                  </a:lnTo>
                  <a:lnTo>
                    <a:pt x="2044217" y="447040"/>
                  </a:lnTo>
                  <a:lnTo>
                    <a:pt x="2044217" y="596011"/>
                  </a:lnTo>
                  <a:lnTo>
                    <a:pt x="2325395" y="298069"/>
                  </a:lnTo>
                  <a:lnTo>
                    <a:pt x="2044217" y="0"/>
                  </a:lnTo>
                  <a:close/>
                </a:path>
              </a:pathLst>
            </a:custGeom>
            <a:ln w="25400">
              <a:solidFill>
                <a:srgbClr val="385D89"/>
              </a:solidFill>
            </a:ln>
          </p:spPr>
          <p:txBody>
            <a:bodyPr wrap="square" lIns="0" tIns="0" rIns="0" bIns="0" rtlCol="0"/>
            <a:lstStyle/>
            <a:p>
              <a:endParaRPr/>
            </a:p>
          </p:txBody>
        </p:sp>
      </p:grpSp>
      <p:grpSp>
        <p:nvGrpSpPr>
          <p:cNvPr id="54" name="object 54"/>
          <p:cNvGrpSpPr/>
          <p:nvPr/>
        </p:nvGrpSpPr>
        <p:grpSpPr>
          <a:xfrm>
            <a:off x="816027" y="9348985"/>
            <a:ext cx="2351405" cy="667385"/>
            <a:chOff x="819492" y="8777604"/>
            <a:chExt cx="2351405" cy="667385"/>
          </a:xfrm>
        </p:grpSpPr>
        <p:pic>
          <p:nvPicPr>
            <p:cNvPr id="55" name="object 55"/>
            <p:cNvPicPr/>
            <p:nvPr/>
          </p:nvPicPr>
          <p:blipFill>
            <a:blip r:embed="rId7" cstate="print"/>
            <a:stretch>
              <a:fillRect/>
            </a:stretch>
          </p:blipFill>
          <p:spPr>
            <a:xfrm>
              <a:off x="832192" y="8790304"/>
              <a:ext cx="2325408" cy="641642"/>
            </a:xfrm>
            <a:prstGeom prst="rect">
              <a:avLst/>
            </a:prstGeom>
          </p:spPr>
        </p:pic>
        <p:sp>
          <p:nvSpPr>
            <p:cNvPr id="56" name="object 56"/>
            <p:cNvSpPr/>
            <p:nvPr/>
          </p:nvSpPr>
          <p:spPr>
            <a:xfrm>
              <a:off x="832192" y="8790304"/>
              <a:ext cx="2326005" cy="641985"/>
            </a:xfrm>
            <a:custGeom>
              <a:avLst/>
              <a:gdLst/>
              <a:ahLst/>
              <a:cxnLst/>
              <a:rect l="l" t="t" r="r" b="b"/>
              <a:pathLst>
                <a:path w="2326005" h="641984">
                  <a:moveTo>
                    <a:pt x="2044230" y="0"/>
                  </a:moveTo>
                  <a:lnTo>
                    <a:pt x="2044230" y="160400"/>
                  </a:lnTo>
                  <a:lnTo>
                    <a:pt x="0" y="160400"/>
                  </a:lnTo>
                  <a:lnTo>
                    <a:pt x="0" y="481202"/>
                  </a:lnTo>
                  <a:lnTo>
                    <a:pt x="2044230" y="481202"/>
                  </a:lnTo>
                  <a:lnTo>
                    <a:pt x="2044230" y="641642"/>
                  </a:lnTo>
                  <a:lnTo>
                    <a:pt x="2325408" y="320801"/>
                  </a:lnTo>
                  <a:lnTo>
                    <a:pt x="2044230" y="0"/>
                  </a:lnTo>
                  <a:close/>
                </a:path>
              </a:pathLst>
            </a:custGeom>
            <a:ln w="25400">
              <a:solidFill>
                <a:srgbClr val="385D89"/>
              </a:solidFill>
            </a:ln>
          </p:spPr>
          <p:txBody>
            <a:bodyPr wrap="square" lIns="0" tIns="0" rIns="0" bIns="0" rtlCol="0"/>
            <a:lstStyle/>
            <a:p>
              <a:endParaRPr/>
            </a:p>
          </p:txBody>
        </p:sp>
      </p:grpSp>
      <p:sp>
        <p:nvSpPr>
          <p:cNvPr id="61" name="object 37">
            <a:extLst>
              <a:ext uri="{FF2B5EF4-FFF2-40B4-BE49-F238E27FC236}">
                <a16:creationId xmlns:a16="http://schemas.microsoft.com/office/drawing/2014/main" id="{97F2D19D-F203-91FA-3F99-153F11D7056C}"/>
              </a:ext>
            </a:extLst>
          </p:cNvPr>
          <p:cNvSpPr txBox="1"/>
          <p:nvPr/>
        </p:nvSpPr>
        <p:spPr>
          <a:xfrm>
            <a:off x="4060705" y="3099863"/>
            <a:ext cx="2145030" cy="239168"/>
          </a:xfrm>
          <a:prstGeom prst="rect">
            <a:avLst/>
          </a:prstGeom>
          <a:ln w="25400">
            <a:solidFill>
              <a:srgbClr val="4F81BC"/>
            </a:solidFill>
          </a:ln>
        </p:spPr>
        <p:txBody>
          <a:bodyPr vert="horz" wrap="square" lIns="0" tIns="53975" rIns="0" bIns="0" rtlCol="0">
            <a:spAutoFit/>
          </a:bodyPr>
          <a:lstStyle/>
          <a:p>
            <a:pPr algn="ctr">
              <a:lnSpc>
                <a:spcPct val="100000"/>
              </a:lnSpc>
              <a:spcBef>
                <a:spcPts val="425"/>
              </a:spcBef>
            </a:pPr>
            <a:r>
              <a:rPr lang="en-GB" sz="1200" spc="-5" dirty="0">
                <a:latin typeface="Calibri"/>
                <a:cs typeface="Calibri"/>
              </a:rPr>
              <a:t>Entry </a:t>
            </a:r>
            <a:r>
              <a:rPr sz="1200" spc="-5" dirty="0">
                <a:latin typeface="Calibri"/>
                <a:cs typeface="Calibri"/>
              </a:rPr>
              <a:t>Level</a:t>
            </a:r>
            <a:r>
              <a:rPr sz="1200" spc="-40" dirty="0">
                <a:latin typeface="Calibri"/>
                <a:cs typeface="Calibri"/>
              </a:rPr>
              <a:t> </a:t>
            </a:r>
            <a:r>
              <a:rPr lang="en-GB" sz="1200" spc="-40" dirty="0">
                <a:latin typeface="Calibri"/>
                <a:cs typeface="Calibri"/>
              </a:rPr>
              <a:t>Pathways</a:t>
            </a:r>
            <a:endParaRPr sz="1200" dirty="0">
              <a:latin typeface="Calibri"/>
              <a:cs typeface="Calibri"/>
            </a:endParaRPr>
          </a:p>
        </p:txBody>
      </p:sp>
      <p:sp>
        <p:nvSpPr>
          <p:cNvPr id="63" name="object 37">
            <a:extLst>
              <a:ext uri="{FF2B5EF4-FFF2-40B4-BE49-F238E27FC236}">
                <a16:creationId xmlns:a16="http://schemas.microsoft.com/office/drawing/2014/main" id="{EB8D921D-732E-935F-EC00-E09E5AC5C48B}"/>
              </a:ext>
            </a:extLst>
          </p:cNvPr>
          <p:cNvSpPr txBox="1"/>
          <p:nvPr/>
        </p:nvSpPr>
        <p:spPr>
          <a:xfrm>
            <a:off x="4055051" y="3906254"/>
            <a:ext cx="2145030" cy="239168"/>
          </a:xfrm>
          <a:prstGeom prst="rect">
            <a:avLst/>
          </a:prstGeom>
          <a:ln w="25400">
            <a:solidFill>
              <a:srgbClr val="4F81BC"/>
            </a:solidFill>
          </a:ln>
        </p:spPr>
        <p:txBody>
          <a:bodyPr vert="horz" wrap="square" lIns="0" tIns="53975" rIns="0" bIns="0" rtlCol="0">
            <a:spAutoFit/>
          </a:bodyPr>
          <a:lstStyle/>
          <a:p>
            <a:pPr algn="ctr">
              <a:lnSpc>
                <a:spcPct val="100000"/>
              </a:lnSpc>
              <a:spcBef>
                <a:spcPts val="425"/>
              </a:spcBef>
            </a:pPr>
            <a:r>
              <a:rPr lang="en-GB" sz="1200" spc="-5" dirty="0">
                <a:latin typeface="Calibri"/>
                <a:cs typeface="Calibri"/>
              </a:rPr>
              <a:t>Entry </a:t>
            </a:r>
            <a:r>
              <a:rPr sz="1200" spc="-5" dirty="0">
                <a:latin typeface="Calibri"/>
                <a:cs typeface="Calibri"/>
              </a:rPr>
              <a:t>Level</a:t>
            </a:r>
            <a:r>
              <a:rPr sz="1200" spc="-40" dirty="0">
                <a:latin typeface="Calibri"/>
                <a:cs typeface="Calibri"/>
              </a:rPr>
              <a:t> </a:t>
            </a:r>
            <a:r>
              <a:rPr lang="en-GB" sz="1200" spc="-40" dirty="0">
                <a:latin typeface="Calibri"/>
                <a:cs typeface="Calibri"/>
              </a:rPr>
              <a:t>Pathways</a:t>
            </a:r>
            <a:endParaRPr sz="1200" dirty="0">
              <a:latin typeface="Calibri"/>
              <a:cs typeface="Calibri"/>
            </a:endParaRPr>
          </a:p>
        </p:txBody>
      </p:sp>
      <p:sp>
        <p:nvSpPr>
          <p:cNvPr id="41" name="object 41"/>
          <p:cNvSpPr txBox="1"/>
          <p:nvPr/>
        </p:nvSpPr>
        <p:spPr>
          <a:xfrm>
            <a:off x="1544304" y="7842059"/>
            <a:ext cx="671830" cy="208279"/>
          </a:xfrm>
          <a:prstGeom prst="rect">
            <a:avLst/>
          </a:prstGeom>
        </p:spPr>
        <p:txBody>
          <a:bodyPr vert="horz" wrap="square" lIns="0" tIns="12700" rIns="0" bIns="0" rtlCol="0">
            <a:spAutoFit/>
          </a:bodyPr>
          <a:lstStyle/>
          <a:p>
            <a:pPr marL="12700">
              <a:lnSpc>
                <a:spcPct val="100000"/>
              </a:lnSpc>
              <a:spcBef>
                <a:spcPts val="100"/>
              </a:spcBef>
            </a:pPr>
            <a:r>
              <a:rPr sz="1200" spc="-5" dirty="0">
                <a:latin typeface="Calibri"/>
                <a:cs typeface="Calibri"/>
              </a:rPr>
              <a:t>Gardening</a:t>
            </a:r>
            <a:endParaRPr sz="1200" dirty="0">
              <a:latin typeface="Calibri"/>
              <a:cs typeface="Calibri"/>
            </a:endParaRPr>
          </a:p>
        </p:txBody>
      </p:sp>
      <p:sp>
        <p:nvSpPr>
          <p:cNvPr id="45" name="object 45"/>
          <p:cNvSpPr txBox="1"/>
          <p:nvPr/>
        </p:nvSpPr>
        <p:spPr>
          <a:xfrm>
            <a:off x="1469692" y="8693601"/>
            <a:ext cx="821055" cy="208279"/>
          </a:xfrm>
          <a:prstGeom prst="rect">
            <a:avLst/>
          </a:prstGeom>
        </p:spPr>
        <p:txBody>
          <a:bodyPr vert="horz" wrap="square" lIns="0" tIns="12700" rIns="0" bIns="0" rtlCol="0">
            <a:spAutoFit/>
          </a:bodyPr>
          <a:lstStyle/>
          <a:p>
            <a:pPr marL="12700">
              <a:lnSpc>
                <a:spcPct val="100000"/>
              </a:lnSpc>
              <a:spcBef>
                <a:spcPts val="100"/>
              </a:spcBef>
            </a:pPr>
            <a:r>
              <a:rPr sz="1200" spc="-5" dirty="0">
                <a:latin typeface="Calibri"/>
                <a:cs typeface="Calibri"/>
              </a:rPr>
              <a:t>Construction</a:t>
            </a:r>
            <a:endParaRPr sz="1200" dirty="0">
              <a:latin typeface="Calibri"/>
              <a:cs typeface="Calibri"/>
            </a:endParaRPr>
          </a:p>
        </p:txBody>
      </p:sp>
      <p:sp>
        <p:nvSpPr>
          <p:cNvPr id="64" name="object 45">
            <a:extLst>
              <a:ext uri="{FF2B5EF4-FFF2-40B4-BE49-F238E27FC236}">
                <a16:creationId xmlns:a16="http://schemas.microsoft.com/office/drawing/2014/main" id="{6C0ADBF3-2D01-3997-C1A3-5E55533403A6}"/>
              </a:ext>
            </a:extLst>
          </p:cNvPr>
          <p:cNvSpPr txBox="1"/>
          <p:nvPr/>
        </p:nvSpPr>
        <p:spPr>
          <a:xfrm>
            <a:off x="1469692" y="9557630"/>
            <a:ext cx="1013158" cy="197490"/>
          </a:xfrm>
          <a:prstGeom prst="rect">
            <a:avLst/>
          </a:prstGeom>
        </p:spPr>
        <p:txBody>
          <a:bodyPr vert="horz" wrap="square" lIns="0" tIns="12700" rIns="0" bIns="0" rtlCol="0">
            <a:spAutoFit/>
          </a:bodyPr>
          <a:lstStyle/>
          <a:p>
            <a:pPr marL="12700">
              <a:lnSpc>
                <a:spcPct val="100000"/>
              </a:lnSpc>
              <a:spcBef>
                <a:spcPts val="100"/>
              </a:spcBef>
            </a:pPr>
            <a:r>
              <a:rPr lang="en-GB" sz="1200" spc="-5" dirty="0">
                <a:latin typeface="Calibri"/>
                <a:cs typeface="Calibri"/>
              </a:rPr>
              <a:t>Environmental</a:t>
            </a:r>
            <a:endParaRPr sz="1200" dirty="0">
              <a:latin typeface="Calibri"/>
              <a:cs typeface="Calibri"/>
            </a:endParaRPr>
          </a:p>
        </p:txBody>
      </p:sp>
      <p:sp>
        <p:nvSpPr>
          <p:cNvPr id="66" name="object 49">
            <a:extLst>
              <a:ext uri="{FF2B5EF4-FFF2-40B4-BE49-F238E27FC236}">
                <a16:creationId xmlns:a16="http://schemas.microsoft.com/office/drawing/2014/main" id="{AA8E4DAE-CF06-2F87-2DA1-097DCC5DB570}"/>
              </a:ext>
            </a:extLst>
          </p:cNvPr>
          <p:cNvSpPr txBox="1"/>
          <p:nvPr/>
        </p:nvSpPr>
        <p:spPr>
          <a:xfrm>
            <a:off x="4036543" y="8672731"/>
            <a:ext cx="2115820" cy="238527"/>
          </a:xfrm>
          <a:prstGeom prst="rect">
            <a:avLst/>
          </a:prstGeom>
          <a:ln w="25400">
            <a:solidFill>
              <a:srgbClr val="4F81BC"/>
            </a:solidFill>
          </a:ln>
        </p:spPr>
        <p:txBody>
          <a:bodyPr vert="horz" wrap="square" lIns="0" tIns="53340" rIns="0" bIns="0" rtlCol="0">
            <a:spAutoFit/>
          </a:bodyPr>
          <a:lstStyle/>
          <a:p>
            <a:pPr marL="450215">
              <a:lnSpc>
                <a:spcPct val="100000"/>
              </a:lnSpc>
              <a:spcBef>
                <a:spcPts val="420"/>
              </a:spcBef>
            </a:pPr>
            <a:r>
              <a:rPr sz="1200" dirty="0" err="1">
                <a:latin typeface="Calibri"/>
                <a:cs typeface="Calibri"/>
              </a:rPr>
              <a:t>A</a:t>
            </a:r>
            <a:r>
              <a:rPr lang="en-US" sz="1200" dirty="0" err="1">
                <a:latin typeface="Calibri"/>
                <a:cs typeface="Calibri"/>
              </a:rPr>
              <a:t>sdan</a:t>
            </a:r>
            <a:r>
              <a:rPr lang="en-US" sz="1200" dirty="0">
                <a:latin typeface="Calibri"/>
                <a:cs typeface="Calibri"/>
              </a:rPr>
              <a:t> Vocational Taster</a:t>
            </a:r>
            <a:endParaRPr sz="1200" dirty="0">
              <a:latin typeface="Calibri"/>
              <a:cs typeface="Calibri"/>
            </a:endParaRPr>
          </a:p>
        </p:txBody>
      </p:sp>
      <p:sp>
        <p:nvSpPr>
          <p:cNvPr id="67" name="object 49">
            <a:extLst>
              <a:ext uri="{FF2B5EF4-FFF2-40B4-BE49-F238E27FC236}">
                <a16:creationId xmlns:a16="http://schemas.microsoft.com/office/drawing/2014/main" id="{35C50A5C-305E-745A-7CD9-DF03D5076F37}"/>
              </a:ext>
            </a:extLst>
          </p:cNvPr>
          <p:cNvSpPr txBox="1"/>
          <p:nvPr/>
        </p:nvSpPr>
        <p:spPr>
          <a:xfrm>
            <a:off x="4046119" y="9501878"/>
            <a:ext cx="2115820" cy="332105"/>
          </a:xfrm>
          <a:prstGeom prst="rect">
            <a:avLst/>
          </a:prstGeom>
          <a:ln w="25400">
            <a:solidFill>
              <a:srgbClr val="4F81BC"/>
            </a:solidFill>
          </a:ln>
        </p:spPr>
        <p:txBody>
          <a:bodyPr vert="horz" wrap="square" lIns="0" tIns="53340" rIns="0" bIns="0" rtlCol="0">
            <a:spAutoFit/>
          </a:bodyPr>
          <a:lstStyle/>
          <a:p>
            <a:pPr marL="450215">
              <a:lnSpc>
                <a:spcPct val="100000"/>
              </a:lnSpc>
              <a:spcBef>
                <a:spcPts val="420"/>
              </a:spcBef>
            </a:pPr>
            <a:r>
              <a:rPr sz="1200" dirty="0">
                <a:latin typeface="Calibri"/>
                <a:cs typeface="Calibri"/>
              </a:rPr>
              <a:t>Asdan</a:t>
            </a:r>
            <a:r>
              <a:rPr sz="1200" spc="-15" dirty="0">
                <a:latin typeface="Calibri"/>
                <a:cs typeface="Calibri"/>
              </a:rPr>
              <a:t> </a:t>
            </a:r>
            <a:r>
              <a:rPr sz="1200" spc="-5" dirty="0">
                <a:latin typeface="Calibri"/>
                <a:cs typeface="Calibri"/>
              </a:rPr>
              <a:t>Short</a:t>
            </a:r>
            <a:r>
              <a:rPr sz="1200" spc="-15" dirty="0">
                <a:latin typeface="Calibri"/>
                <a:cs typeface="Calibri"/>
              </a:rPr>
              <a:t> </a:t>
            </a:r>
            <a:r>
              <a:rPr sz="1200" spc="-5" dirty="0">
                <a:latin typeface="Calibri"/>
                <a:cs typeface="Calibri"/>
              </a:rPr>
              <a:t>Course</a:t>
            </a:r>
            <a:endParaRPr sz="1200" dirty="0">
              <a:latin typeface="Calibri"/>
              <a:cs typeface="Calibri"/>
            </a:endParaRPr>
          </a:p>
        </p:txBody>
      </p:sp>
      <p:sp>
        <p:nvSpPr>
          <p:cNvPr id="21" name="object 21"/>
          <p:cNvSpPr txBox="1"/>
          <p:nvPr/>
        </p:nvSpPr>
        <p:spPr>
          <a:xfrm>
            <a:off x="1294176" y="3094424"/>
            <a:ext cx="1572283" cy="197490"/>
          </a:xfrm>
          <a:prstGeom prst="rect">
            <a:avLst/>
          </a:prstGeom>
        </p:spPr>
        <p:txBody>
          <a:bodyPr vert="horz" wrap="square" lIns="0" tIns="12700" rIns="0" bIns="0" rtlCol="0">
            <a:spAutoFit/>
          </a:bodyPr>
          <a:lstStyle/>
          <a:p>
            <a:pPr marL="12700">
              <a:lnSpc>
                <a:spcPct val="100000"/>
              </a:lnSpc>
              <a:spcBef>
                <a:spcPts val="100"/>
              </a:spcBef>
            </a:pPr>
            <a:r>
              <a:rPr sz="1200" spc="-5" dirty="0">
                <a:latin typeface="Calibri"/>
                <a:cs typeface="Calibri"/>
              </a:rPr>
              <a:t>Creative</a:t>
            </a:r>
            <a:r>
              <a:rPr sz="1200" spc="-40" dirty="0">
                <a:latin typeface="Calibri"/>
                <a:cs typeface="Calibri"/>
              </a:rPr>
              <a:t> </a:t>
            </a:r>
            <a:r>
              <a:rPr sz="1200" spc="-5" dirty="0">
                <a:latin typeface="Calibri"/>
                <a:cs typeface="Calibri"/>
              </a:rPr>
              <a:t>Media</a:t>
            </a:r>
            <a:r>
              <a:rPr lang="en-GB" sz="1200" spc="-5" dirty="0">
                <a:latin typeface="Calibri"/>
                <a:cs typeface="Calibri"/>
              </a:rPr>
              <a:t> - Art</a:t>
            </a:r>
            <a:endParaRPr sz="1200" dirty="0">
              <a:latin typeface="Calibri"/>
              <a:cs typeface="Calibri"/>
            </a:endParaRPr>
          </a:p>
        </p:txBody>
      </p:sp>
      <p:sp>
        <p:nvSpPr>
          <p:cNvPr id="14" name="object 12">
            <a:extLst>
              <a:ext uri="{FF2B5EF4-FFF2-40B4-BE49-F238E27FC236}">
                <a16:creationId xmlns:a16="http://schemas.microsoft.com/office/drawing/2014/main" id="{8CC7CCBE-3249-1583-5E73-E96F603FED94}"/>
              </a:ext>
            </a:extLst>
          </p:cNvPr>
          <p:cNvSpPr txBox="1"/>
          <p:nvPr/>
        </p:nvSpPr>
        <p:spPr>
          <a:xfrm>
            <a:off x="3290272" y="6357712"/>
            <a:ext cx="340867" cy="228909"/>
          </a:xfrm>
          <a:prstGeom prst="rect">
            <a:avLst/>
          </a:prstGeom>
        </p:spPr>
        <p:txBody>
          <a:bodyPr vert="horz" wrap="square" lIns="0" tIns="13335" rIns="0" bIns="0" rtlCol="0">
            <a:spAutoFit/>
          </a:bodyPr>
          <a:lstStyle/>
          <a:p>
            <a:pPr marL="12700">
              <a:lnSpc>
                <a:spcPct val="100000"/>
              </a:lnSpc>
              <a:spcBef>
                <a:spcPts val="105"/>
              </a:spcBef>
            </a:pPr>
            <a:r>
              <a:rPr sz="1400" b="1" spc="-5" dirty="0">
                <a:latin typeface="Calibri"/>
                <a:cs typeface="Calibri"/>
              </a:rPr>
              <a:t>OR</a:t>
            </a:r>
            <a:endParaRPr sz="1400" dirty="0">
              <a:latin typeface="Calibri"/>
              <a:cs typeface="Calibri"/>
            </a:endParaRPr>
          </a:p>
        </p:txBody>
      </p:sp>
      <p:sp>
        <p:nvSpPr>
          <p:cNvPr id="15" name="object 12">
            <a:extLst>
              <a:ext uri="{FF2B5EF4-FFF2-40B4-BE49-F238E27FC236}">
                <a16:creationId xmlns:a16="http://schemas.microsoft.com/office/drawing/2014/main" id="{0B88563A-5E73-2F50-9CDB-D91E0440630C}"/>
              </a:ext>
            </a:extLst>
          </p:cNvPr>
          <p:cNvSpPr txBox="1"/>
          <p:nvPr/>
        </p:nvSpPr>
        <p:spPr>
          <a:xfrm>
            <a:off x="3290272" y="5464448"/>
            <a:ext cx="340867" cy="228909"/>
          </a:xfrm>
          <a:prstGeom prst="rect">
            <a:avLst/>
          </a:prstGeom>
        </p:spPr>
        <p:txBody>
          <a:bodyPr vert="horz" wrap="square" lIns="0" tIns="13335" rIns="0" bIns="0" rtlCol="0">
            <a:spAutoFit/>
          </a:bodyPr>
          <a:lstStyle/>
          <a:p>
            <a:pPr marL="12700">
              <a:lnSpc>
                <a:spcPct val="100000"/>
              </a:lnSpc>
              <a:spcBef>
                <a:spcPts val="105"/>
              </a:spcBef>
            </a:pPr>
            <a:r>
              <a:rPr sz="1400" b="1" spc="-5" dirty="0">
                <a:latin typeface="Calibri"/>
                <a:cs typeface="Calibri"/>
              </a:rPr>
              <a:t>OR</a:t>
            </a:r>
            <a:endParaRPr sz="1400" dirty="0">
              <a:latin typeface="Calibri"/>
              <a:cs typeface="Calibri"/>
            </a:endParaRPr>
          </a:p>
        </p:txBody>
      </p:sp>
      <p:sp>
        <p:nvSpPr>
          <p:cNvPr id="16" name="object 12">
            <a:extLst>
              <a:ext uri="{FF2B5EF4-FFF2-40B4-BE49-F238E27FC236}">
                <a16:creationId xmlns:a16="http://schemas.microsoft.com/office/drawing/2014/main" id="{04EB25BE-B1DB-63E4-CB7C-C2DB255A1FC3}"/>
              </a:ext>
            </a:extLst>
          </p:cNvPr>
          <p:cNvSpPr txBox="1"/>
          <p:nvPr/>
        </p:nvSpPr>
        <p:spPr>
          <a:xfrm>
            <a:off x="3193482" y="4560440"/>
            <a:ext cx="631570" cy="228909"/>
          </a:xfrm>
          <a:prstGeom prst="rect">
            <a:avLst/>
          </a:prstGeom>
        </p:spPr>
        <p:txBody>
          <a:bodyPr vert="horz" wrap="square" lIns="0" tIns="13335" rIns="0" bIns="0" rtlCol="0">
            <a:spAutoFit/>
          </a:bodyPr>
          <a:lstStyle/>
          <a:p>
            <a:pPr marL="12700">
              <a:lnSpc>
                <a:spcPct val="100000"/>
              </a:lnSpc>
              <a:spcBef>
                <a:spcPts val="105"/>
              </a:spcBef>
            </a:pPr>
            <a:r>
              <a:rPr lang="en-GB" sz="1400" b="1" spc="-5" dirty="0">
                <a:latin typeface="Calibri"/>
                <a:cs typeface="Calibri"/>
              </a:rPr>
              <a:t>AND</a:t>
            </a:r>
            <a:endParaRPr sz="1400" dirty="0">
              <a:latin typeface="Calibri"/>
              <a:cs typeface="Calibri"/>
            </a:endParaRPr>
          </a:p>
        </p:txBody>
      </p:sp>
      <p:grpSp>
        <p:nvGrpSpPr>
          <p:cNvPr id="17" name="object 30">
            <a:extLst>
              <a:ext uri="{FF2B5EF4-FFF2-40B4-BE49-F238E27FC236}">
                <a16:creationId xmlns:a16="http://schemas.microsoft.com/office/drawing/2014/main" id="{A680BA3F-2A65-56A3-7792-F103D9201E43}"/>
              </a:ext>
            </a:extLst>
          </p:cNvPr>
          <p:cNvGrpSpPr/>
          <p:nvPr/>
        </p:nvGrpSpPr>
        <p:grpSpPr>
          <a:xfrm>
            <a:off x="867515" y="6540721"/>
            <a:ext cx="2351405" cy="575945"/>
            <a:chOff x="842975" y="4334255"/>
            <a:chExt cx="2351405" cy="575945"/>
          </a:xfrm>
        </p:grpSpPr>
        <p:pic>
          <p:nvPicPr>
            <p:cNvPr id="22" name="object 31">
              <a:extLst>
                <a:ext uri="{FF2B5EF4-FFF2-40B4-BE49-F238E27FC236}">
                  <a16:creationId xmlns:a16="http://schemas.microsoft.com/office/drawing/2014/main" id="{0BE8A026-6355-176E-E920-15AF6E56539E}"/>
                </a:ext>
              </a:extLst>
            </p:cNvPr>
            <p:cNvPicPr/>
            <p:nvPr/>
          </p:nvPicPr>
          <p:blipFill>
            <a:blip r:embed="rId4" cstate="print"/>
            <a:stretch>
              <a:fillRect/>
            </a:stretch>
          </p:blipFill>
          <p:spPr>
            <a:xfrm>
              <a:off x="855675" y="4346955"/>
              <a:ext cx="2325420" cy="550290"/>
            </a:xfrm>
            <a:prstGeom prst="rect">
              <a:avLst/>
            </a:prstGeom>
          </p:spPr>
        </p:pic>
        <p:sp>
          <p:nvSpPr>
            <p:cNvPr id="23" name="object 32">
              <a:extLst>
                <a:ext uri="{FF2B5EF4-FFF2-40B4-BE49-F238E27FC236}">
                  <a16:creationId xmlns:a16="http://schemas.microsoft.com/office/drawing/2014/main" id="{C39DA0B0-E842-509F-8885-56F02209BCD1}"/>
                </a:ext>
              </a:extLst>
            </p:cNvPr>
            <p:cNvSpPr/>
            <p:nvPr/>
          </p:nvSpPr>
          <p:spPr>
            <a:xfrm>
              <a:off x="855675" y="4346955"/>
              <a:ext cx="2326005" cy="550545"/>
            </a:xfrm>
            <a:custGeom>
              <a:avLst/>
              <a:gdLst/>
              <a:ahLst/>
              <a:cxnLst/>
              <a:rect l="l" t="t" r="r" b="b"/>
              <a:pathLst>
                <a:path w="2326005" h="550545">
                  <a:moveTo>
                    <a:pt x="2044242" y="0"/>
                  </a:moveTo>
                  <a:lnTo>
                    <a:pt x="2044242" y="137667"/>
                  </a:lnTo>
                  <a:lnTo>
                    <a:pt x="0" y="137667"/>
                  </a:lnTo>
                  <a:lnTo>
                    <a:pt x="0" y="412750"/>
                  </a:lnTo>
                  <a:lnTo>
                    <a:pt x="2044242" y="412750"/>
                  </a:lnTo>
                  <a:lnTo>
                    <a:pt x="2044242" y="550290"/>
                  </a:lnTo>
                  <a:lnTo>
                    <a:pt x="2325420" y="275208"/>
                  </a:lnTo>
                  <a:lnTo>
                    <a:pt x="2044242" y="0"/>
                  </a:lnTo>
                  <a:close/>
                </a:path>
              </a:pathLst>
            </a:custGeom>
            <a:ln w="25400">
              <a:solidFill>
                <a:srgbClr val="385D89"/>
              </a:solidFill>
            </a:ln>
          </p:spPr>
          <p:txBody>
            <a:bodyPr wrap="square" lIns="0" tIns="0" rIns="0" bIns="0" rtlCol="0"/>
            <a:lstStyle/>
            <a:p>
              <a:endParaRPr/>
            </a:p>
          </p:txBody>
        </p:sp>
      </p:grpSp>
      <p:grpSp>
        <p:nvGrpSpPr>
          <p:cNvPr id="24" name="object 30">
            <a:extLst>
              <a:ext uri="{FF2B5EF4-FFF2-40B4-BE49-F238E27FC236}">
                <a16:creationId xmlns:a16="http://schemas.microsoft.com/office/drawing/2014/main" id="{6C345BD1-343B-2503-CDD5-7326D31F3887}"/>
              </a:ext>
            </a:extLst>
          </p:cNvPr>
          <p:cNvGrpSpPr/>
          <p:nvPr/>
        </p:nvGrpSpPr>
        <p:grpSpPr>
          <a:xfrm>
            <a:off x="855400" y="5750240"/>
            <a:ext cx="2351405" cy="575945"/>
            <a:chOff x="842975" y="4334255"/>
            <a:chExt cx="2351405" cy="575945"/>
          </a:xfrm>
        </p:grpSpPr>
        <p:pic>
          <p:nvPicPr>
            <p:cNvPr id="25" name="object 31">
              <a:extLst>
                <a:ext uri="{FF2B5EF4-FFF2-40B4-BE49-F238E27FC236}">
                  <a16:creationId xmlns:a16="http://schemas.microsoft.com/office/drawing/2014/main" id="{428F565A-4CD3-1EDA-23AE-AC3819007AEA}"/>
                </a:ext>
              </a:extLst>
            </p:cNvPr>
            <p:cNvPicPr/>
            <p:nvPr/>
          </p:nvPicPr>
          <p:blipFill>
            <a:blip r:embed="rId4" cstate="print"/>
            <a:stretch>
              <a:fillRect/>
            </a:stretch>
          </p:blipFill>
          <p:spPr>
            <a:xfrm>
              <a:off x="855675" y="4346955"/>
              <a:ext cx="2325420" cy="550290"/>
            </a:xfrm>
            <a:prstGeom prst="rect">
              <a:avLst/>
            </a:prstGeom>
          </p:spPr>
        </p:pic>
        <p:sp>
          <p:nvSpPr>
            <p:cNvPr id="34" name="object 32">
              <a:extLst>
                <a:ext uri="{FF2B5EF4-FFF2-40B4-BE49-F238E27FC236}">
                  <a16:creationId xmlns:a16="http://schemas.microsoft.com/office/drawing/2014/main" id="{09D7723B-D95B-0680-6321-28E4C557E5AB}"/>
                </a:ext>
              </a:extLst>
            </p:cNvPr>
            <p:cNvSpPr/>
            <p:nvPr/>
          </p:nvSpPr>
          <p:spPr>
            <a:xfrm>
              <a:off x="855675" y="4346955"/>
              <a:ext cx="2326005" cy="550545"/>
            </a:xfrm>
            <a:custGeom>
              <a:avLst/>
              <a:gdLst/>
              <a:ahLst/>
              <a:cxnLst/>
              <a:rect l="l" t="t" r="r" b="b"/>
              <a:pathLst>
                <a:path w="2326005" h="550545">
                  <a:moveTo>
                    <a:pt x="2044242" y="0"/>
                  </a:moveTo>
                  <a:lnTo>
                    <a:pt x="2044242" y="137667"/>
                  </a:lnTo>
                  <a:lnTo>
                    <a:pt x="0" y="137667"/>
                  </a:lnTo>
                  <a:lnTo>
                    <a:pt x="0" y="412750"/>
                  </a:lnTo>
                  <a:lnTo>
                    <a:pt x="2044242" y="412750"/>
                  </a:lnTo>
                  <a:lnTo>
                    <a:pt x="2044242" y="550290"/>
                  </a:lnTo>
                  <a:lnTo>
                    <a:pt x="2325420" y="275208"/>
                  </a:lnTo>
                  <a:lnTo>
                    <a:pt x="2044242" y="0"/>
                  </a:lnTo>
                  <a:close/>
                </a:path>
              </a:pathLst>
            </a:custGeom>
            <a:ln w="25400">
              <a:solidFill>
                <a:srgbClr val="385D89"/>
              </a:solidFill>
            </a:ln>
          </p:spPr>
          <p:txBody>
            <a:bodyPr wrap="square" lIns="0" tIns="0" rIns="0" bIns="0" rtlCol="0"/>
            <a:lstStyle/>
            <a:p>
              <a:endParaRPr/>
            </a:p>
          </p:txBody>
        </p:sp>
      </p:grpSp>
      <p:grpSp>
        <p:nvGrpSpPr>
          <p:cNvPr id="35" name="object 30">
            <a:extLst>
              <a:ext uri="{FF2B5EF4-FFF2-40B4-BE49-F238E27FC236}">
                <a16:creationId xmlns:a16="http://schemas.microsoft.com/office/drawing/2014/main" id="{FDBC5806-1B6A-BC0B-3390-0702FD900BB6}"/>
              </a:ext>
            </a:extLst>
          </p:cNvPr>
          <p:cNvGrpSpPr/>
          <p:nvPr/>
        </p:nvGrpSpPr>
        <p:grpSpPr>
          <a:xfrm>
            <a:off x="832843" y="4930968"/>
            <a:ext cx="2351405" cy="575945"/>
            <a:chOff x="842975" y="4334255"/>
            <a:chExt cx="2351405" cy="575945"/>
          </a:xfrm>
        </p:grpSpPr>
        <p:pic>
          <p:nvPicPr>
            <p:cNvPr id="36" name="object 31">
              <a:extLst>
                <a:ext uri="{FF2B5EF4-FFF2-40B4-BE49-F238E27FC236}">
                  <a16:creationId xmlns:a16="http://schemas.microsoft.com/office/drawing/2014/main" id="{E2BB2946-5D55-4E38-2FD3-6638856B32EE}"/>
                </a:ext>
              </a:extLst>
            </p:cNvPr>
            <p:cNvPicPr/>
            <p:nvPr/>
          </p:nvPicPr>
          <p:blipFill>
            <a:blip r:embed="rId4" cstate="print"/>
            <a:stretch>
              <a:fillRect/>
            </a:stretch>
          </p:blipFill>
          <p:spPr>
            <a:xfrm>
              <a:off x="855675" y="4346955"/>
              <a:ext cx="2325420" cy="550290"/>
            </a:xfrm>
            <a:prstGeom prst="rect">
              <a:avLst/>
            </a:prstGeom>
          </p:spPr>
        </p:pic>
        <p:sp>
          <p:nvSpPr>
            <p:cNvPr id="38" name="object 32">
              <a:extLst>
                <a:ext uri="{FF2B5EF4-FFF2-40B4-BE49-F238E27FC236}">
                  <a16:creationId xmlns:a16="http://schemas.microsoft.com/office/drawing/2014/main" id="{3A22D840-2AEF-BFDF-AFB9-67C60A394355}"/>
                </a:ext>
              </a:extLst>
            </p:cNvPr>
            <p:cNvSpPr/>
            <p:nvPr/>
          </p:nvSpPr>
          <p:spPr>
            <a:xfrm>
              <a:off x="855675" y="4346955"/>
              <a:ext cx="2326005" cy="550545"/>
            </a:xfrm>
            <a:custGeom>
              <a:avLst/>
              <a:gdLst/>
              <a:ahLst/>
              <a:cxnLst/>
              <a:rect l="l" t="t" r="r" b="b"/>
              <a:pathLst>
                <a:path w="2326005" h="550545">
                  <a:moveTo>
                    <a:pt x="2044242" y="0"/>
                  </a:moveTo>
                  <a:lnTo>
                    <a:pt x="2044242" y="137667"/>
                  </a:lnTo>
                  <a:lnTo>
                    <a:pt x="0" y="137667"/>
                  </a:lnTo>
                  <a:lnTo>
                    <a:pt x="0" y="412750"/>
                  </a:lnTo>
                  <a:lnTo>
                    <a:pt x="2044242" y="412750"/>
                  </a:lnTo>
                  <a:lnTo>
                    <a:pt x="2044242" y="550290"/>
                  </a:lnTo>
                  <a:lnTo>
                    <a:pt x="2325420" y="275208"/>
                  </a:lnTo>
                  <a:lnTo>
                    <a:pt x="2044242" y="0"/>
                  </a:lnTo>
                  <a:close/>
                </a:path>
              </a:pathLst>
            </a:custGeom>
            <a:ln w="25400">
              <a:solidFill>
                <a:srgbClr val="385D89"/>
              </a:solidFill>
            </a:ln>
          </p:spPr>
          <p:txBody>
            <a:bodyPr wrap="square" lIns="0" tIns="0" rIns="0" bIns="0" rtlCol="0"/>
            <a:lstStyle/>
            <a:p>
              <a:endParaRPr/>
            </a:p>
          </p:txBody>
        </p:sp>
      </p:grpSp>
      <p:sp>
        <p:nvSpPr>
          <p:cNvPr id="39" name="object 33">
            <a:extLst>
              <a:ext uri="{FF2B5EF4-FFF2-40B4-BE49-F238E27FC236}">
                <a16:creationId xmlns:a16="http://schemas.microsoft.com/office/drawing/2014/main" id="{2170020E-89C0-21B3-00FD-6EC7987F276E}"/>
              </a:ext>
            </a:extLst>
          </p:cNvPr>
          <p:cNvSpPr txBox="1"/>
          <p:nvPr/>
        </p:nvSpPr>
        <p:spPr>
          <a:xfrm>
            <a:off x="1357064" y="6728776"/>
            <a:ext cx="1509395" cy="197490"/>
          </a:xfrm>
          <a:prstGeom prst="rect">
            <a:avLst/>
          </a:prstGeom>
        </p:spPr>
        <p:txBody>
          <a:bodyPr vert="horz" wrap="square" lIns="0" tIns="12700" rIns="0" bIns="0" rtlCol="0">
            <a:spAutoFit/>
          </a:bodyPr>
          <a:lstStyle/>
          <a:p>
            <a:pPr marL="12700">
              <a:lnSpc>
                <a:spcPct val="100000"/>
              </a:lnSpc>
              <a:spcBef>
                <a:spcPts val="100"/>
              </a:spcBef>
            </a:pPr>
            <a:r>
              <a:rPr lang="en-GB" sz="1200" spc="-5" dirty="0">
                <a:latin typeface="Calibri"/>
                <a:cs typeface="Calibri"/>
              </a:rPr>
              <a:t>Uniformed Services</a:t>
            </a:r>
            <a:endParaRPr sz="1200" dirty="0">
              <a:latin typeface="Calibri"/>
              <a:cs typeface="Calibri"/>
            </a:endParaRPr>
          </a:p>
        </p:txBody>
      </p:sp>
      <p:sp>
        <p:nvSpPr>
          <p:cNvPr id="40" name="object 33">
            <a:extLst>
              <a:ext uri="{FF2B5EF4-FFF2-40B4-BE49-F238E27FC236}">
                <a16:creationId xmlns:a16="http://schemas.microsoft.com/office/drawing/2014/main" id="{D2FB5D19-C02E-39B1-62F2-6D839E0630C9}"/>
              </a:ext>
            </a:extLst>
          </p:cNvPr>
          <p:cNvSpPr txBox="1"/>
          <p:nvPr/>
        </p:nvSpPr>
        <p:spPr>
          <a:xfrm>
            <a:off x="1549051" y="5926374"/>
            <a:ext cx="1509395" cy="197490"/>
          </a:xfrm>
          <a:prstGeom prst="rect">
            <a:avLst/>
          </a:prstGeom>
        </p:spPr>
        <p:txBody>
          <a:bodyPr vert="horz" wrap="square" lIns="0" tIns="12700" rIns="0" bIns="0" rtlCol="0">
            <a:spAutoFit/>
          </a:bodyPr>
          <a:lstStyle/>
          <a:p>
            <a:pPr marL="12700">
              <a:lnSpc>
                <a:spcPct val="100000"/>
              </a:lnSpc>
              <a:spcBef>
                <a:spcPts val="100"/>
              </a:spcBef>
            </a:pPr>
            <a:r>
              <a:rPr lang="en-GB" sz="1200" spc="-5" dirty="0">
                <a:latin typeface="Calibri"/>
                <a:cs typeface="Calibri"/>
              </a:rPr>
              <a:t>Hospitality</a:t>
            </a:r>
            <a:endParaRPr sz="1200" dirty="0">
              <a:latin typeface="Calibri"/>
              <a:cs typeface="Calibri"/>
            </a:endParaRPr>
          </a:p>
        </p:txBody>
      </p:sp>
      <p:sp>
        <p:nvSpPr>
          <p:cNvPr id="46" name="object 33">
            <a:extLst>
              <a:ext uri="{FF2B5EF4-FFF2-40B4-BE49-F238E27FC236}">
                <a16:creationId xmlns:a16="http://schemas.microsoft.com/office/drawing/2014/main" id="{9A0B3C35-3515-BBE4-E86D-288E8B2AE6E1}"/>
              </a:ext>
            </a:extLst>
          </p:cNvPr>
          <p:cNvSpPr txBox="1"/>
          <p:nvPr/>
        </p:nvSpPr>
        <p:spPr>
          <a:xfrm>
            <a:off x="1469692" y="5089739"/>
            <a:ext cx="1509395" cy="197490"/>
          </a:xfrm>
          <a:prstGeom prst="rect">
            <a:avLst/>
          </a:prstGeom>
        </p:spPr>
        <p:txBody>
          <a:bodyPr vert="horz" wrap="square" lIns="0" tIns="12700" rIns="0" bIns="0" rtlCol="0">
            <a:spAutoFit/>
          </a:bodyPr>
          <a:lstStyle/>
          <a:p>
            <a:pPr marL="12700">
              <a:lnSpc>
                <a:spcPct val="100000"/>
              </a:lnSpc>
              <a:spcBef>
                <a:spcPts val="100"/>
              </a:spcBef>
            </a:pPr>
            <a:r>
              <a:rPr lang="en-GB" sz="1200" spc="-5" dirty="0">
                <a:latin typeface="Calibri"/>
                <a:cs typeface="Calibri"/>
              </a:rPr>
              <a:t>Animal Care</a:t>
            </a:r>
            <a:r>
              <a:rPr sz="1200" spc="-15" dirty="0">
                <a:latin typeface="Calibri"/>
                <a:cs typeface="Calibri"/>
              </a:rPr>
              <a:t> </a:t>
            </a:r>
            <a:endParaRPr sz="1200" dirty="0">
              <a:latin typeface="Calibri"/>
              <a:cs typeface="Calibri"/>
            </a:endParaRPr>
          </a:p>
        </p:txBody>
      </p:sp>
      <p:sp>
        <p:nvSpPr>
          <p:cNvPr id="47" name="object 49">
            <a:extLst>
              <a:ext uri="{FF2B5EF4-FFF2-40B4-BE49-F238E27FC236}">
                <a16:creationId xmlns:a16="http://schemas.microsoft.com/office/drawing/2014/main" id="{3B08E314-C418-D7F2-14F0-7957C599CABF}"/>
              </a:ext>
            </a:extLst>
          </p:cNvPr>
          <p:cNvSpPr txBox="1"/>
          <p:nvPr/>
        </p:nvSpPr>
        <p:spPr>
          <a:xfrm>
            <a:off x="4069656" y="5068720"/>
            <a:ext cx="2115820" cy="332105"/>
          </a:xfrm>
          <a:prstGeom prst="rect">
            <a:avLst/>
          </a:prstGeom>
          <a:ln w="25400">
            <a:solidFill>
              <a:srgbClr val="4F81BC"/>
            </a:solidFill>
          </a:ln>
        </p:spPr>
        <p:txBody>
          <a:bodyPr vert="horz" wrap="square" lIns="0" tIns="53340" rIns="0" bIns="0" rtlCol="0">
            <a:spAutoFit/>
          </a:bodyPr>
          <a:lstStyle/>
          <a:p>
            <a:pPr marL="450215">
              <a:lnSpc>
                <a:spcPct val="100000"/>
              </a:lnSpc>
              <a:spcBef>
                <a:spcPts val="420"/>
              </a:spcBef>
            </a:pPr>
            <a:r>
              <a:rPr sz="1200" dirty="0">
                <a:latin typeface="Calibri"/>
                <a:cs typeface="Calibri"/>
              </a:rPr>
              <a:t>Asdan</a:t>
            </a:r>
            <a:r>
              <a:rPr sz="1200" spc="-15" dirty="0">
                <a:latin typeface="Calibri"/>
                <a:cs typeface="Calibri"/>
              </a:rPr>
              <a:t> </a:t>
            </a:r>
            <a:r>
              <a:rPr sz="1200" spc="-5" dirty="0">
                <a:latin typeface="Calibri"/>
                <a:cs typeface="Calibri"/>
              </a:rPr>
              <a:t>Short</a:t>
            </a:r>
            <a:r>
              <a:rPr sz="1200" spc="-15" dirty="0">
                <a:latin typeface="Calibri"/>
                <a:cs typeface="Calibri"/>
              </a:rPr>
              <a:t> </a:t>
            </a:r>
            <a:r>
              <a:rPr sz="1200" spc="-5" dirty="0">
                <a:latin typeface="Calibri"/>
                <a:cs typeface="Calibri"/>
              </a:rPr>
              <a:t>Course</a:t>
            </a:r>
            <a:endParaRPr sz="1200" dirty="0">
              <a:latin typeface="Calibri"/>
              <a:cs typeface="Calibri"/>
            </a:endParaRPr>
          </a:p>
        </p:txBody>
      </p:sp>
      <p:sp>
        <p:nvSpPr>
          <p:cNvPr id="48" name="object 49">
            <a:extLst>
              <a:ext uri="{FF2B5EF4-FFF2-40B4-BE49-F238E27FC236}">
                <a16:creationId xmlns:a16="http://schemas.microsoft.com/office/drawing/2014/main" id="{05350347-F01E-519F-B172-CF4D99A2D9E6}"/>
              </a:ext>
            </a:extLst>
          </p:cNvPr>
          <p:cNvSpPr txBox="1"/>
          <p:nvPr/>
        </p:nvSpPr>
        <p:spPr>
          <a:xfrm>
            <a:off x="4055051" y="5859066"/>
            <a:ext cx="2115820" cy="238527"/>
          </a:xfrm>
          <a:prstGeom prst="rect">
            <a:avLst/>
          </a:prstGeom>
          <a:ln w="25400">
            <a:solidFill>
              <a:srgbClr val="4F81BC"/>
            </a:solidFill>
          </a:ln>
        </p:spPr>
        <p:txBody>
          <a:bodyPr vert="horz" wrap="square" lIns="0" tIns="53340" rIns="0" bIns="0" rtlCol="0">
            <a:spAutoFit/>
          </a:bodyPr>
          <a:lstStyle/>
          <a:p>
            <a:pPr marL="450215">
              <a:lnSpc>
                <a:spcPct val="100000"/>
              </a:lnSpc>
              <a:spcBef>
                <a:spcPts val="420"/>
              </a:spcBef>
            </a:pPr>
            <a:r>
              <a:rPr sz="1200" dirty="0" err="1">
                <a:latin typeface="Calibri"/>
                <a:cs typeface="Calibri"/>
              </a:rPr>
              <a:t>Asdan</a:t>
            </a:r>
            <a:r>
              <a:rPr sz="1200" spc="-15" dirty="0">
                <a:latin typeface="Calibri"/>
                <a:cs typeface="Calibri"/>
              </a:rPr>
              <a:t> </a:t>
            </a:r>
            <a:r>
              <a:rPr lang="en-US" sz="1200" spc="-5" dirty="0">
                <a:latin typeface="Calibri"/>
                <a:cs typeface="Calibri"/>
              </a:rPr>
              <a:t>Vocational Taster</a:t>
            </a:r>
            <a:endParaRPr sz="1200" dirty="0">
              <a:latin typeface="Calibri"/>
              <a:cs typeface="Calibri"/>
            </a:endParaRPr>
          </a:p>
        </p:txBody>
      </p:sp>
      <p:sp>
        <p:nvSpPr>
          <p:cNvPr id="53" name="object 49">
            <a:extLst>
              <a:ext uri="{FF2B5EF4-FFF2-40B4-BE49-F238E27FC236}">
                <a16:creationId xmlns:a16="http://schemas.microsoft.com/office/drawing/2014/main" id="{77B8A74C-002E-F50D-0907-D2575CF045D2}"/>
              </a:ext>
            </a:extLst>
          </p:cNvPr>
          <p:cNvSpPr txBox="1"/>
          <p:nvPr/>
        </p:nvSpPr>
        <p:spPr>
          <a:xfrm>
            <a:off x="4069656" y="6667250"/>
            <a:ext cx="2115820" cy="238527"/>
          </a:xfrm>
          <a:prstGeom prst="rect">
            <a:avLst/>
          </a:prstGeom>
          <a:ln w="25400">
            <a:solidFill>
              <a:srgbClr val="4F81BC"/>
            </a:solidFill>
          </a:ln>
        </p:spPr>
        <p:txBody>
          <a:bodyPr vert="horz" wrap="square" lIns="0" tIns="53340" rIns="0" bIns="0" rtlCol="0">
            <a:spAutoFit/>
          </a:bodyPr>
          <a:lstStyle/>
          <a:p>
            <a:pPr marL="450215">
              <a:lnSpc>
                <a:spcPct val="100000"/>
              </a:lnSpc>
              <a:spcBef>
                <a:spcPts val="420"/>
              </a:spcBef>
            </a:pPr>
            <a:r>
              <a:rPr sz="1200" dirty="0" err="1">
                <a:latin typeface="Calibri"/>
                <a:cs typeface="Calibri"/>
              </a:rPr>
              <a:t>Asdan</a:t>
            </a:r>
            <a:r>
              <a:rPr sz="1200" spc="-15" dirty="0">
                <a:latin typeface="Calibri"/>
                <a:cs typeface="Calibri"/>
              </a:rPr>
              <a:t> </a:t>
            </a:r>
            <a:r>
              <a:rPr lang="en-US" sz="1200" spc="-5" dirty="0">
                <a:latin typeface="Calibri"/>
                <a:cs typeface="Calibri"/>
              </a:rPr>
              <a:t>Vocational Taster</a:t>
            </a:r>
            <a:endParaRPr sz="1200" dirty="0">
              <a:latin typeface="Calibri"/>
              <a:cs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20650" y="425818"/>
            <a:ext cx="7315200" cy="9845675"/>
            <a:chOff x="433577" y="425818"/>
            <a:chExt cx="6719570" cy="9845675"/>
          </a:xfrm>
        </p:grpSpPr>
        <p:sp>
          <p:nvSpPr>
            <p:cNvPr id="3" name="object 3"/>
            <p:cNvSpPr/>
            <p:nvPr/>
          </p:nvSpPr>
          <p:spPr>
            <a:xfrm>
              <a:off x="465327" y="457568"/>
              <a:ext cx="6656070" cy="9782175"/>
            </a:xfrm>
            <a:custGeom>
              <a:avLst/>
              <a:gdLst/>
              <a:ahLst/>
              <a:cxnLst/>
              <a:rect l="l" t="t" r="r" b="b"/>
              <a:pathLst>
                <a:path w="6656070" h="9782175">
                  <a:moveTo>
                    <a:pt x="6655943" y="0"/>
                  </a:moveTo>
                  <a:lnTo>
                    <a:pt x="0" y="0"/>
                  </a:lnTo>
                  <a:lnTo>
                    <a:pt x="0" y="9781921"/>
                  </a:lnTo>
                  <a:lnTo>
                    <a:pt x="6655943" y="9781921"/>
                  </a:lnTo>
                  <a:lnTo>
                    <a:pt x="6655943" y="0"/>
                  </a:lnTo>
                  <a:close/>
                </a:path>
              </a:pathLst>
            </a:custGeom>
            <a:solidFill>
              <a:srgbClr val="1E1B5D"/>
            </a:solidFill>
          </p:spPr>
          <p:txBody>
            <a:bodyPr wrap="square" lIns="0" tIns="0" rIns="0" bIns="0" rtlCol="0"/>
            <a:lstStyle/>
            <a:p>
              <a:endParaRPr/>
            </a:p>
          </p:txBody>
        </p:sp>
        <p:sp>
          <p:nvSpPr>
            <p:cNvPr id="4" name="object 4"/>
            <p:cNvSpPr/>
            <p:nvPr/>
          </p:nvSpPr>
          <p:spPr>
            <a:xfrm>
              <a:off x="465327" y="457568"/>
              <a:ext cx="6656070" cy="9782175"/>
            </a:xfrm>
            <a:custGeom>
              <a:avLst/>
              <a:gdLst/>
              <a:ahLst/>
              <a:cxnLst/>
              <a:rect l="l" t="t" r="r" b="b"/>
              <a:pathLst>
                <a:path w="6656070" h="9782175">
                  <a:moveTo>
                    <a:pt x="0" y="9781921"/>
                  </a:moveTo>
                  <a:lnTo>
                    <a:pt x="6655943" y="9781921"/>
                  </a:lnTo>
                  <a:lnTo>
                    <a:pt x="6655943" y="0"/>
                  </a:lnTo>
                  <a:lnTo>
                    <a:pt x="0" y="0"/>
                  </a:lnTo>
                  <a:lnTo>
                    <a:pt x="0" y="9781921"/>
                  </a:lnTo>
                  <a:close/>
                </a:path>
              </a:pathLst>
            </a:custGeom>
            <a:ln w="63500">
              <a:solidFill>
                <a:srgbClr val="663300"/>
              </a:solidFill>
            </a:ln>
          </p:spPr>
          <p:txBody>
            <a:bodyPr wrap="square" lIns="0" tIns="0" rIns="0" bIns="0" rtlCol="0"/>
            <a:lstStyle/>
            <a:p>
              <a:endParaRPr/>
            </a:p>
          </p:txBody>
        </p:sp>
        <p:sp>
          <p:nvSpPr>
            <p:cNvPr id="5" name="object 5"/>
            <p:cNvSpPr/>
            <p:nvPr/>
          </p:nvSpPr>
          <p:spPr>
            <a:xfrm>
              <a:off x="619785" y="665606"/>
              <a:ext cx="6347460" cy="9366250"/>
            </a:xfrm>
            <a:custGeom>
              <a:avLst/>
              <a:gdLst/>
              <a:ahLst/>
              <a:cxnLst/>
              <a:rect l="l" t="t" r="r" b="b"/>
              <a:pathLst>
                <a:path w="6347459" h="9366250">
                  <a:moveTo>
                    <a:pt x="6347053" y="0"/>
                  </a:moveTo>
                  <a:lnTo>
                    <a:pt x="0" y="0"/>
                  </a:lnTo>
                  <a:lnTo>
                    <a:pt x="0" y="9365818"/>
                  </a:lnTo>
                  <a:lnTo>
                    <a:pt x="5553684" y="9365818"/>
                  </a:lnTo>
                  <a:lnTo>
                    <a:pt x="6347053" y="8195056"/>
                  </a:lnTo>
                  <a:lnTo>
                    <a:pt x="6347053" y="0"/>
                  </a:lnTo>
                  <a:close/>
                </a:path>
              </a:pathLst>
            </a:custGeom>
            <a:solidFill>
              <a:srgbClr val="FFFFFF"/>
            </a:solidFill>
          </p:spPr>
          <p:txBody>
            <a:bodyPr wrap="square" lIns="0" tIns="0" rIns="0" bIns="0" rtlCol="0"/>
            <a:lstStyle/>
            <a:p>
              <a:endParaRPr/>
            </a:p>
          </p:txBody>
        </p:sp>
        <p:sp>
          <p:nvSpPr>
            <p:cNvPr id="6" name="object 6"/>
            <p:cNvSpPr/>
            <p:nvPr/>
          </p:nvSpPr>
          <p:spPr>
            <a:xfrm>
              <a:off x="6173469" y="8860662"/>
              <a:ext cx="793750" cy="1170940"/>
            </a:xfrm>
            <a:custGeom>
              <a:avLst/>
              <a:gdLst/>
              <a:ahLst/>
              <a:cxnLst/>
              <a:rect l="l" t="t" r="r" b="b"/>
              <a:pathLst>
                <a:path w="793750" h="1170940">
                  <a:moveTo>
                    <a:pt x="793369" y="0"/>
                  </a:moveTo>
                  <a:lnTo>
                    <a:pt x="735045" y="40976"/>
                  </a:lnTo>
                  <a:lnTo>
                    <a:pt x="679102" y="76172"/>
                  </a:lnTo>
                  <a:lnTo>
                    <a:pt x="625621" y="105657"/>
                  </a:lnTo>
                  <a:lnTo>
                    <a:pt x="574682" y="129503"/>
                  </a:lnTo>
                  <a:lnTo>
                    <a:pt x="526367" y="147780"/>
                  </a:lnTo>
                  <a:lnTo>
                    <a:pt x="480757" y="160560"/>
                  </a:lnTo>
                  <a:lnTo>
                    <a:pt x="437933" y="167913"/>
                  </a:lnTo>
                  <a:lnTo>
                    <a:pt x="397976" y="169910"/>
                  </a:lnTo>
                  <a:lnTo>
                    <a:pt x="360967" y="166621"/>
                  </a:lnTo>
                  <a:lnTo>
                    <a:pt x="296117" y="144474"/>
                  </a:lnTo>
                  <a:lnTo>
                    <a:pt x="244031" y="102037"/>
                  </a:lnTo>
                  <a:lnTo>
                    <a:pt x="205358" y="39878"/>
                  </a:lnTo>
                  <a:lnTo>
                    <a:pt x="0" y="1170762"/>
                  </a:lnTo>
                  <a:lnTo>
                    <a:pt x="793369" y="0"/>
                  </a:lnTo>
                  <a:close/>
                </a:path>
              </a:pathLst>
            </a:custGeom>
            <a:solidFill>
              <a:srgbClr val="CDCDCD"/>
            </a:solidFill>
          </p:spPr>
          <p:txBody>
            <a:bodyPr wrap="square" lIns="0" tIns="0" rIns="0" bIns="0" rtlCol="0"/>
            <a:lstStyle/>
            <a:p>
              <a:endParaRPr/>
            </a:p>
          </p:txBody>
        </p:sp>
        <p:sp>
          <p:nvSpPr>
            <p:cNvPr id="7" name="object 7"/>
            <p:cNvSpPr/>
            <p:nvPr/>
          </p:nvSpPr>
          <p:spPr>
            <a:xfrm>
              <a:off x="619785" y="665606"/>
              <a:ext cx="6347460" cy="9366250"/>
            </a:xfrm>
            <a:custGeom>
              <a:avLst/>
              <a:gdLst/>
              <a:ahLst/>
              <a:cxnLst/>
              <a:rect l="l" t="t" r="r" b="b"/>
              <a:pathLst>
                <a:path w="6347459" h="9366250">
                  <a:moveTo>
                    <a:pt x="0" y="0"/>
                  </a:moveTo>
                  <a:lnTo>
                    <a:pt x="0" y="9365818"/>
                  </a:lnTo>
                  <a:lnTo>
                    <a:pt x="5553684" y="9365818"/>
                  </a:lnTo>
                  <a:lnTo>
                    <a:pt x="6347053" y="8195056"/>
                  </a:lnTo>
                  <a:lnTo>
                    <a:pt x="6347053" y="0"/>
                  </a:lnTo>
                  <a:lnTo>
                    <a:pt x="0" y="0"/>
                  </a:lnTo>
                  <a:close/>
                </a:path>
                <a:path w="6347459" h="9366250">
                  <a:moveTo>
                    <a:pt x="5553684" y="9365818"/>
                  </a:moveTo>
                  <a:lnTo>
                    <a:pt x="5759043" y="8234933"/>
                  </a:lnTo>
                  <a:lnTo>
                    <a:pt x="5776662" y="8268443"/>
                  </a:lnTo>
                  <a:lnTo>
                    <a:pt x="5797716" y="8297093"/>
                  </a:lnTo>
                  <a:lnTo>
                    <a:pt x="5849801" y="8339530"/>
                  </a:lnTo>
                  <a:lnTo>
                    <a:pt x="5914652" y="8361677"/>
                  </a:lnTo>
                  <a:lnTo>
                    <a:pt x="5951661" y="8364966"/>
                  </a:lnTo>
                  <a:lnTo>
                    <a:pt x="5991618" y="8362969"/>
                  </a:lnTo>
                  <a:lnTo>
                    <a:pt x="6034442" y="8355616"/>
                  </a:lnTo>
                  <a:lnTo>
                    <a:pt x="6080052" y="8342836"/>
                  </a:lnTo>
                  <a:lnTo>
                    <a:pt x="6128367" y="8324559"/>
                  </a:lnTo>
                  <a:lnTo>
                    <a:pt x="6179305" y="8300713"/>
                  </a:lnTo>
                  <a:lnTo>
                    <a:pt x="6232787" y="8271228"/>
                  </a:lnTo>
                  <a:lnTo>
                    <a:pt x="6288730" y="8236032"/>
                  </a:lnTo>
                  <a:lnTo>
                    <a:pt x="6347053" y="8195056"/>
                  </a:lnTo>
                </a:path>
              </a:pathLst>
            </a:custGeom>
            <a:ln w="63500">
              <a:solidFill>
                <a:srgbClr val="663300"/>
              </a:solidFill>
            </a:ln>
          </p:spPr>
          <p:txBody>
            <a:bodyPr wrap="square" lIns="0" tIns="0" rIns="0" bIns="0" rtlCol="0"/>
            <a:lstStyle/>
            <a:p>
              <a:endParaRPr/>
            </a:p>
          </p:txBody>
        </p:sp>
        <p:pic>
          <p:nvPicPr>
            <p:cNvPr id="8" name="object 8"/>
            <p:cNvPicPr/>
            <p:nvPr/>
          </p:nvPicPr>
          <p:blipFill>
            <a:blip r:embed="rId2" cstate="print"/>
            <a:stretch>
              <a:fillRect/>
            </a:stretch>
          </p:blipFill>
          <p:spPr>
            <a:xfrm>
              <a:off x="1513331" y="792479"/>
              <a:ext cx="4172712" cy="589787"/>
            </a:xfrm>
            <a:prstGeom prst="rect">
              <a:avLst/>
            </a:prstGeom>
          </p:spPr>
        </p:pic>
        <p:sp>
          <p:nvSpPr>
            <p:cNvPr id="9" name="object 9"/>
            <p:cNvSpPr/>
            <p:nvPr/>
          </p:nvSpPr>
          <p:spPr>
            <a:xfrm>
              <a:off x="1470660" y="749426"/>
              <a:ext cx="4108450" cy="525145"/>
            </a:xfrm>
            <a:custGeom>
              <a:avLst/>
              <a:gdLst/>
              <a:ahLst/>
              <a:cxnLst/>
              <a:rect l="l" t="t" r="r" b="b"/>
              <a:pathLst>
                <a:path w="4108450" h="525144">
                  <a:moveTo>
                    <a:pt x="4020439" y="0"/>
                  </a:moveTo>
                  <a:lnTo>
                    <a:pt x="87503" y="0"/>
                  </a:lnTo>
                  <a:lnTo>
                    <a:pt x="53470" y="6885"/>
                  </a:lnTo>
                  <a:lnTo>
                    <a:pt x="25653" y="25653"/>
                  </a:lnTo>
                  <a:lnTo>
                    <a:pt x="6885" y="53470"/>
                  </a:lnTo>
                  <a:lnTo>
                    <a:pt x="0" y="87502"/>
                  </a:lnTo>
                  <a:lnTo>
                    <a:pt x="0" y="437260"/>
                  </a:lnTo>
                  <a:lnTo>
                    <a:pt x="6885" y="471346"/>
                  </a:lnTo>
                  <a:lnTo>
                    <a:pt x="25653" y="499157"/>
                  </a:lnTo>
                  <a:lnTo>
                    <a:pt x="53470" y="517896"/>
                  </a:lnTo>
                  <a:lnTo>
                    <a:pt x="87503" y="524763"/>
                  </a:lnTo>
                  <a:lnTo>
                    <a:pt x="4020439" y="524763"/>
                  </a:lnTo>
                  <a:lnTo>
                    <a:pt x="4054524" y="517896"/>
                  </a:lnTo>
                  <a:lnTo>
                    <a:pt x="4082335" y="499157"/>
                  </a:lnTo>
                  <a:lnTo>
                    <a:pt x="4101074" y="471346"/>
                  </a:lnTo>
                  <a:lnTo>
                    <a:pt x="4107941" y="437260"/>
                  </a:lnTo>
                  <a:lnTo>
                    <a:pt x="4107941" y="87502"/>
                  </a:lnTo>
                  <a:lnTo>
                    <a:pt x="4101074" y="53470"/>
                  </a:lnTo>
                  <a:lnTo>
                    <a:pt x="4082335" y="25653"/>
                  </a:lnTo>
                  <a:lnTo>
                    <a:pt x="4054524" y="6885"/>
                  </a:lnTo>
                  <a:lnTo>
                    <a:pt x="4020439" y="0"/>
                  </a:lnTo>
                  <a:close/>
                </a:path>
              </a:pathLst>
            </a:custGeom>
            <a:solidFill>
              <a:srgbClr val="FFFF66"/>
            </a:solidFill>
          </p:spPr>
          <p:txBody>
            <a:bodyPr wrap="square" lIns="0" tIns="0" rIns="0" bIns="0" rtlCol="0"/>
            <a:lstStyle/>
            <a:p>
              <a:endParaRPr/>
            </a:p>
          </p:txBody>
        </p:sp>
        <p:sp>
          <p:nvSpPr>
            <p:cNvPr id="10" name="object 10"/>
            <p:cNvSpPr/>
            <p:nvPr/>
          </p:nvSpPr>
          <p:spPr>
            <a:xfrm>
              <a:off x="1470660" y="749426"/>
              <a:ext cx="4108450" cy="525145"/>
            </a:xfrm>
            <a:custGeom>
              <a:avLst/>
              <a:gdLst/>
              <a:ahLst/>
              <a:cxnLst/>
              <a:rect l="l" t="t" r="r" b="b"/>
              <a:pathLst>
                <a:path w="4108450" h="525144">
                  <a:moveTo>
                    <a:pt x="87503" y="0"/>
                  </a:moveTo>
                  <a:lnTo>
                    <a:pt x="53470" y="6885"/>
                  </a:lnTo>
                  <a:lnTo>
                    <a:pt x="25653" y="25653"/>
                  </a:lnTo>
                  <a:lnTo>
                    <a:pt x="6885" y="53470"/>
                  </a:lnTo>
                  <a:lnTo>
                    <a:pt x="0" y="87502"/>
                  </a:lnTo>
                  <a:lnTo>
                    <a:pt x="0" y="437260"/>
                  </a:lnTo>
                  <a:lnTo>
                    <a:pt x="6885" y="471346"/>
                  </a:lnTo>
                  <a:lnTo>
                    <a:pt x="25653" y="499157"/>
                  </a:lnTo>
                  <a:lnTo>
                    <a:pt x="53470" y="517896"/>
                  </a:lnTo>
                  <a:lnTo>
                    <a:pt x="87503" y="524763"/>
                  </a:lnTo>
                  <a:lnTo>
                    <a:pt x="4020439" y="524763"/>
                  </a:lnTo>
                  <a:lnTo>
                    <a:pt x="4054524" y="517896"/>
                  </a:lnTo>
                  <a:lnTo>
                    <a:pt x="4082335" y="499157"/>
                  </a:lnTo>
                  <a:lnTo>
                    <a:pt x="4101074" y="471346"/>
                  </a:lnTo>
                  <a:lnTo>
                    <a:pt x="4107941" y="437260"/>
                  </a:lnTo>
                  <a:lnTo>
                    <a:pt x="4107941" y="87502"/>
                  </a:lnTo>
                  <a:lnTo>
                    <a:pt x="4101074" y="53470"/>
                  </a:lnTo>
                  <a:lnTo>
                    <a:pt x="4082335" y="25653"/>
                  </a:lnTo>
                  <a:lnTo>
                    <a:pt x="4054524" y="6885"/>
                  </a:lnTo>
                  <a:lnTo>
                    <a:pt x="4020439" y="0"/>
                  </a:lnTo>
                  <a:lnTo>
                    <a:pt x="87503" y="0"/>
                  </a:lnTo>
                  <a:close/>
                </a:path>
              </a:pathLst>
            </a:custGeom>
            <a:ln w="63500">
              <a:solidFill>
                <a:srgbClr val="1E1B5D"/>
              </a:solidFill>
            </a:ln>
          </p:spPr>
          <p:txBody>
            <a:bodyPr wrap="square" lIns="0" tIns="0" rIns="0" bIns="0" rtlCol="0"/>
            <a:lstStyle/>
            <a:p>
              <a:endParaRPr/>
            </a:p>
          </p:txBody>
        </p:sp>
      </p:grpSp>
      <p:sp>
        <p:nvSpPr>
          <p:cNvPr id="11" name="object 11"/>
          <p:cNvSpPr txBox="1"/>
          <p:nvPr/>
        </p:nvSpPr>
        <p:spPr>
          <a:xfrm>
            <a:off x="3193732" y="891983"/>
            <a:ext cx="662305" cy="240029"/>
          </a:xfrm>
          <a:prstGeom prst="rect">
            <a:avLst/>
          </a:prstGeom>
        </p:spPr>
        <p:txBody>
          <a:bodyPr vert="horz" wrap="square" lIns="0" tIns="13335" rIns="0" bIns="0" rtlCol="0">
            <a:spAutoFit/>
          </a:bodyPr>
          <a:lstStyle/>
          <a:p>
            <a:pPr marL="12700">
              <a:lnSpc>
                <a:spcPct val="100000"/>
              </a:lnSpc>
              <a:spcBef>
                <a:spcPts val="105"/>
              </a:spcBef>
            </a:pPr>
            <a:r>
              <a:rPr sz="1400" b="1" spc="-5" dirty="0">
                <a:solidFill>
                  <a:srgbClr val="1E1B5D"/>
                </a:solidFill>
                <a:latin typeface="Calibri"/>
                <a:cs typeface="Calibri"/>
              </a:rPr>
              <a:t>ENGLISH</a:t>
            </a:r>
            <a:endParaRPr sz="1400" dirty="0">
              <a:latin typeface="Calibri"/>
              <a:cs typeface="Calibri"/>
            </a:endParaRPr>
          </a:p>
        </p:txBody>
      </p:sp>
      <p:graphicFrame>
        <p:nvGraphicFramePr>
          <p:cNvPr id="22" name="object 12">
            <a:extLst>
              <a:ext uri="{FF2B5EF4-FFF2-40B4-BE49-F238E27FC236}">
                <a16:creationId xmlns:a16="http://schemas.microsoft.com/office/drawing/2014/main" id="{3DAB0535-AA94-F7BD-E7E3-5FF82A65D329}"/>
              </a:ext>
            </a:extLst>
          </p:cNvPr>
          <p:cNvGraphicFramePr>
            <a:graphicFrameLocks noGrp="1"/>
          </p:cNvGraphicFramePr>
          <p:nvPr>
            <p:extLst>
              <p:ext uri="{D42A27DB-BD31-4B8C-83A1-F6EECF244321}">
                <p14:modId xmlns:p14="http://schemas.microsoft.com/office/powerpoint/2010/main" val="4181238529"/>
              </p:ext>
            </p:extLst>
          </p:nvPr>
        </p:nvGraphicFramePr>
        <p:xfrm>
          <a:off x="438151" y="1506970"/>
          <a:ext cx="6667498" cy="8868930"/>
        </p:xfrm>
        <a:graphic>
          <a:graphicData uri="http://schemas.openxmlformats.org/drawingml/2006/table">
            <a:tbl>
              <a:tblPr firstRow="1" bandRow="1">
                <a:tableStyleId>{2D5ABB26-0587-4C30-8999-92F81FD0307C}</a:tableStyleId>
              </a:tblPr>
              <a:tblGrid>
                <a:gridCol w="1267728">
                  <a:extLst>
                    <a:ext uri="{9D8B030D-6E8A-4147-A177-3AD203B41FA5}">
                      <a16:colId xmlns:a16="http://schemas.microsoft.com/office/drawing/2014/main" val="20000"/>
                    </a:ext>
                  </a:extLst>
                </a:gridCol>
                <a:gridCol w="2546846">
                  <a:extLst>
                    <a:ext uri="{9D8B030D-6E8A-4147-A177-3AD203B41FA5}">
                      <a16:colId xmlns:a16="http://schemas.microsoft.com/office/drawing/2014/main" val="20001"/>
                    </a:ext>
                  </a:extLst>
                </a:gridCol>
                <a:gridCol w="2852924">
                  <a:extLst>
                    <a:ext uri="{9D8B030D-6E8A-4147-A177-3AD203B41FA5}">
                      <a16:colId xmlns:a16="http://schemas.microsoft.com/office/drawing/2014/main" val="20002"/>
                    </a:ext>
                  </a:extLst>
                </a:gridCol>
              </a:tblGrid>
              <a:tr h="444475">
                <a:tc>
                  <a:txBody>
                    <a:bodyPr/>
                    <a:lstStyle/>
                    <a:p>
                      <a:pPr algn="ctr">
                        <a:lnSpc>
                          <a:spcPct val="100000"/>
                        </a:lnSpc>
                        <a:spcBef>
                          <a:spcPts val="375"/>
                        </a:spcBef>
                      </a:pPr>
                      <a:r>
                        <a:rPr sz="1200" spc="-10" dirty="0">
                          <a:latin typeface="Calibri"/>
                          <a:cs typeface="Calibri"/>
                        </a:rPr>
                        <a:t>Exam</a:t>
                      </a:r>
                      <a:r>
                        <a:rPr sz="1200" spc="-45" dirty="0">
                          <a:latin typeface="Calibri"/>
                          <a:cs typeface="Calibri"/>
                        </a:rPr>
                        <a:t> </a:t>
                      </a:r>
                      <a:r>
                        <a:rPr sz="1200" spc="-5" dirty="0">
                          <a:latin typeface="Calibri"/>
                          <a:cs typeface="Calibri"/>
                        </a:rPr>
                        <a:t>Board</a:t>
                      </a:r>
                      <a:endParaRPr sz="1200" dirty="0">
                        <a:latin typeface="Calibri"/>
                        <a:cs typeface="Calibri"/>
                      </a:endParaRPr>
                    </a:p>
                  </a:txBody>
                  <a:tcPr marL="0" marR="0" marT="476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gridSpan="2">
                  <a:txBody>
                    <a:bodyPr/>
                    <a:lstStyle/>
                    <a:p>
                      <a:r>
                        <a:rPr lang="en-GB" sz="1400" b="0" dirty="0">
                          <a:solidFill>
                            <a:schemeClr val="tx1"/>
                          </a:solidFill>
                          <a:effectLst/>
                          <a:latin typeface="+mn-lt"/>
                          <a:ea typeface="+mn-ea"/>
                          <a:cs typeface="+mn-cs"/>
                        </a:rPr>
                        <a:t>Edexcel Functional Skills English</a:t>
                      </a:r>
                    </a:p>
                    <a:p>
                      <a:pPr marL="0" marR="0" lvl="0" indent="0" defTabSz="914400" eaLnBrk="1" fontAlgn="auto" latinLnBrk="0" hangingPunct="1">
                        <a:lnSpc>
                          <a:spcPct val="100000"/>
                        </a:lnSpc>
                        <a:spcBef>
                          <a:spcPts val="0"/>
                        </a:spcBef>
                        <a:spcAft>
                          <a:spcPts val="0"/>
                        </a:spcAft>
                        <a:buClrTx/>
                        <a:buSzTx/>
                        <a:buFontTx/>
                        <a:buNone/>
                        <a:tabLst/>
                        <a:defRPr/>
                      </a:pPr>
                      <a:r>
                        <a:rPr lang="en-US" sz="1400" b="0" dirty="0">
                          <a:solidFill>
                            <a:schemeClr val="tx1"/>
                          </a:solidFill>
                          <a:effectLst/>
                          <a:latin typeface="+mn-lt"/>
                          <a:ea typeface="+mn-ea"/>
                          <a:cs typeface="+mn-cs"/>
                        </a:rPr>
                        <a:t>AQA Step up to English</a:t>
                      </a:r>
                      <a:endParaRPr lang="en-US" sz="1400" b="0" dirty="0">
                        <a:latin typeface="+mn-lt"/>
                        <a:cs typeface="Calibri"/>
                      </a:endParaRPr>
                    </a:p>
                  </a:txBody>
                  <a:tcPr marL="0" marR="0" marT="476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hMerge="1">
                  <a:txBody>
                    <a:bodyPr/>
                    <a:lstStyle/>
                    <a:p>
                      <a:endParaRPr/>
                    </a:p>
                  </a:txBody>
                  <a:tcPr marL="0" marR="0" marT="0" marB="0"/>
                </a:tc>
                <a:extLst>
                  <a:ext uri="{0D108BD9-81ED-4DB2-BD59-A6C34878D82A}">
                    <a16:rowId xmlns:a16="http://schemas.microsoft.com/office/drawing/2014/main" val="10000"/>
                  </a:ext>
                </a:extLst>
              </a:tr>
              <a:tr h="1145611">
                <a:tc>
                  <a:txBody>
                    <a:bodyPr/>
                    <a:lstStyle/>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spcBef>
                          <a:spcPts val="35"/>
                        </a:spcBef>
                      </a:pPr>
                      <a:endParaRPr sz="1200" dirty="0">
                        <a:latin typeface="Times New Roman"/>
                        <a:cs typeface="Times New Roman"/>
                      </a:endParaRPr>
                    </a:p>
                    <a:p>
                      <a:pPr algn="ctr">
                        <a:lnSpc>
                          <a:spcPct val="100000"/>
                        </a:lnSpc>
                      </a:pPr>
                      <a:r>
                        <a:rPr sz="1200" spc="-10" dirty="0">
                          <a:latin typeface="Calibri"/>
                          <a:cs typeface="Calibri"/>
                        </a:rPr>
                        <a:t>Introduction</a:t>
                      </a:r>
                      <a:endParaRPr sz="12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gridSpan="2">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dirty="0">
                          <a:solidFill>
                            <a:schemeClr val="tx1"/>
                          </a:solidFill>
                          <a:effectLst/>
                          <a:latin typeface="+mn-lt"/>
                          <a:ea typeface="+mn-ea"/>
                          <a:cs typeface="+mn-cs"/>
                        </a:rPr>
                        <a:t>English is a compulsory core subject for all pupils. Pupils will study Functional Skills English at either Entry Level, Level 1 or Level 2. Pupils may also study for an Entry Level </a:t>
                      </a:r>
                      <a:r>
                        <a:rPr lang="en-GB" sz="1200" i="1" dirty="0">
                          <a:solidFill>
                            <a:schemeClr val="tx1"/>
                          </a:solidFill>
                          <a:effectLst/>
                          <a:latin typeface="+mn-lt"/>
                          <a:ea typeface="+mn-ea"/>
                          <a:cs typeface="+mn-cs"/>
                        </a:rPr>
                        <a:t>Step up to English </a:t>
                      </a:r>
                      <a:r>
                        <a:rPr lang="en-GB" sz="1200" dirty="0">
                          <a:solidFill>
                            <a:schemeClr val="tx1"/>
                          </a:solidFill>
                          <a:effectLst/>
                          <a:latin typeface="+mn-lt"/>
                          <a:ea typeface="+mn-ea"/>
                          <a:cs typeface="+mn-cs"/>
                        </a:rPr>
                        <a:t>qualification. </a:t>
                      </a:r>
                    </a:p>
                    <a:p>
                      <a:endParaRPr lang="en-GB" sz="1200" dirty="0">
                        <a:solidFill>
                          <a:schemeClr val="tx1"/>
                        </a:solidFill>
                        <a:effectLst/>
                        <a:latin typeface="+mn-lt"/>
                        <a:ea typeface="+mn-ea"/>
                        <a:cs typeface="+mn-cs"/>
                      </a:endParaRPr>
                    </a:p>
                    <a:p>
                      <a:r>
                        <a:rPr lang="en-GB" sz="1200" dirty="0">
                          <a:solidFill>
                            <a:schemeClr val="tx1"/>
                          </a:solidFill>
                          <a:effectLst/>
                          <a:latin typeface="+mn-lt"/>
                          <a:ea typeface="+mn-ea"/>
                          <a:cs typeface="+mn-cs"/>
                        </a:rPr>
                        <a:t>In Key Stage 4 English is delivered by specialist English teachers. The course aims to provide practical, applicable English skills to help our young people operate effectively in the world around them. Achievement of the qualification demonstrates the ability at an appropriate level to read, write, speak, listen and communicate in English, and to apply these skills effectively to a range of purposes in the workplace and in other real-life situations.</a:t>
                      </a:r>
                    </a:p>
                    <a:p>
                      <a:r>
                        <a:rPr lang="en-GB" sz="1200" dirty="0">
                          <a:solidFill>
                            <a:schemeClr val="tx1"/>
                          </a:solidFill>
                          <a:effectLst/>
                          <a:latin typeface="+mn-lt"/>
                          <a:ea typeface="+mn-ea"/>
                          <a:cs typeface="+mn-cs"/>
                        </a:rPr>
                        <a:t>Spoken Language skills are assessed as a compulsory aspect of the course.</a:t>
                      </a:r>
                    </a:p>
                  </a:txBody>
                  <a:tcPr marL="0" marR="0" marT="13716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hMerge="1">
                  <a:txBody>
                    <a:bodyPr/>
                    <a:lstStyle/>
                    <a:p>
                      <a:endParaRPr/>
                    </a:p>
                  </a:txBody>
                  <a:tcPr marL="0" marR="0" marT="0" marB="0"/>
                </a:tc>
                <a:extLst>
                  <a:ext uri="{0D108BD9-81ED-4DB2-BD59-A6C34878D82A}">
                    <a16:rowId xmlns:a16="http://schemas.microsoft.com/office/drawing/2014/main" val="10001"/>
                  </a:ext>
                </a:extLst>
              </a:tr>
              <a:tr h="3185107">
                <a:tc>
                  <a:txBody>
                    <a:bodyPr/>
                    <a:lstStyle/>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spcBef>
                          <a:spcPts val="5"/>
                        </a:spcBef>
                      </a:pPr>
                      <a:endParaRPr sz="1200" dirty="0">
                        <a:latin typeface="Times New Roman"/>
                        <a:cs typeface="Times New Roman"/>
                      </a:endParaRPr>
                    </a:p>
                    <a:p>
                      <a:pPr marL="125095" marR="121285" algn="ctr">
                        <a:lnSpc>
                          <a:spcPct val="101899"/>
                        </a:lnSpc>
                      </a:pPr>
                      <a:r>
                        <a:rPr sz="1200" spc="-5" dirty="0">
                          <a:latin typeface="Calibri"/>
                          <a:cs typeface="Calibri"/>
                        </a:rPr>
                        <a:t>Summary</a:t>
                      </a:r>
                      <a:r>
                        <a:rPr sz="1200" spc="-65" dirty="0">
                          <a:latin typeface="Calibri"/>
                          <a:cs typeface="Calibri"/>
                        </a:rPr>
                        <a:t> </a:t>
                      </a:r>
                      <a:r>
                        <a:rPr sz="1200" spc="-5" dirty="0">
                          <a:latin typeface="Calibri"/>
                          <a:cs typeface="Calibri"/>
                        </a:rPr>
                        <a:t>of </a:t>
                      </a:r>
                      <a:r>
                        <a:rPr sz="1200" spc="-300" dirty="0">
                          <a:latin typeface="Calibri"/>
                          <a:cs typeface="Calibri"/>
                        </a:rPr>
                        <a:t> </a:t>
                      </a:r>
                      <a:r>
                        <a:rPr sz="1200" spc="-5" dirty="0">
                          <a:latin typeface="Calibri"/>
                          <a:cs typeface="Calibri"/>
                        </a:rPr>
                        <a:t>the topics </a:t>
                      </a:r>
                      <a:r>
                        <a:rPr sz="1200" dirty="0">
                          <a:latin typeface="Calibri"/>
                          <a:cs typeface="Calibri"/>
                        </a:rPr>
                        <a:t> </a:t>
                      </a:r>
                      <a:r>
                        <a:rPr sz="1200" spc="-5" dirty="0">
                          <a:latin typeface="Calibri"/>
                          <a:cs typeface="Calibri"/>
                        </a:rPr>
                        <a:t>you will </a:t>
                      </a:r>
                      <a:r>
                        <a:rPr sz="1200" dirty="0">
                          <a:latin typeface="Calibri"/>
                          <a:cs typeface="Calibri"/>
                        </a:rPr>
                        <a:t> </a:t>
                      </a:r>
                      <a:r>
                        <a:rPr sz="1200" spc="-10" dirty="0">
                          <a:latin typeface="Calibri"/>
                          <a:cs typeface="Calibri"/>
                        </a:rPr>
                        <a:t>cover</a:t>
                      </a:r>
                      <a:endParaRPr sz="12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r>
                        <a:rPr lang="en-GB" sz="1200" b="1" dirty="0">
                          <a:solidFill>
                            <a:schemeClr val="tx1"/>
                          </a:solidFill>
                          <a:effectLst/>
                          <a:latin typeface="+mn-lt"/>
                          <a:ea typeface="+mn-ea"/>
                          <a:cs typeface="+mn-cs"/>
                        </a:rPr>
                        <a:t>Component 1: Speaking, listening and communicating</a:t>
                      </a:r>
                      <a:endParaRPr lang="en-GB" sz="1200" dirty="0">
                        <a:solidFill>
                          <a:schemeClr val="tx1"/>
                        </a:solidFill>
                        <a:effectLst/>
                        <a:latin typeface="+mn-lt"/>
                        <a:ea typeface="+mn-ea"/>
                        <a:cs typeface="+mn-cs"/>
                      </a:endParaRPr>
                    </a:p>
                    <a:p>
                      <a:r>
                        <a:rPr lang="en-GB" sz="1200" dirty="0">
                          <a:solidFill>
                            <a:schemeClr val="tx1"/>
                          </a:solidFill>
                          <a:effectLst/>
                          <a:latin typeface="+mn-lt"/>
                          <a:ea typeface="+mn-ea"/>
                          <a:cs typeface="+mn-cs"/>
                        </a:rPr>
                        <a:t>Texts should include narratives, explanations, discussions, instructions, information, descriptions and presentations all of varying lengths.</a:t>
                      </a:r>
                    </a:p>
                    <a:p>
                      <a:r>
                        <a:rPr lang="en-GB" sz="1200" b="1" dirty="0">
                          <a:solidFill>
                            <a:schemeClr val="tx1"/>
                          </a:solidFill>
                          <a:effectLst/>
                          <a:latin typeface="+mn-lt"/>
                          <a:ea typeface="+mn-ea"/>
                          <a:cs typeface="+mn-cs"/>
                        </a:rPr>
                        <a:t>Component 2: Reading</a:t>
                      </a:r>
                      <a:endParaRPr lang="en-GB" sz="1200" dirty="0">
                        <a:solidFill>
                          <a:schemeClr val="tx1"/>
                        </a:solidFill>
                        <a:effectLst/>
                        <a:latin typeface="+mn-lt"/>
                        <a:ea typeface="+mn-ea"/>
                        <a:cs typeface="+mn-cs"/>
                      </a:endParaRPr>
                    </a:p>
                    <a:p>
                      <a:r>
                        <a:rPr lang="en-GB" sz="1200" dirty="0">
                          <a:solidFill>
                            <a:schemeClr val="tx1"/>
                          </a:solidFill>
                          <a:effectLst/>
                          <a:latin typeface="+mn-lt"/>
                          <a:ea typeface="+mn-ea"/>
                          <a:cs typeface="+mn-cs"/>
                        </a:rPr>
                        <a:t>Texts should include a range of straightforward texts on a range of topics and of varying lengths that instruct, describe, explain and persuade</a:t>
                      </a:r>
                    </a:p>
                    <a:p>
                      <a:r>
                        <a:rPr lang="en-GB" sz="1200" b="1" dirty="0">
                          <a:solidFill>
                            <a:schemeClr val="tx1"/>
                          </a:solidFill>
                          <a:effectLst/>
                          <a:latin typeface="+mn-lt"/>
                          <a:ea typeface="+mn-ea"/>
                          <a:cs typeface="+mn-cs"/>
                        </a:rPr>
                        <a:t>Component 3: Writing</a:t>
                      </a:r>
                      <a:endParaRPr lang="en-GB" sz="1200" dirty="0">
                        <a:solidFill>
                          <a:schemeClr val="tx1"/>
                        </a:solidFill>
                        <a:effectLst/>
                        <a:latin typeface="+mn-lt"/>
                        <a:ea typeface="+mn-ea"/>
                        <a:cs typeface="+mn-cs"/>
                      </a:endParaRPr>
                    </a:p>
                    <a:p>
                      <a:r>
                        <a:rPr lang="en-GB" sz="1200" dirty="0">
                          <a:solidFill>
                            <a:schemeClr val="tx1"/>
                          </a:solidFill>
                          <a:effectLst/>
                          <a:latin typeface="+mn-lt"/>
                          <a:ea typeface="+mn-ea"/>
                          <a:cs typeface="+mn-cs"/>
                        </a:rPr>
                        <a:t>Texts should include straightforward texts such as narratives, instructions, explanations and reports of varying lengths. </a:t>
                      </a:r>
                    </a:p>
                    <a:p>
                      <a:r>
                        <a:rPr lang="en-GB" sz="1200" dirty="0">
                          <a:solidFill>
                            <a:schemeClr val="tx1"/>
                          </a:solidFill>
                          <a:effectLst/>
                          <a:latin typeface="+mn-lt"/>
                          <a:ea typeface="+mn-ea"/>
                          <a:cs typeface="+mn-cs"/>
                        </a:rPr>
                        <a:t>Pupils will cover spelling, punctuation and grammar and writing composition.</a:t>
                      </a:r>
                    </a:p>
                  </a:txBody>
                  <a:tcPr marL="0" marR="0" marT="10731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b="1" dirty="0">
                          <a:solidFill>
                            <a:schemeClr val="tx1"/>
                          </a:solidFill>
                          <a:effectLst/>
                          <a:latin typeface="+mn-lt"/>
                          <a:ea typeface="+mn-ea"/>
                          <a:cs typeface="+mn-cs"/>
                        </a:rPr>
                        <a:t>Step Up to English (Entry  Level):</a:t>
                      </a:r>
                    </a:p>
                    <a:p>
                      <a:r>
                        <a:rPr lang="en-US" sz="1200" dirty="0">
                          <a:solidFill>
                            <a:schemeClr val="tx1"/>
                          </a:solidFill>
                          <a:effectLst/>
                          <a:latin typeface="+mn-lt"/>
                          <a:ea typeface="+mn-ea"/>
                          <a:cs typeface="+mn-cs"/>
                        </a:rPr>
                        <a:t>Pupils will produce a coursework portfolio comprising of 3 topic based Non-Exam Assessments.</a:t>
                      </a:r>
                    </a:p>
                    <a:p>
                      <a:r>
                        <a:rPr lang="en-US" sz="1200" dirty="0">
                          <a:solidFill>
                            <a:schemeClr val="tx1"/>
                          </a:solidFill>
                          <a:effectLst/>
                          <a:latin typeface="+mn-lt"/>
                          <a:ea typeface="+mn-ea"/>
                          <a:cs typeface="+mn-cs"/>
                        </a:rPr>
                        <a:t> 2 X Literacy Topics</a:t>
                      </a:r>
                    </a:p>
                    <a:p>
                      <a:r>
                        <a:rPr lang="en-US" sz="1200" dirty="0">
                          <a:solidFill>
                            <a:schemeClr val="tx1"/>
                          </a:solidFill>
                          <a:effectLst/>
                          <a:latin typeface="+mn-lt"/>
                          <a:ea typeface="+mn-ea"/>
                          <a:cs typeface="+mn-cs"/>
                        </a:rPr>
                        <a:t>1 X Creative Reading and Writing topics.</a:t>
                      </a:r>
                      <a:endParaRPr lang="en-US" sz="1200" dirty="0">
                        <a:latin typeface="+mn-lt"/>
                        <a:cs typeface="Calibri"/>
                      </a:endParaRPr>
                    </a:p>
                    <a:p>
                      <a:endParaRPr lang="en-GB" sz="1200" dirty="0">
                        <a:solidFill>
                          <a:schemeClr val="tx1"/>
                        </a:solidFill>
                        <a:effectLst/>
                        <a:latin typeface="+mn-lt"/>
                        <a:ea typeface="+mn-ea"/>
                        <a:cs typeface="+mn-cs"/>
                      </a:endParaRPr>
                    </a:p>
                  </a:txBody>
                  <a:tcPr marL="0" marR="0" marT="317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2"/>
                  </a:ext>
                </a:extLst>
              </a:tr>
              <a:tr h="1890953">
                <a:tc>
                  <a:txBody>
                    <a:bodyPr/>
                    <a:lstStyle/>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gn="ctr">
                        <a:lnSpc>
                          <a:spcPct val="100000"/>
                        </a:lnSpc>
                        <a:spcBef>
                          <a:spcPts val="1055"/>
                        </a:spcBef>
                      </a:pPr>
                      <a:r>
                        <a:rPr sz="1200" spc="-5" dirty="0">
                          <a:latin typeface="Calibri"/>
                          <a:cs typeface="Calibri"/>
                        </a:rPr>
                        <a:t>Assessment</a:t>
                      </a:r>
                      <a:endParaRPr sz="12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b="1" dirty="0">
                          <a:solidFill>
                            <a:schemeClr val="tx1"/>
                          </a:solidFill>
                          <a:effectLst/>
                          <a:latin typeface="+mn-lt"/>
                          <a:ea typeface="+mn-ea"/>
                          <a:cs typeface="+mn-cs"/>
                        </a:rPr>
                        <a:t>Functional Skills</a:t>
                      </a:r>
                      <a:r>
                        <a:rPr lang="en-US" sz="1200" b="1" dirty="0">
                          <a:solidFill>
                            <a:schemeClr val="tx1"/>
                          </a:solidFill>
                          <a:effectLst/>
                          <a:latin typeface="+mn-lt"/>
                          <a:ea typeface="+mn-ea"/>
                          <a:cs typeface="+mn-cs"/>
                        </a:rPr>
                        <a:t>Level 1 &amp; 2</a:t>
                      </a:r>
                      <a:r>
                        <a:rPr lang="en-US" sz="1200" dirty="0">
                          <a:solidFill>
                            <a:schemeClr val="tx1"/>
                          </a:solidFill>
                          <a:effectLst/>
                          <a:latin typeface="+mn-lt"/>
                          <a:ea typeface="+mn-ea"/>
                          <a:cs typeface="+mn-cs"/>
                        </a:rPr>
                        <a:t> </a:t>
                      </a:r>
                    </a:p>
                    <a:p>
                      <a:pPr marL="0" marR="0" lvl="0" indent="0" defTabSz="914400" eaLnBrk="1" fontAlgn="auto" latinLnBrk="0" hangingPunct="1">
                        <a:lnSpc>
                          <a:spcPct val="100000"/>
                        </a:lnSpc>
                        <a:spcBef>
                          <a:spcPts val="0"/>
                        </a:spcBef>
                        <a:spcAft>
                          <a:spcPts val="0"/>
                        </a:spcAft>
                        <a:buClrTx/>
                        <a:buSzTx/>
                        <a:buFontTx/>
                        <a:buNone/>
                        <a:tabLst/>
                        <a:defRPr/>
                      </a:pPr>
                      <a:r>
                        <a:rPr lang="en-US" sz="1200" dirty="0">
                          <a:solidFill>
                            <a:schemeClr val="tx1"/>
                          </a:solidFill>
                          <a:effectLst/>
                          <a:latin typeface="+mn-lt"/>
                          <a:ea typeface="+mn-ea"/>
                          <a:cs typeface="+mn-cs"/>
                        </a:rPr>
                        <a:t>The Functional Skills Qualification in English at Level 1 &amp; 2 consists of one internally-set and internally-marked speaking, listening and communicating assessment, one externally-assessed Reading assessment and one externally assessed writing assessment. These can be completed at set points in the school year.</a:t>
                      </a:r>
                    </a:p>
                  </a:txBody>
                  <a:tcPr marL="0" marR="0" marT="635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r>
                        <a:rPr lang="en-GB" sz="1200" b="1" dirty="0">
                          <a:solidFill>
                            <a:schemeClr val="tx1"/>
                          </a:solidFill>
                          <a:effectLst/>
                          <a:latin typeface="+mn-lt"/>
                          <a:ea typeface="+mn-ea"/>
                          <a:cs typeface="+mn-cs"/>
                        </a:rPr>
                        <a:t>Functional Skills </a:t>
                      </a:r>
                      <a:r>
                        <a:rPr lang="en-US" sz="1200" b="1" dirty="0">
                          <a:solidFill>
                            <a:schemeClr val="tx1"/>
                          </a:solidFill>
                          <a:effectLst/>
                          <a:latin typeface="+mn-lt"/>
                          <a:ea typeface="+mn-ea"/>
                          <a:cs typeface="+mn-cs"/>
                        </a:rPr>
                        <a:t>and Step up to English  Entry Level</a:t>
                      </a:r>
                    </a:p>
                    <a:p>
                      <a:r>
                        <a:rPr lang="en-US" sz="1200" dirty="0">
                          <a:solidFill>
                            <a:schemeClr val="tx1"/>
                          </a:solidFill>
                          <a:effectLst/>
                          <a:latin typeface="+mn-lt"/>
                          <a:ea typeface="+mn-ea"/>
                          <a:cs typeface="+mn-cs"/>
                        </a:rPr>
                        <a:t>Non-Exam Assessment tasks carried out through- out the year. Portfolio submitted in the Summer term of Year 11.</a:t>
                      </a:r>
                      <a:endParaRPr lang="en-GB" sz="1200" dirty="0">
                        <a:solidFill>
                          <a:schemeClr val="tx1"/>
                        </a:solidFill>
                        <a:effectLst/>
                        <a:latin typeface="+mn-lt"/>
                        <a:ea typeface="+mn-ea"/>
                        <a:cs typeface="+mn-cs"/>
                      </a:endParaRPr>
                    </a:p>
                    <a:p>
                      <a:endParaRPr sz="12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3"/>
                  </a:ext>
                </a:extLst>
              </a:tr>
              <a:tr h="521519">
                <a:tc>
                  <a:txBody>
                    <a:bodyPr/>
                    <a:lstStyle/>
                    <a:p>
                      <a:pPr algn="ctr">
                        <a:lnSpc>
                          <a:spcPct val="100000"/>
                        </a:lnSpc>
                        <a:spcBef>
                          <a:spcPts val="229"/>
                        </a:spcBef>
                      </a:pPr>
                      <a:r>
                        <a:rPr sz="1200" spc="-5" dirty="0">
                          <a:latin typeface="Calibri"/>
                          <a:cs typeface="Calibri"/>
                        </a:rPr>
                        <a:t>Further</a:t>
                      </a:r>
                      <a:r>
                        <a:rPr sz="1200" spc="-35" dirty="0">
                          <a:latin typeface="Calibri"/>
                          <a:cs typeface="Calibri"/>
                        </a:rPr>
                        <a:t> </a:t>
                      </a:r>
                      <a:endParaRPr lang="en-US" sz="1200" spc="-35" dirty="0">
                        <a:latin typeface="Calibri"/>
                        <a:cs typeface="Calibri"/>
                      </a:endParaRPr>
                    </a:p>
                    <a:p>
                      <a:pPr algn="ctr">
                        <a:lnSpc>
                          <a:spcPct val="100000"/>
                        </a:lnSpc>
                        <a:spcBef>
                          <a:spcPts val="229"/>
                        </a:spcBef>
                      </a:pPr>
                      <a:r>
                        <a:rPr sz="1200" spc="-10" dirty="0">
                          <a:latin typeface="Calibri"/>
                          <a:cs typeface="Calibri"/>
                        </a:rPr>
                        <a:t>information</a:t>
                      </a:r>
                      <a:endParaRPr sz="1200" dirty="0">
                        <a:latin typeface="Calibri"/>
                        <a:cs typeface="Calibri"/>
                      </a:endParaRPr>
                    </a:p>
                  </a:txBody>
                  <a:tcPr marL="0" marR="0" marT="29209"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gridSpan="2">
                  <a:txBody>
                    <a:bodyPr/>
                    <a:lstStyle/>
                    <a:p>
                      <a:pPr marL="73025" marR="0" lvl="0" indent="0" defTabSz="914400" eaLnBrk="1" fontAlgn="auto" latinLnBrk="0" hangingPunct="1">
                        <a:lnSpc>
                          <a:spcPct val="100000"/>
                        </a:lnSpc>
                        <a:spcBef>
                          <a:spcPts val="229"/>
                        </a:spcBef>
                        <a:spcAft>
                          <a:spcPts val="0"/>
                        </a:spcAft>
                        <a:buClrTx/>
                        <a:buSzTx/>
                        <a:buFontTx/>
                        <a:buNone/>
                        <a:tabLst/>
                        <a:defRPr/>
                      </a:pPr>
                      <a:r>
                        <a:rPr lang="en-US" sz="1200" dirty="0">
                          <a:solidFill>
                            <a:schemeClr val="tx1"/>
                          </a:solidFill>
                          <a:effectLst/>
                          <a:latin typeface="+mn-lt"/>
                          <a:ea typeface="+mn-ea"/>
                          <a:cs typeface="+mn-cs"/>
                        </a:rPr>
                        <a:t>If you have any queries concerning this subject or the qualifications,  please contact Mrs. Lynsey Leigh or Mrs. Lauren Quinn</a:t>
                      </a:r>
                      <a:endParaRPr lang="en-US" sz="1200" dirty="0">
                        <a:latin typeface="+mn-lt"/>
                        <a:cs typeface="Calibri"/>
                      </a:endParaRPr>
                    </a:p>
                  </a:txBody>
                  <a:tcPr marL="0" marR="0" marT="29209"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hMerge="1">
                  <a:txBody>
                    <a:bodyPr/>
                    <a:lstStyle/>
                    <a:p>
                      <a:endParaRPr/>
                    </a:p>
                  </a:txBody>
                  <a:tcPr marL="0" marR="0" marT="0" marB="0"/>
                </a:tc>
                <a:extLst>
                  <a:ext uri="{0D108BD9-81ED-4DB2-BD59-A6C34878D82A}">
                    <a16:rowId xmlns:a16="http://schemas.microsoft.com/office/drawing/2014/main" val="10004"/>
                  </a:ext>
                </a:extLst>
              </a:tr>
              <a:tr h="434118">
                <a:tc>
                  <a:txBody>
                    <a:bodyPr/>
                    <a:lstStyle/>
                    <a:p>
                      <a:pPr marL="400685" marR="127635" indent="-266700" algn="ctr">
                        <a:lnSpc>
                          <a:spcPct val="102099"/>
                        </a:lnSpc>
                      </a:pPr>
                      <a:r>
                        <a:rPr sz="1200" spc="-5" dirty="0">
                          <a:latin typeface="Calibri"/>
                          <a:cs typeface="Calibri"/>
                        </a:rPr>
                        <a:t>Useful</a:t>
                      </a:r>
                      <a:r>
                        <a:rPr lang="en-US" sz="1200" spc="-5" dirty="0">
                          <a:latin typeface="Calibri"/>
                          <a:cs typeface="Calibri"/>
                        </a:rPr>
                        <a:t> </a:t>
                      </a:r>
                    </a:p>
                    <a:p>
                      <a:pPr marL="400685" marR="127635" indent="-266700" algn="ctr">
                        <a:lnSpc>
                          <a:spcPct val="102099"/>
                        </a:lnSpc>
                      </a:pPr>
                      <a:r>
                        <a:rPr sz="1200" spc="-70" dirty="0">
                          <a:latin typeface="Calibri"/>
                          <a:cs typeface="Calibri"/>
                        </a:rPr>
                        <a:t> </a:t>
                      </a:r>
                      <a:r>
                        <a:rPr sz="1200" spc="-10" dirty="0">
                          <a:latin typeface="Calibri"/>
                          <a:cs typeface="Calibri"/>
                        </a:rPr>
                        <a:t>web</a:t>
                      </a:r>
                      <a:r>
                        <a:rPr sz="1200" spc="-5" dirty="0">
                          <a:latin typeface="Calibri"/>
                          <a:cs typeface="Calibri"/>
                        </a:rPr>
                        <a:t>sites</a:t>
                      </a:r>
                      <a:endParaRPr sz="1200" dirty="0">
                        <a:latin typeface="Calibri"/>
                        <a:cs typeface="Calibri"/>
                      </a:endParaRPr>
                    </a:p>
                  </a:txBody>
                  <a:tcPr marL="0" marR="0" marT="254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gridSpan="2">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00" u="sng" dirty="0">
                          <a:solidFill>
                            <a:schemeClr val="tx1"/>
                          </a:solidFill>
                          <a:effectLst/>
                          <a:latin typeface="+mn-lt"/>
                          <a:ea typeface="+mn-ea"/>
                          <a:cs typeface="+mn-cs"/>
                          <a:hlinkClick r:id="rId3"/>
                        </a:rPr>
                        <a:t>http://www.ashleyschool.com/subject/english.php</a:t>
                      </a:r>
                      <a:endParaRPr lang="en-GB" sz="1200" dirty="0">
                        <a:latin typeface="+mn-lt"/>
                        <a:cs typeface="Calibri"/>
                      </a:endParaRPr>
                    </a:p>
                  </a:txBody>
                  <a:tcPr marL="0" marR="0" marT="190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hMerge="1">
                  <a:txBody>
                    <a:bodyPr/>
                    <a:lstStyle/>
                    <a:p>
                      <a:endParaRPr/>
                    </a:p>
                  </a:txBody>
                  <a:tcPr marL="0" marR="0" marT="0" marB="0"/>
                </a:tc>
                <a:extLst>
                  <a:ext uri="{0D108BD9-81ED-4DB2-BD59-A6C34878D82A}">
                    <a16:rowId xmlns:a16="http://schemas.microsoft.com/office/drawing/2014/main" val="10005"/>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18058" y="417944"/>
            <a:ext cx="6719570" cy="9845675"/>
            <a:chOff x="418058" y="417944"/>
            <a:chExt cx="6719570" cy="9845675"/>
          </a:xfrm>
        </p:grpSpPr>
        <p:sp>
          <p:nvSpPr>
            <p:cNvPr id="3" name="object 3"/>
            <p:cNvSpPr/>
            <p:nvPr/>
          </p:nvSpPr>
          <p:spPr>
            <a:xfrm>
              <a:off x="449808" y="449694"/>
              <a:ext cx="6656070" cy="9782175"/>
            </a:xfrm>
            <a:custGeom>
              <a:avLst/>
              <a:gdLst/>
              <a:ahLst/>
              <a:cxnLst/>
              <a:rect l="l" t="t" r="r" b="b"/>
              <a:pathLst>
                <a:path w="6656070" h="9782175">
                  <a:moveTo>
                    <a:pt x="6655943" y="0"/>
                  </a:moveTo>
                  <a:lnTo>
                    <a:pt x="0" y="0"/>
                  </a:lnTo>
                  <a:lnTo>
                    <a:pt x="0" y="9781921"/>
                  </a:lnTo>
                  <a:lnTo>
                    <a:pt x="6655943" y="9781921"/>
                  </a:lnTo>
                  <a:lnTo>
                    <a:pt x="6655943" y="0"/>
                  </a:lnTo>
                  <a:close/>
                </a:path>
              </a:pathLst>
            </a:custGeom>
            <a:solidFill>
              <a:srgbClr val="1E1B5D"/>
            </a:solidFill>
          </p:spPr>
          <p:txBody>
            <a:bodyPr wrap="square" lIns="0" tIns="0" rIns="0" bIns="0" rtlCol="0"/>
            <a:lstStyle/>
            <a:p>
              <a:endParaRPr/>
            </a:p>
          </p:txBody>
        </p:sp>
        <p:sp>
          <p:nvSpPr>
            <p:cNvPr id="4" name="object 4"/>
            <p:cNvSpPr/>
            <p:nvPr/>
          </p:nvSpPr>
          <p:spPr>
            <a:xfrm>
              <a:off x="449808" y="449694"/>
              <a:ext cx="6656070" cy="9782175"/>
            </a:xfrm>
            <a:custGeom>
              <a:avLst/>
              <a:gdLst/>
              <a:ahLst/>
              <a:cxnLst/>
              <a:rect l="l" t="t" r="r" b="b"/>
              <a:pathLst>
                <a:path w="6656070" h="9782175">
                  <a:moveTo>
                    <a:pt x="0" y="9781921"/>
                  </a:moveTo>
                  <a:lnTo>
                    <a:pt x="6655943" y="9781921"/>
                  </a:lnTo>
                  <a:lnTo>
                    <a:pt x="6655943" y="0"/>
                  </a:lnTo>
                  <a:lnTo>
                    <a:pt x="0" y="0"/>
                  </a:lnTo>
                  <a:lnTo>
                    <a:pt x="0" y="9781921"/>
                  </a:lnTo>
                  <a:close/>
                </a:path>
              </a:pathLst>
            </a:custGeom>
            <a:ln w="63500">
              <a:solidFill>
                <a:srgbClr val="663300"/>
              </a:solidFill>
            </a:ln>
          </p:spPr>
          <p:txBody>
            <a:bodyPr wrap="square" lIns="0" tIns="0" rIns="0" bIns="0" rtlCol="0"/>
            <a:lstStyle/>
            <a:p>
              <a:endParaRPr/>
            </a:p>
          </p:txBody>
        </p:sp>
        <p:sp>
          <p:nvSpPr>
            <p:cNvPr id="5" name="object 5"/>
            <p:cNvSpPr/>
            <p:nvPr/>
          </p:nvSpPr>
          <p:spPr>
            <a:xfrm>
              <a:off x="604278" y="657732"/>
              <a:ext cx="6347460" cy="9366250"/>
            </a:xfrm>
            <a:custGeom>
              <a:avLst/>
              <a:gdLst/>
              <a:ahLst/>
              <a:cxnLst/>
              <a:rect l="l" t="t" r="r" b="b"/>
              <a:pathLst>
                <a:path w="6347459" h="9366250">
                  <a:moveTo>
                    <a:pt x="6347066" y="0"/>
                  </a:moveTo>
                  <a:lnTo>
                    <a:pt x="0" y="0"/>
                  </a:lnTo>
                  <a:lnTo>
                    <a:pt x="0" y="9365830"/>
                  </a:lnTo>
                  <a:lnTo>
                    <a:pt x="5553697" y="9365830"/>
                  </a:lnTo>
                  <a:lnTo>
                    <a:pt x="6347066" y="8195056"/>
                  </a:lnTo>
                  <a:lnTo>
                    <a:pt x="6347066" y="0"/>
                  </a:lnTo>
                  <a:close/>
                </a:path>
              </a:pathLst>
            </a:custGeom>
            <a:solidFill>
              <a:srgbClr val="FFFFFF"/>
            </a:solidFill>
          </p:spPr>
          <p:txBody>
            <a:bodyPr wrap="square" lIns="0" tIns="0" rIns="0" bIns="0" rtlCol="0"/>
            <a:lstStyle/>
            <a:p>
              <a:endParaRPr/>
            </a:p>
          </p:txBody>
        </p:sp>
        <p:sp>
          <p:nvSpPr>
            <p:cNvPr id="6" name="object 6"/>
            <p:cNvSpPr/>
            <p:nvPr/>
          </p:nvSpPr>
          <p:spPr>
            <a:xfrm>
              <a:off x="6157976" y="8852788"/>
              <a:ext cx="793750" cy="1170940"/>
            </a:xfrm>
            <a:custGeom>
              <a:avLst/>
              <a:gdLst/>
              <a:ahLst/>
              <a:cxnLst/>
              <a:rect l="l" t="t" r="r" b="b"/>
              <a:pathLst>
                <a:path w="793750" h="1170940">
                  <a:moveTo>
                    <a:pt x="793369" y="0"/>
                  </a:moveTo>
                  <a:lnTo>
                    <a:pt x="735045" y="40976"/>
                  </a:lnTo>
                  <a:lnTo>
                    <a:pt x="679102" y="76172"/>
                  </a:lnTo>
                  <a:lnTo>
                    <a:pt x="625621" y="105657"/>
                  </a:lnTo>
                  <a:lnTo>
                    <a:pt x="574682" y="129503"/>
                  </a:lnTo>
                  <a:lnTo>
                    <a:pt x="526367" y="147780"/>
                  </a:lnTo>
                  <a:lnTo>
                    <a:pt x="480757" y="160560"/>
                  </a:lnTo>
                  <a:lnTo>
                    <a:pt x="437933" y="167913"/>
                  </a:lnTo>
                  <a:lnTo>
                    <a:pt x="397976" y="169910"/>
                  </a:lnTo>
                  <a:lnTo>
                    <a:pt x="360967" y="166621"/>
                  </a:lnTo>
                  <a:lnTo>
                    <a:pt x="296117" y="144474"/>
                  </a:lnTo>
                  <a:lnTo>
                    <a:pt x="244031" y="102037"/>
                  </a:lnTo>
                  <a:lnTo>
                    <a:pt x="205359" y="39878"/>
                  </a:lnTo>
                  <a:lnTo>
                    <a:pt x="0" y="1170774"/>
                  </a:lnTo>
                  <a:lnTo>
                    <a:pt x="793369" y="0"/>
                  </a:lnTo>
                  <a:close/>
                </a:path>
              </a:pathLst>
            </a:custGeom>
            <a:solidFill>
              <a:srgbClr val="CDCDCD"/>
            </a:solidFill>
          </p:spPr>
          <p:txBody>
            <a:bodyPr wrap="square" lIns="0" tIns="0" rIns="0" bIns="0" rtlCol="0"/>
            <a:lstStyle/>
            <a:p>
              <a:endParaRPr/>
            </a:p>
          </p:txBody>
        </p:sp>
        <p:sp>
          <p:nvSpPr>
            <p:cNvPr id="7" name="object 7"/>
            <p:cNvSpPr/>
            <p:nvPr/>
          </p:nvSpPr>
          <p:spPr>
            <a:xfrm>
              <a:off x="604278" y="657732"/>
              <a:ext cx="6347460" cy="9366250"/>
            </a:xfrm>
            <a:custGeom>
              <a:avLst/>
              <a:gdLst/>
              <a:ahLst/>
              <a:cxnLst/>
              <a:rect l="l" t="t" r="r" b="b"/>
              <a:pathLst>
                <a:path w="6347459" h="9366250">
                  <a:moveTo>
                    <a:pt x="0" y="0"/>
                  </a:moveTo>
                  <a:lnTo>
                    <a:pt x="0" y="9365830"/>
                  </a:lnTo>
                  <a:lnTo>
                    <a:pt x="5553697" y="9365830"/>
                  </a:lnTo>
                  <a:lnTo>
                    <a:pt x="6347066" y="8195056"/>
                  </a:lnTo>
                  <a:lnTo>
                    <a:pt x="6347066" y="0"/>
                  </a:lnTo>
                  <a:lnTo>
                    <a:pt x="0" y="0"/>
                  </a:lnTo>
                  <a:close/>
                </a:path>
                <a:path w="6347459" h="9366250">
                  <a:moveTo>
                    <a:pt x="5553697" y="9365830"/>
                  </a:moveTo>
                  <a:lnTo>
                    <a:pt x="5759056" y="8234933"/>
                  </a:lnTo>
                  <a:lnTo>
                    <a:pt x="5776675" y="8268443"/>
                  </a:lnTo>
                  <a:lnTo>
                    <a:pt x="5797728" y="8297093"/>
                  </a:lnTo>
                  <a:lnTo>
                    <a:pt x="5849814" y="8339530"/>
                  </a:lnTo>
                  <a:lnTo>
                    <a:pt x="5914664" y="8361677"/>
                  </a:lnTo>
                  <a:lnTo>
                    <a:pt x="5951674" y="8364966"/>
                  </a:lnTo>
                  <a:lnTo>
                    <a:pt x="5991631" y="8362969"/>
                  </a:lnTo>
                  <a:lnTo>
                    <a:pt x="6034455" y="8355616"/>
                  </a:lnTo>
                  <a:lnTo>
                    <a:pt x="6080065" y="8342836"/>
                  </a:lnTo>
                  <a:lnTo>
                    <a:pt x="6128380" y="8324559"/>
                  </a:lnTo>
                  <a:lnTo>
                    <a:pt x="6179318" y="8300713"/>
                  </a:lnTo>
                  <a:lnTo>
                    <a:pt x="6232799" y="8271228"/>
                  </a:lnTo>
                  <a:lnTo>
                    <a:pt x="6288742" y="8236032"/>
                  </a:lnTo>
                  <a:lnTo>
                    <a:pt x="6347066" y="8195056"/>
                  </a:lnTo>
                </a:path>
              </a:pathLst>
            </a:custGeom>
            <a:ln w="63500">
              <a:solidFill>
                <a:srgbClr val="663300"/>
              </a:solidFill>
            </a:ln>
          </p:spPr>
          <p:txBody>
            <a:bodyPr wrap="square" lIns="0" tIns="0" rIns="0" bIns="0" rtlCol="0"/>
            <a:lstStyle/>
            <a:p>
              <a:endParaRPr/>
            </a:p>
          </p:txBody>
        </p:sp>
        <p:pic>
          <p:nvPicPr>
            <p:cNvPr id="8" name="object 8"/>
            <p:cNvPicPr/>
            <p:nvPr/>
          </p:nvPicPr>
          <p:blipFill>
            <a:blip r:embed="rId2" cstate="print"/>
            <a:stretch>
              <a:fillRect/>
            </a:stretch>
          </p:blipFill>
          <p:spPr>
            <a:xfrm>
              <a:off x="1764791" y="864107"/>
              <a:ext cx="4172711" cy="589788"/>
            </a:xfrm>
            <a:prstGeom prst="rect">
              <a:avLst/>
            </a:prstGeom>
          </p:spPr>
        </p:pic>
        <p:sp>
          <p:nvSpPr>
            <p:cNvPr id="9" name="object 9"/>
            <p:cNvSpPr/>
            <p:nvPr/>
          </p:nvSpPr>
          <p:spPr>
            <a:xfrm>
              <a:off x="1722374" y="821181"/>
              <a:ext cx="4108450" cy="525145"/>
            </a:xfrm>
            <a:custGeom>
              <a:avLst/>
              <a:gdLst/>
              <a:ahLst/>
              <a:cxnLst/>
              <a:rect l="l" t="t" r="r" b="b"/>
              <a:pathLst>
                <a:path w="4108450" h="525144">
                  <a:moveTo>
                    <a:pt x="4020439" y="0"/>
                  </a:moveTo>
                  <a:lnTo>
                    <a:pt x="87502" y="0"/>
                  </a:lnTo>
                  <a:lnTo>
                    <a:pt x="53470" y="6885"/>
                  </a:lnTo>
                  <a:lnTo>
                    <a:pt x="25653" y="25653"/>
                  </a:lnTo>
                  <a:lnTo>
                    <a:pt x="6885" y="53470"/>
                  </a:lnTo>
                  <a:lnTo>
                    <a:pt x="0" y="87502"/>
                  </a:lnTo>
                  <a:lnTo>
                    <a:pt x="0" y="437260"/>
                  </a:lnTo>
                  <a:lnTo>
                    <a:pt x="6885" y="471346"/>
                  </a:lnTo>
                  <a:lnTo>
                    <a:pt x="25654" y="499157"/>
                  </a:lnTo>
                  <a:lnTo>
                    <a:pt x="53470" y="517896"/>
                  </a:lnTo>
                  <a:lnTo>
                    <a:pt x="87502" y="524763"/>
                  </a:lnTo>
                  <a:lnTo>
                    <a:pt x="4020439" y="524763"/>
                  </a:lnTo>
                  <a:lnTo>
                    <a:pt x="4054471" y="517896"/>
                  </a:lnTo>
                  <a:lnTo>
                    <a:pt x="4082288" y="499157"/>
                  </a:lnTo>
                  <a:lnTo>
                    <a:pt x="4101056" y="471346"/>
                  </a:lnTo>
                  <a:lnTo>
                    <a:pt x="4107941" y="437260"/>
                  </a:lnTo>
                  <a:lnTo>
                    <a:pt x="4107941" y="87502"/>
                  </a:lnTo>
                  <a:lnTo>
                    <a:pt x="4101056" y="53470"/>
                  </a:lnTo>
                  <a:lnTo>
                    <a:pt x="4082288" y="25653"/>
                  </a:lnTo>
                  <a:lnTo>
                    <a:pt x="4054471" y="6885"/>
                  </a:lnTo>
                  <a:lnTo>
                    <a:pt x="4020439" y="0"/>
                  </a:lnTo>
                  <a:close/>
                </a:path>
              </a:pathLst>
            </a:custGeom>
            <a:solidFill>
              <a:srgbClr val="FFFF66"/>
            </a:solidFill>
          </p:spPr>
          <p:txBody>
            <a:bodyPr wrap="square" lIns="0" tIns="0" rIns="0" bIns="0" rtlCol="0"/>
            <a:lstStyle/>
            <a:p>
              <a:endParaRPr/>
            </a:p>
          </p:txBody>
        </p:sp>
        <p:sp>
          <p:nvSpPr>
            <p:cNvPr id="10" name="object 10"/>
            <p:cNvSpPr/>
            <p:nvPr/>
          </p:nvSpPr>
          <p:spPr>
            <a:xfrm>
              <a:off x="1722374" y="821181"/>
              <a:ext cx="4108450" cy="525145"/>
            </a:xfrm>
            <a:custGeom>
              <a:avLst/>
              <a:gdLst/>
              <a:ahLst/>
              <a:cxnLst/>
              <a:rect l="l" t="t" r="r" b="b"/>
              <a:pathLst>
                <a:path w="4108450" h="525144">
                  <a:moveTo>
                    <a:pt x="87502" y="0"/>
                  </a:moveTo>
                  <a:lnTo>
                    <a:pt x="53470" y="6885"/>
                  </a:lnTo>
                  <a:lnTo>
                    <a:pt x="25653" y="25653"/>
                  </a:lnTo>
                  <a:lnTo>
                    <a:pt x="6885" y="53470"/>
                  </a:lnTo>
                  <a:lnTo>
                    <a:pt x="0" y="87502"/>
                  </a:lnTo>
                  <a:lnTo>
                    <a:pt x="0" y="437260"/>
                  </a:lnTo>
                  <a:lnTo>
                    <a:pt x="6885" y="471346"/>
                  </a:lnTo>
                  <a:lnTo>
                    <a:pt x="25654" y="499157"/>
                  </a:lnTo>
                  <a:lnTo>
                    <a:pt x="53470" y="517896"/>
                  </a:lnTo>
                  <a:lnTo>
                    <a:pt x="87502" y="524763"/>
                  </a:lnTo>
                  <a:lnTo>
                    <a:pt x="4020439" y="524763"/>
                  </a:lnTo>
                  <a:lnTo>
                    <a:pt x="4054471" y="517896"/>
                  </a:lnTo>
                  <a:lnTo>
                    <a:pt x="4082288" y="499157"/>
                  </a:lnTo>
                  <a:lnTo>
                    <a:pt x="4101056" y="471346"/>
                  </a:lnTo>
                  <a:lnTo>
                    <a:pt x="4107941" y="437260"/>
                  </a:lnTo>
                  <a:lnTo>
                    <a:pt x="4107941" y="87502"/>
                  </a:lnTo>
                  <a:lnTo>
                    <a:pt x="4101056" y="53470"/>
                  </a:lnTo>
                  <a:lnTo>
                    <a:pt x="4082288" y="25653"/>
                  </a:lnTo>
                  <a:lnTo>
                    <a:pt x="4054471" y="6885"/>
                  </a:lnTo>
                  <a:lnTo>
                    <a:pt x="4020439" y="0"/>
                  </a:lnTo>
                  <a:lnTo>
                    <a:pt x="87502" y="0"/>
                  </a:lnTo>
                  <a:close/>
                </a:path>
              </a:pathLst>
            </a:custGeom>
            <a:ln w="63500">
              <a:solidFill>
                <a:srgbClr val="1E1B5D"/>
              </a:solidFill>
            </a:ln>
          </p:spPr>
          <p:txBody>
            <a:bodyPr wrap="square" lIns="0" tIns="0" rIns="0" bIns="0" rtlCol="0"/>
            <a:lstStyle/>
            <a:p>
              <a:endParaRPr/>
            </a:p>
          </p:txBody>
        </p:sp>
      </p:grpSp>
      <p:sp>
        <p:nvSpPr>
          <p:cNvPr id="11" name="object 11"/>
          <p:cNvSpPr txBox="1"/>
          <p:nvPr/>
        </p:nvSpPr>
        <p:spPr>
          <a:xfrm>
            <a:off x="3495929" y="918972"/>
            <a:ext cx="561340" cy="240029"/>
          </a:xfrm>
          <a:prstGeom prst="rect">
            <a:avLst/>
          </a:prstGeom>
        </p:spPr>
        <p:txBody>
          <a:bodyPr vert="horz" wrap="square" lIns="0" tIns="13335" rIns="0" bIns="0" rtlCol="0">
            <a:spAutoFit/>
          </a:bodyPr>
          <a:lstStyle/>
          <a:p>
            <a:pPr marL="12700">
              <a:lnSpc>
                <a:spcPct val="100000"/>
              </a:lnSpc>
              <a:spcBef>
                <a:spcPts val="105"/>
              </a:spcBef>
            </a:pPr>
            <a:r>
              <a:rPr sz="1400" b="1" spc="-5" dirty="0">
                <a:solidFill>
                  <a:srgbClr val="1E1B5D"/>
                </a:solidFill>
                <a:latin typeface="Calibri"/>
                <a:cs typeface="Calibri"/>
              </a:rPr>
              <a:t>M</a:t>
            </a:r>
            <a:r>
              <a:rPr sz="1400" b="1" spc="-110" dirty="0">
                <a:solidFill>
                  <a:srgbClr val="1E1B5D"/>
                </a:solidFill>
                <a:latin typeface="Calibri"/>
                <a:cs typeface="Calibri"/>
              </a:rPr>
              <a:t>A</a:t>
            </a:r>
            <a:r>
              <a:rPr sz="1400" b="1" spc="-5" dirty="0">
                <a:solidFill>
                  <a:srgbClr val="1E1B5D"/>
                </a:solidFill>
                <a:latin typeface="Calibri"/>
                <a:cs typeface="Calibri"/>
              </a:rPr>
              <a:t>THS</a:t>
            </a:r>
            <a:endParaRPr sz="1400" dirty="0">
              <a:latin typeface="Calibri"/>
              <a:cs typeface="Calibri"/>
            </a:endParaRPr>
          </a:p>
        </p:txBody>
      </p:sp>
      <p:graphicFrame>
        <p:nvGraphicFramePr>
          <p:cNvPr id="12" name="object 12"/>
          <p:cNvGraphicFramePr>
            <a:graphicFrameLocks noGrp="1"/>
          </p:cNvGraphicFramePr>
          <p:nvPr>
            <p:extLst>
              <p:ext uri="{D42A27DB-BD31-4B8C-83A1-F6EECF244321}">
                <p14:modId xmlns:p14="http://schemas.microsoft.com/office/powerpoint/2010/main" val="3744922987"/>
              </p:ext>
            </p:extLst>
          </p:nvPr>
        </p:nvGraphicFramePr>
        <p:xfrm>
          <a:off x="802577" y="1722766"/>
          <a:ext cx="5948044" cy="8051662"/>
        </p:xfrm>
        <a:graphic>
          <a:graphicData uri="http://schemas.openxmlformats.org/drawingml/2006/table">
            <a:tbl>
              <a:tblPr firstRow="1" bandRow="1">
                <a:tableStyleId>{2D5ABB26-0587-4C30-8999-92F81FD0307C}</a:tableStyleId>
              </a:tblPr>
              <a:tblGrid>
                <a:gridCol w="1130935">
                  <a:extLst>
                    <a:ext uri="{9D8B030D-6E8A-4147-A177-3AD203B41FA5}">
                      <a16:colId xmlns:a16="http://schemas.microsoft.com/office/drawing/2014/main" val="20000"/>
                    </a:ext>
                  </a:extLst>
                </a:gridCol>
                <a:gridCol w="2272029">
                  <a:extLst>
                    <a:ext uri="{9D8B030D-6E8A-4147-A177-3AD203B41FA5}">
                      <a16:colId xmlns:a16="http://schemas.microsoft.com/office/drawing/2014/main" val="20001"/>
                    </a:ext>
                  </a:extLst>
                </a:gridCol>
                <a:gridCol w="2545080">
                  <a:extLst>
                    <a:ext uri="{9D8B030D-6E8A-4147-A177-3AD203B41FA5}">
                      <a16:colId xmlns:a16="http://schemas.microsoft.com/office/drawing/2014/main" val="20002"/>
                    </a:ext>
                  </a:extLst>
                </a:gridCol>
              </a:tblGrid>
              <a:tr h="327025">
                <a:tc>
                  <a:txBody>
                    <a:bodyPr/>
                    <a:lstStyle/>
                    <a:p>
                      <a:pPr algn="ctr">
                        <a:lnSpc>
                          <a:spcPct val="100000"/>
                        </a:lnSpc>
                        <a:spcBef>
                          <a:spcPts val="375"/>
                        </a:spcBef>
                      </a:pPr>
                      <a:r>
                        <a:rPr sz="1200" spc="-10" dirty="0">
                          <a:latin typeface="Calibri"/>
                          <a:cs typeface="Calibri"/>
                        </a:rPr>
                        <a:t>Exam</a:t>
                      </a:r>
                      <a:r>
                        <a:rPr sz="1200" spc="-45" dirty="0">
                          <a:latin typeface="Calibri"/>
                          <a:cs typeface="Calibri"/>
                        </a:rPr>
                        <a:t> </a:t>
                      </a:r>
                      <a:r>
                        <a:rPr sz="1200" spc="-5" dirty="0">
                          <a:latin typeface="Calibri"/>
                          <a:cs typeface="Calibri"/>
                        </a:rPr>
                        <a:t>Board</a:t>
                      </a:r>
                      <a:endParaRPr sz="1200" dirty="0">
                        <a:latin typeface="Calibri"/>
                        <a:cs typeface="Calibri"/>
                      </a:endParaRPr>
                    </a:p>
                  </a:txBody>
                  <a:tcPr marL="0" marR="0" marT="476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gridSpan="2">
                  <a:txBody>
                    <a:bodyPr/>
                    <a:lstStyle/>
                    <a:p>
                      <a:r>
                        <a:rPr lang="en-GB" sz="1400" b="0" dirty="0">
                          <a:solidFill>
                            <a:schemeClr val="tx1"/>
                          </a:solidFill>
                          <a:effectLst/>
                          <a:latin typeface="+mn-lt"/>
                          <a:ea typeface="+mn-ea"/>
                          <a:cs typeface="+mn-cs"/>
                        </a:rPr>
                        <a:t>Edexcel Functional Skills </a:t>
                      </a:r>
                      <a:r>
                        <a:rPr lang="en-US" sz="1400" b="0" dirty="0" err="1">
                          <a:solidFill>
                            <a:schemeClr val="tx1"/>
                          </a:solidFill>
                          <a:effectLst/>
                          <a:latin typeface="+mn-lt"/>
                          <a:ea typeface="+mn-ea"/>
                          <a:cs typeface="+mn-cs"/>
                        </a:rPr>
                        <a:t>Maths</a:t>
                      </a:r>
                      <a:endParaRPr lang="en-GB" sz="1400" b="0" dirty="0">
                        <a:solidFill>
                          <a:schemeClr val="tx1"/>
                        </a:solidFill>
                        <a:effectLst/>
                        <a:latin typeface="+mn-lt"/>
                        <a:ea typeface="+mn-ea"/>
                        <a:cs typeface="+mn-cs"/>
                      </a:endParaRPr>
                    </a:p>
                    <a:p>
                      <a:r>
                        <a:rPr lang="en-GB" sz="1400" b="0" dirty="0">
                          <a:solidFill>
                            <a:schemeClr val="tx1"/>
                          </a:solidFill>
                          <a:effectLst/>
                          <a:latin typeface="+mn-lt"/>
                          <a:ea typeface="+mn-ea"/>
                          <a:cs typeface="+mn-cs"/>
                        </a:rPr>
                        <a:t>WJEC Entry </a:t>
                      </a:r>
                      <a:r>
                        <a:rPr lang="en-US" sz="1400" b="0" dirty="0">
                          <a:solidFill>
                            <a:schemeClr val="tx1"/>
                          </a:solidFill>
                          <a:effectLst/>
                          <a:latin typeface="+mn-lt"/>
                          <a:ea typeface="+mn-ea"/>
                          <a:cs typeface="+mn-cs"/>
                        </a:rPr>
                        <a:t>Level </a:t>
                      </a:r>
                      <a:r>
                        <a:rPr lang="en-GB" sz="1400" b="0" dirty="0">
                          <a:solidFill>
                            <a:schemeClr val="tx1"/>
                          </a:solidFill>
                          <a:effectLst/>
                          <a:latin typeface="+mn-lt"/>
                          <a:ea typeface="+mn-ea"/>
                          <a:cs typeface="+mn-cs"/>
                        </a:rPr>
                        <a:t>Pathways and Numeracy Qualifications </a:t>
                      </a:r>
                      <a:endParaRPr sz="1400" b="0" dirty="0">
                        <a:latin typeface="Calibri"/>
                        <a:cs typeface="Calibri"/>
                      </a:endParaRPr>
                    </a:p>
                  </a:txBody>
                  <a:tcPr marL="0" marR="0" marT="4762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hMerge="1">
                  <a:txBody>
                    <a:bodyPr/>
                    <a:lstStyle/>
                    <a:p>
                      <a:endParaRPr/>
                    </a:p>
                  </a:txBody>
                  <a:tcPr marL="0" marR="0" marT="0" marB="0"/>
                </a:tc>
                <a:extLst>
                  <a:ext uri="{0D108BD9-81ED-4DB2-BD59-A6C34878D82A}">
                    <a16:rowId xmlns:a16="http://schemas.microsoft.com/office/drawing/2014/main" val="10000"/>
                  </a:ext>
                </a:extLst>
              </a:tr>
              <a:tr h="1597660">
                <a:tc>
                  <a:txBody>
                    <a:bodyPr/>
                    <a:lstStyle/>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spcBef>
                          <a:spcPts val="35"/>
                        </a:spcBef>
                      </a:pPr>
                      <a:endParaRPr sz="1200" dirty="0">
                        <a:latin typeface="Times New Roman"/>
                        <a:cs typeface="Times New Roman"/>
                      </a:endParaRPr>
                    </a:p>
                    <a:p>
                      <a:pPr algn="ctr">
                        <a:lnSpc>
                          <a:spcPct val="100000"/>
                        </a:lnSpc>
                      </a:pPr>
                      <a:r>
                        <a:rPr sz="1200" spc="-10" dirty="0">
                          <a:latin typeface="Calibri"/>
                          <a:cs typeface="Calibri"/>
                        </a:rPr>
                        <a:t>Introduction</a:t>
                      </a:r>
                      <a:endParaRPr sz="12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gridSpan="2">
                  <a:txBody>
                    <a:bodyPr/>
                    <a:lstStyle/>
                    <a:p>
                      <a:pPr marL="73025" marR="216535" algn="just">
                        <a:lnSpc>
                          <a:spcPct val="101800"/>
                        </a:lnSpc>
                        <a:spcBef>
                          <a:spcPts val="1080"/>
                        </a:spcBef>
                      </a:pPr>
                      <a:r>
                        <a:rPr lang="en-GB" sz="1200" dirty="0">
                          <a:solidFill>
                            <a:schemeClr val="tx1"/>
                          </a:solidFill>
                          <a:effectLst/>
                          <a:latin typeface="+mn-lt"/>
                          <a:ea typeface="+mn-ea"/>
                          <a:cs typeface="+mn-cs"/>
                        </a:rPr>
                        <a:t>Mathematics is a compulsory core subject for all pupils. It is a diverse, engaging and essential subject that equips our pupils with the right skills for their future.  At Ashley High School we offer different types of qualifications; Functional Skills, Entry </a:t>
                      </a:r>
                      <a:r>
                        <a:rPr lang="en-US" sz="1200" dirty="0">
                          <a:solidFill>
                            <a:schemeClr val="tx1"/>
                          </a:solidFill>
                          <a:effectLst/>
                          <a:latin typeface="+mn-lt"/>
                          <a:ea typeface="+mn-ea"/>
                          <a:cs typeface="+mn-cs"/>
                        </a:rPr>
                        <a:t>Level Pathways and Entry Level Numeracy</a:t>
                      </a:r>
                      <a:r>
                        <a:rPr lang="en-GB" sz="1200" dirty="0">
                          <a:solidFill>
                            <a:schemeClr val="tx1"/>
                          </a:solidFill>
                          <a:effectLst/>
                          <a:latin typeface="+mn-lt"/>
                          <a:ea typeface="+mn-ea"/>
                          <a:cs typeface="+mn-cs"/>
                        </a:rPr>
                        <a:t>. Every student in years 10 and 11 will follow  one of these courses, depending on their level of ability.</a:t>
                      </a:r>
                      <a:endParaRPr sz="1200" dirty="0">
                        <a:latin typeface="Calibri"/>
                        <a:cs typeface="Calibri"/>
                      </a:endParaRPr>
                    </a:p>
                  </a:txBody>
                  <a:tcPr marL="0" marR="0" marT="13716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hMerge="1">
                  <a:txBody>
                    <a:bodyPr/>
                    <a:lstStyle/>
                    <a:p>
                      <a:endParaRPr/>
                    </a:p>
                  </a:txBody>
                  <a:tcPr marL="0" marR="0" marT="0" marB="0"/>
                </a:tc>
                <a:extLst>
                  <a:ext uri="{0D108BD9-81ED-4DB2-BD59-A6C34878D82A}">
                    <a16:rowId xmlns:a16="http://schemas.microsoft.com/office/drawing/2014/main" val="10001"/>
                  </a:ext>
                </a:extLst>
              </a:tr>
              <a:tr h="2544307">
                <a:tc>
                  <a:txBody>
                    <a:bodyPr/>
                    <a:lstStyle/>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spcBef>
                          <a:spcPts val="5"/>
                        </a:spcBef>
                      </a:pPr>
                      <a:endParaRPr sz="1200" dirty="0">
                        <a:latin typeface="Times New Roman"/>
                        <a:cs typeface="Times New Roman"/>
                      </a:endParaRPr>
                    </a:p>
                    <a:p>
                      <a:pPr marL="125095" marR="121285" algn="ctr">
                        <a:lnSpc>
                          <a:spcPct val="101899"/>
                        </a:lnSpc>
                      </a:pPr>
                      <a:r>
                        <a:rPr sz="1200" spc="-5" dirty="0">
                          <a:latin typeface="Calibri"/>
                          <a:cs typeface="Calibri"/>
                        </a:rPr>
                        <a:t>Summary</a:t>
                      </a:r>
                      <a:r>
                        <a:rPr sz="1200" spc="-65" dirty="0">
                          <a:latin typeface="Calibri"/>
                          <a:cs typeface="Calibri"/>
                        </a:rPr>
                        <a:t> </a:t>
                      </a:r>
                      <a:r>
                        <a:rPr sz="1200" spc="-5" dirty="0">
                          <a:latin typeface="Calibri"/>
                          <a:cs typeface="Calibri"/>
                        </a:rPr>
                        <a:t>of </a:t>
                      </a:r>
                      <a:r>
                        <a:rPr sz="1200" spc="-300" dirty="0">
                          <a:latin typeface="Calibri"/>
                          <a:cs typeface="Calibri"/>
                        </a:rPr>
                        <a:t> </a:t>
                      </a:r>
                      <a:r>
                        <a:rPr sz="1200" spc="-5" dirty="0">
                          <a:latin typeface="Calibri"/>
                          <a:cs typeface="Calibri"/>
                        </a:rPr>
                        <a:t>the topics </a:t>
                      </a:r>
                      <a:r>
                        <a:rPr sz="1200" dirty="0">
                          <a:latin typeface="Calibri"/>
                          <a:cs typeface="Calibri"/>
                        </a:rPr>
                        <a:t> </a:t>
                      </a:r>
                      <a:r>
                        <a:rPr sz="1200" spc="-5" dirty="0">
                          <a:latin typeface="Calibri"/>
                          <a:cs typeface="Calibri"/>
                        </a:rPr>
                        <a:t>you will </a:t>
                      </a:r>
                      <a:r>
                        <a:rPr sz="1200" dirty="0">
                          <a:latin typeface="Calibri"/>
                          <a:cs typeface="Calibri"/>
                        </a:rPr>
                        <a:t> </a:t>
                      </a:r>
                      <a:r>
                        <a:rPr sz="1200" spc="-10" dirty="0">
                          <a:latin typeface="Calibri"/>
                          <a:cs typeface="Calibri"/>
                        </a:rPr>
                        <a:t>cover</a:t>
                      </a:r>
                      <a:endParaRPr sz="12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r>
                        <a:rPr lang="en-GB" sz="1200" b="1" dirty="0">
                          <a:solidFill>
                            <a:schemeClr val="tx1"/>
                          </a:solidFill>
                          <a:effectLst/>
                          <a:latin typeface="+mn-lt"/>
                          <a:ea typeface="+mn-ea"/>
                          <a:cs typeface="+mn-cs"/>
                        </a:rPr>
                        <a:t>Functional Skills</a:t>
                      </a:r>
                      <a:r>
                        <a:rPr lang="en-GB" sz="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dirty="0">
                          <a:solidFill>
                            <a:schemeClr val="tx1"/>
                          </a:solidFill>
                          <a:effectLst/>
                          <a:latin typeface="+mn-lt"/>
                          <a:ea typeface="+mn-ea"/>
                          <a:cs typeface="+mn-cs"/>
                        </a:rPr>
                        <a:t>Using number and the number system</a:t>
                      </a:r>
                      <a:endParaRPr lang="en-GB" sz="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dirty="0">
                          <a:solidFill>
                            <a:schemeClr val="tx1"/>
                          </a:solidFill>
                          <a:effectLst/>
                          <a:latin typeface="+mn-lt"/>
                          <a:ea typeface="+mn-ea"/>
                          <a:cs typeface="+mn-cs"/>
                        </a:rPr>
                        <a:t>Using common measures, shape and space </a:t>
                      </a:r>
                      <a:endParaRPr lang="en-GB" sz="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dirty="0">
                          <a:solidFill>
                            <a:schemeClr val="tx1"/>
                          </a:solidFill>
                          <a:effectLst/>
                          <a:latin typeface="+mn-lt"/>
                          <a:ea typeface="+mn-ea"/>
                          <a:cs typeface="+mn-cs"/>
                        </a:rPr>
                        <a:t>Handling information and data </a:t>
                      </a:r>
                      <a:endParaRPr lang="en-GB" sz="1200" dirty="0">
                        <a:solidFill>
                          <a:schemeClr val="tx1"/>
                        </a:solidFill>
                        <a:effectLst/>
                        <a:latin typeface="+mn-lt"/>
                        <a:ea typeface="+mn-ea"/>
                        <a:cs typeface="+mn-cs"/>
                      </a:endParaRPr>
                    </a:p>
                    <a:p>
                      <a:pPr marL="73025" marR="262890">
                        <a:lnSpc>
                          <a:spcPct val="101400"/>
                        </a:lnSpc>
                        <a:spcBef>
                          <a:spcPts val="845"/>
                        </a:spcBef>
                      </a:pPr>
                      <a:endParaRPr lang="en-GB" sz="1200" dirty="0">
                        <a:latin typeface="Calibri"/>
                        <a:cs typeface="Calibri"/>
                      </a:endParaRPr>
                    </a:p>
                  </a:txBody>
                  <a:tcPr marL="0" marR="0" marT="10731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r>
                        <a:rPr lang="en-GB" sz="1200" b="1" dirty="0">
                          <a:solidFill>
                            <a:schemeClr val="tx1"/>
                          </a:solidFill>
                          <a:effectLst/>
                          <a:latin typeface="+mn-lt"/>
                          <a:ea typeface="+mn-ea"/>
                          <a:cs typeface="+mn-cs"/>
                        </a:rPr>
                        <a:t>Entry </a:t>
                      </a:r>
                      <a:r>
                        <a:rPr lang="en-US" sz="1200" b="1" dirty="0">
                          <a:solidFill>
                            <a:schemeClr val="tx1"/>
                          </a:solidFill>
                          <a:effectLst/>
                          <a:latin typeface="+mn-lt"/>
                          <a:ea typeface="+mn-ea"/>
                          <a:cs typeface="+mn-cs"/>
                        </a:rPr>
                        <a:t>Level Pathways </a:t>
                      </a:r>
                      <a:endParaRPr lang="en-GB" sz="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dirty="0">
                          <a:solidFill>
                            <a:schemeClr val="tx1"/>
                          </a:solidFill>
                          <a:effectLst/>
                          <a:latin typeface="+mn-lt"/>
                          <a:ea typeface="+mn-ea"/>
                          <a:cs typeface="+mn-cs"/>
                        </a:rPr>
                        <a:t>Money</a:t>
                      </a:r>
                    </a:p>
                    <a:p>
                      <a:pPr marL="171450" lvl="0" indent="-171450">
                        <a:buFont typeface="Arial" panose="020B0604020202020204" pitchFamily="34" charset="0"/>
                        <a:buChar char="•"/>
                      </a:pPr>
                      <a:r>
                        <a:rPr lang="en-GB" sz="1200" dirty="0">
                          <a:solidFill>
                            <a:schemeClr val="tx1"/>
                          </a:solidFill>
                          <a:effectLst/>
                          <a:latin typeface="+mn-lt"/>
                          <a:ea typeface="+mn-ea"/>
                          <a:cs typeface="+mn-cs"/>
                        </a:rPr>
                        <a:t>Measure</a:t>
                      </a:r>
                    </a:p>
                    <a:p>
                      <a:pPr marL="171450" lvl="0" indent="-171450">
                        <a:buFont typeface="Arial" panose="020B0604020202020204" pitchFamily="34" charset="0"/>
                        <a:buChar char="•"/>
                      </a:pPr>
                      <a:r>
                        <a:rPr lang="en-US" sz="1200" dirty="0">
                          <a:solidFill>
                            <a:schemeClr val="tx1"/>
                          </a:solidFill>
                          <a:effectLst/>
                          <a:latin typeface="+mn-lt"/>
                          <a:ea typeface="+mn-ea"/>
                          <a:cs typeface="+mn-cs"/>
                        </a:rPr>
                        <a:t>Shape</a:t>
                      </a:r>
                      <a:endParaRPr lang="en-GB" sz="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dirty="0">
                          <a:solidFill>
                            <a:schemeClr val="tx1"/>
                          </a:solidFill>
                          <a:effectLst/>
                          <a:latin typeface="+mn-lt"/>
                          <a:ea typeface="+mn-ea"/>
                          <a:cs typeface="+mn-cs"/>
                        </a:rPr>
                        <a:t>Data </a:t>
                      </a:r>
                    </a:p>
                    <a:p>
                      <a:pPr marL="171450" lvl="0" indent="-171450">
                        <a:buFont typeface="Arial" panose="020B0604020202020204" pitchFamily="34" charset="0"/>
                        <a:buChar char="•"/>
                      </a:pPr>
                      <a:r>
                        <a:rPr lang="en-GB" sz="1200" dirty="0">
                          <a:solidFill>
                            <a:schemeClr val="tx1"/>
                          </a:solidFill>
                          <a:effectLst/>
                          <a:latin typeface="+mn-lt"/>
                          <a:ea typeface="+mn-ea"/>
                          <a:cs typeface="+mn-cs"/>
                        </a:rPr>
                        <a:t>Number</a:t>
                      </a:r>
                    </a:p>
                    <a:p>
                      <a:pPr marL="171450" lvl="0" indent="-171450">
                        <a:buFont typeface="Arial" panose="020B0604020202020204" pitchFamily="34" charset="0"/>
                        <a:buChar char="•"/>
                      </a:pPr>
                      <a:r>
                        <a:rPr lang="en-GB" sz="1200" dirty="0">
                          <a:solidFill>
                            <a:schemeClr val="tx1"/>
                          </a:solidFill>
                          <a:effectLst/>
                          <a:latin typeface="+mn-lt"/>
                          <a:ea typeface="+mn-ea"/>
                          <a:cs typeface="+mn-cs"/>
                        </a:rPr>
                        <a:t>Fractions</a:t>
                      </a:r>
                    </a:p>
                    <a:p>
                      <a:pPr marL="171450" lvl="0" indent="-171450">
                        <a:buFont typeface="Arial" panose="020B0604020202020204" pitchFamily="34" charset="0"/>
                        <a:buChar char="•"/>
                      </a:pPr>
                      <a:r>
                        <a:rPr lang="en-GB" sz="1200" dirty="0">
                          <a:solidFill>
                            <a:schemeClr val="tx1"/>
                          </a:solidFill>
                          <a:effectLst/>
                          <a:latin typeface="+mn-lt"/>
                          <a:ea typeface="+mn-ea"/>
                          <a:cs typeface="+mn-cs"/>
                        </a:rPr>
                        <a:t>Angles</a:t>
                      </a:r>
                    </a:p>
                    <a:p>
                      <a:pPr marL="171450" lvl="0" indent="-171450">
                        <a:buFont typeface="Arial" panose="020B0604020202020204" pitchFamily="34" charset="0"/>
                        <a:buChar char="•"/>
                      </a:pPr>
                      <a:r>
                        <a:rPr lang="en-GB" sz="1200" dirty="0">
                          <a:solidFill>
                            <a:schemeClr val="tx1"/>
                          </a:solidFill>
                          <a:effectLst/>
                          <a:latin typeface="+mn-lt"/>
                          <a:ea typeface="+mn-ea"/>
                          <a:cs typeface="+mn-cs"/>
                        </a:rPr>
                        <a:t> </a:t>
                      </a:r>
                    </a:p>
                    <a:p>
                      <a:r>
                        <a:rPr lang="en-GB" sz="1200" dirty="0">
                          <a:solidFill>
                            <a:schemeClr val="tx1"/>
                          </a:solidFill>
                          <a:effectLst/>
                          <a:latin typeface="+mn-lt"/>
                          <a:ea typeface="+mn-ea"/>
                          <a:cs typeface="+mn-cs"/>
                        </a:rPr>
                        <a:t> </a:t>
                      </a:r>
                      <a:r>
                        <a:rPr lang="en-GB" sz="1200" b="1" dirty="0">
                          <a:solidFill>
                            <a:schemeClr val="tx1"/>
                          </a:solidFill>
                          <a:effectLst/>
                          <a:latin typeface="+mn-lt"/>
                          <a:ea typeface="+mn-ea"/>
                          <a:cs typeface="+mn-cs"/>
                        </a:rPr>
                        <a:t>Numeracy</a:t>
                      </a:r>
                      <a:r>
                        <a:rPr lang="en-GB" sz="1200" dirty="0">
                          <a:solidFill>
                            <a:schemeClr val="tx1"/>
                          </a:solidFill>
                          <a:effectLst/>
                          <a:latin typeface="+mn-lt"/>
                          <a:ea typeface="+mn-ea"/>
                          <a:cs typeface="+mn-cs"/>
                        </a:rPr>
                        <a:t> will assess the mathematics that pupils will need in their everyday lives, in the world of work, and in other curriculum areas</a:t>
                      </a:r>
                      <a:endParaRPr sz="1200" dirty="0">
                        <a:latin typeface="Calibri"/>
                        <a:cs typeface="Calibri"/>
                      </a:endParaRPr>
                    </a:p>
                  </a:txBody>
                  <a:tcPr marL="0" marR="0" marT="317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2"/>
                  </a:ext>
                </a:extLst>
              </a:tr>
              <a:tr h="1314450">
                <a:tc>
                  <a:txBody>
                    <a:bodyPr/>
                    <a:lstStyle/>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gn="ctr">
                        <a:lnSpc>
                          <a:spcPct val="100000"/>
                        </a:lnSpc>
                        <a:spcBef>
                          <a:spcPts val="1055"/>
                        </a:spcBef>
                      </a:pPr>
                      <a:r>
                        <a:rPr sz="1200" spc="-5" dirty="0">
                          <a:latin typeface="Calibri"/>
                          <a:cs typeface="Calibri"/>
                        </a:rPr>
                        <a:t>Assessment</a:t>
                      </a:r>
                      <a:endParaRPr sz="12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r>
                        <a:rPr lang="en-GB" sz="1200" b="1" dirty="0">
                          <a:solidFill>
                            <a:schemeClr val="tx1"/>
                          </a:solidFill>
                          <a:effectLst/>
                          <a:latin typeface="+mn-lt"/>
                          <a:ea typeface="+mn-ea"/>
                          <a:cs typeface="+mn-cs"/>
                        </a:rPr>
                        <a:t>Functional Skills</a:t>
                      </a:r>
                      <a:endParaRPr lang="en-GB" sz="1200" dirty="0">
                        <a:solidFill>
                          <a:schemeClr val="tx1"/>
                        </a:solidFill>
                        <a:effectLst/>
                        <a:latin typeface="+mn-lt"/>
                        <a:ea typeface="+mn-ea"/>
                        <a:cs typeface="+mn-cs"/>
                      </a:endParaRPr>
                    </a:p>
                    <a:p>
                      <a:r>
                        <a:rPr lang="en-GB" sz="1200" dirty="0">
                          <a:solidFill>
                            <a:schemeClr val="tx1"/>
                          </a:solidFill>
                          <a:effectLst/>
                          <a:latin typeface="+mn-lt"/>
                          <a:ea typeface="+mn-ea"/>
                          <a:cs typeface="+mn-cs"/>
                        </a:rPr>
                        <a:t>Entry level assessments are completed under classroom conditions, internally assessed and then externally moderated. At Level 1 &amp; 2, pupils complete 2 papers (calculator and non- calculator) which are externally assessed </a:t>
                      </a:r>
                      <a:endParaRPr sz="1200" dirty="0">
                        <a:latin typeface="Calibri"/>
                        <a:cs typeface="Calibri"/>
                      </a:endParaRPr>
                    </a:p>
                  </a:txBody>
                  <a:tcPr marL="0" marR="0" marT="635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r>
                        <a:rPr lang="en-GB" sz="1200" b="1" dirty="0">
                          <a:solidFill>
                            <a:schemeClr val="tx1"/>
                          </a:solidFill>
                          <a:effectLst/>
                          <a:latin typeface="+mn-lt"/>
                          <a:ea typeface="+mn-ea"/>
                          <a:cs typeface="+mn-cs"/>
                        </a:rPr>
                        <a:t>Entry Pathways</a:t>
                      </a:r>
                      <a:r>
                        <a:rPr lang="en-GB" sz="1200" dirty="0">
                          <a:solidFill>
                            <a:schemeClr val="tx1"/>
                          </a:solidFill>
                          <a:effectLst/>
                          <a:latin typeface="+mn-lt"/>
                          <a:ea typeface="+mn-ea"/>
                          <a:cs typeface="+mn-cs"/>
                        </a:rPr>
                        <a:t> </a:t>
                      </a:r>
                    </a:p>
                    <a:p>
                      <a:r>
                        <a:rPr lang="en-GB" sz="1200" dirty="0">
                          <a:solidFill>
                            <a:schemeClr val="tx1"/>
                          </a:solidFill>
                          <a:effectLst/>
                          <a:latin typeface="+mn-lt"/>
                          <a:ea typeface="+mn-ea"/>
                          <a:cs typeface="+mn-cs"/>
                        </a:rPr>
                        <a:t>Continual assessment to be completed by the summer of  Year 11.  After internal moderation,</a:t>
                      </a:r>
                    </a:p>
                    <a:p>
                      <a:r>
                        <a:rPr lang="en-GB" sz="1200" dirty="0">
                          <a:solidFill>
                            <a:schemeClr val="tx1"/>
                          </a:solidFill>
                          <a:effectLst/>
                          <a:latin typeface="+mn-lt"/>
                          <a:ea typeface="+mn-ea"/>
                          <a:cs typeface="+mn-cs"/>
                        </a:rPr>
                        <a:t>student's</a:t>
                      </a:r>
                      <a:r>
                        <a:rPr lang="en-US" sz="1200" dirty="0">
                          <a:solidFill>
                            <a:schemeClr val="tx1"/>
                          </a:solidFill>
                          <a:effectLst/>
                          <a:latin typeface="+mn-lt"/>
                          <a:ea typeface="+mn-ea"/>
                          <a:cs typeface="+mn-cs"/>
                        </a:rPr>
                        <a:t> work </a:t>
                      </a:r>
                      <a:r>
                        <a:rPr lang="en-US" sz="1200" dirty="0" err="1">
                          <a:solidFill>
                            <a:schemeClr val="tx1"/>
                          </a:solidFill>
                          <a:effectLst/>
                          <a:latin typeface="+mn-lt"/>
                          <a:ea typeface="+mn-ea"/>
                          <a:cs typeface="+mn-cs"/>
                        </a:rPr>
                        <a:t>i</a:t>
                      </a:r>
                      <a:r>
                        <a:rPr lang="en-GB" sz="1200" dirty="0">
                          <a:solidFill>
                            <a:schemeClr val="tx1"/>
                          </a:solidFill>
                          <a:effectLst/>
                          <a:latin typeface="+mn-lt"/>
                          <a:ea typeface="+mn-ea"/>
                          <a:cs typeface="+mn-cs"/>
                        </a:rPr>
                        <a:t>s externally  moderated.</a:t>
                      </a:r>
                      <a:endParaRPr sz="12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3"/>
                  </a:ext>
                </a:extLst>
              </a:tr>
              <a:tr h="504190">
                <a:tc>
                  <a:txBody>
                    <a:bodyPr/>
                    <a:lstStyle/>
                    <a:p>
                      <a:pPr algn="ctr">
                        <a:lnSpc>
                          <a:spcPct val="100000"/>
                        </a:lnSpc>
                        <a:spcBef>
                          <a:spcPts val="229"/>
                        </a:spcBef>
                      </a:pPr>
                      <a:r>
                        <a:rPr sz="1200" spc="-5" dirty="0">
                          <a:latin typeface="Calibri"/>
                          <a:cs typeface="Calibri"/>
                        </a:rPr>
                        <a:t>Further</a:t>
                      </a:r>
                      <a:r>
                        <a:rPr sz="1200" spc="-35" dirty="0">
                          <a:latin typeface="Calibri"/>
                          <a:cs typeface="Calibri"/>
                        </a:rPr>
                        <a:t> </a:t>
                      </a:r>
                      <a:endParaRPr lang="en-US" sz="1200" spc="-35" dirty="0">
                        <a:latin typeface="Calibri"/>
                        <a:cs typeface="Calibri"/>
                      </a:endParaRPr>
                    </a:p>
                    <a:p>
                      <a:pPr algn="ctr">
                        <a:lnSpc>
                          <a:spcPct val="100000"/>
                        </a:lnSpc>
                        <a:spcBef>
                          <a:spcPts val="229"/>
                        </a:spcBef>
                      </a:pPr>
                      <a:r>
                        <a:rPr sz="1200" spc="-10" dirty="0">
                          <a:latin typeface="Calibri"/>
                          <a:cs typeface="Calibri"/>
                        </a:rPr>
                        <a:t>information</a:t>
                      </a:r>
                      <a:endParaRPr sz="1200" dirty="0">
                        <a:latin typeface="Calibri"/>
                        <a:cs typeface="Calibri"/>
                      </a:endParaRPr>
                    </a:p>
                  </a:txBody>
                  <a:tcPr marL="0" marR="0" marT="29209"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gridSpan="2">
                  <a:txBody>
                    <a:bodyPr/>
                    <a:lstStyle/>
                    <a:p>
                      <a:pPr marL="73025">
                        <a:lnSpc>
                          <a:spcPct val="100000"/>
                        </a:lnSpc>
                        <a:spcBef>
                          <a:spcPts val="229"/>
                        </a:spcBef>
                      </a:pPr>
                      <a:r>
                        <a:rPr lang="en-GB" sz="1200" dirty="0">
                          <a:solidFill>
                            <a:schemeClr val="tx1"/>
                          </a:solidFill>
                          <a:effectLst/>
                          <a:latin typeface="+mn-lt"/>
                          <a:ea typeface="+mn-ea"/>
                          <a:cs typeface="+mn-cs"/>
                        </a:rPr>
                        <a:t>If you have any queries concerning this subject or the qualifications, please contact Mrs. O’Connor.</a:t>
                      </a:r>
                      <a:endParaRPr sz="1200" dirty="0">
                        <a:latin typeface="Calibri"/>
                        <a:cs typeface="Calibri"/>
                      </a:endParaRPr>
                    </a:p>
                  </a:txBody>
                  <a:tcPr marL="0" marR="0" marT="29209"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hMerge="1">
                  <a:txBody>
                    <a:bodyPr/>
                    <a:lstStyle/>
                    <a:p>
                      <a:endParaRPr/>
                    </a:p>
                  </a:txBody>
                  <a:tcPr marL="0" marR="0" marT="0" marB="0"/>
                </a:tc>
                <a:extLst>
                  <a:ext uri="{0D108BD9-81ED-4DB2-BD59-A6C34878D82A}">
                    <a16:rowId xmlns:a16="http://schemas.microsoft.com/office/drawing/2014/main" val="10004"/>
                  </a:ext>
                </a:extLst>
              </a:tr>
              <a:tr h="1461770">
                <a:tc>
                  <a:txBody>
                    <a:bodyPr/>
                    <a:lstStyle/>
                    <a:p>
                      <a:pPr>
                        <a:lnSpc>
                          <a:spcPct val="100000"/>
                        </a:lnSpc>
                        <a:spcBef>
                          <a:spcPts val="20"/>
                        </a:spcBef>
                      </a:pPr>
                      <a:endParaRPr sz="1200" dirty="0">
                        <a:latin typeface="Times New Roman"/>
                        <a:cs typeface="Times New Roman"/>
                      </a:endParaRPr>
                    </a:p>
                    <a:p>
                      <a:pPr marL="400685" marR="127635" indent="-266700" algn="ctr">
                        <a:lnSpc>
                          <a:spcPct val="102099"/>
                        </a:lnSpc>
                      </a:pPr>
                      <a:r>
                        <a:rPr sz="1200" spc="-5" dirty="0">
                          <a:latin typeface="Calibri"/>
                          <a:cs typeface="Calibri"/>
                        </a:rPr>
                        <a:t>Useful</a:t>
                      </a:r>
                      <a:r>
                        <a:rPr sz="1200" spc="-70" dirty="0">
                          <a:latin typeface="Calibri"/>
                          <a:cs typeface="Calibri"/>
                        </a:rPr>
                        <a:t> </a:t>
                      </a:r>
                      <a:endParaRPr lang="en-US" sz="1200" spc="-70" dirty="0">
                        <a:latin typeface="Calibri"/>
                        <a:cs typeface="Calibri"/>
                      </a:endParaRPr>
                    </a:p>
                    <a:p>
                      <a:pPr marL="400685" marR="127635" indent="-266700" algn="ctr">
                        <a:lnSpc>
                          <a:spcPct val="102099"/>
                        </a:lnSpc>
                      </a:pPr>
                      <a:r>
                        <a:rPr sz="1200" spc="-10" dirty="0">
                          <a:latin typeface="Calibri"/>
                          <a:cs typeface="Calibri"/>
                        </a:rPr>
                        <a:t>web</a:t>
                      </a:r>
                      <a:r>
                        <a:rPr lang="en-US" sz="1200" spc="-10" dirty="0">
                          <a:latin typeface="Calibri"/>
                          <a:cs typeface="Calibri"/>
                        </a:rPr>
                        <a:t>s</a:t>
                      </a:r>
                      <a:r>
                        <a:rPr sz="1200" spc="-5" dirty="0">
                          <a:latin typeface="Calibri"/>
                          <a:cs typeface="Calibri"/>
                        </a:rPr>
                        <a:t>ites</a:t>
                      </a:r>
                      <a:endParaRPr sz="1200" dirty="0">
                        <a:latin typeface="Calibri"/>
                        <a:cs typeface="Calibri"/>
                      </a:endParaRPr>
                    </a:p>
                  </a:txBody>
                  <a:tcPr marL="0" marR="0" marT="254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gridSpan="2">
                  <a:txBody>
                    <a:bodyPr/>
                    <a:lstStyle/>
                    <a:p>
                      <a:r>
                        <a:rPr lang="en-GB" sz="1200" u="sng" dirty="0">
                          <a:solidFill>
                            <a:schemeClr val="tx1"/>
                          </a:solidFill>
                          <a:effectLst/>
                          <a:latin typeface="+mn-lt"/>
                          <a:ea typeface="+mn-ea"/>
                          <a:cs typeface="+mn-cs"/>
                          <a:hlinkClick r:id="rId3"/>
                        </a:rPr>
                        <a:t>https://www.ashleyhighschool.com/web/mathematics/565512</a:t>
                      </a:r>
                      <a:endParaRPr lang="en-GB" sz="1200" dirty="0">
                        <a:solidFill>
                          <a:schemeClr val="tx1"/>
                        </a:solidFill>
                        <a:effectLst/>
                        <a:latin typeface="+mn-lt"/>
                        <a:ea typeface="+mn-ea"/>
                        <a:cs typeface="+mn-cs"/>
                      </a:endParaRPr>
                    </a:p>
                    <a:p>
                      <a:r>
                        <a:rPr lang="en-GB" sz="1200" u="sng" dirty="0">
                          <a:solidFill>
                            <a:schemeClr val="tx1"/>
                          </a:solidFill>
                          <a:effectLst/>
                          <a:latin typeface="+mn-lt"/>
                          <a:ea typeface="+mn-ea"/>
                          <a:cs typeface="+mn-cs"/>
                          <a:hlinkClick r:id="rId4"/>
                        </a:rPr>
                        <a:t>https://qualifications.pearson.com/en/qualifications/edexcel-functional-skills/maths-2019.html</a:t>
                      </a:r>
                      <a:endParaRPr lang="en-GB" sz="1200" dirty="0">
                        <a:solidFill>
                          <a:schemeClr val="tx1"/>
                        </a:solidFill>
                        <a:effectLst/>
                        <a:latin typeface="+mn-lt"/>
                        <a:ea typeface="+mn-ea"/>
                        <a:cs typeface="+mn-cs"/>
                      </a:endParaRPr>
                    </a:p>
                    <a:p>
                      <a:r>
                        <a:rPr lang="en-GB" sz="1200" u="sng" dirty="0">
                          <a:solidFill>
                            <a:schemeClr val="tx1"/>
                          </a:solidFill>
                          <a:effectLst/>
                          <a:latin typeface="+mn-lt"/>
                          <a:ea typeface="+mn-ea"/>
                          <a:cs typeface="+mn-cs"/>
                          <a:hlinkClick r:id="rId5"/>
                        </a:rPr>
                        <a:t>https://www.wjec.co.uk/qualifications/mathematics-entry-pathways/#tab_keydocuments</a:t>
                      </a:r>
                      <a:endParaRPr lang="en-GB" sz="1200" dirty="0">
                        <a:solidFill>
                          <a:schemeClr val="tx1"/>
                        </a:solidFill>
                        <a:effectLst/>
                        <a:latin typeface="+mn-lt"/>
                        <a:ea typeface="+mn-ea"/>
                        <a:cs typeface="+mn-cs"/>
                      </a:endParaRPr>
                    </a:p>
                    <a:p>
                      <a:r>
                        <a:rPr lang="en-GB" sz="1200" u="sng" dirty="0">
                          <a:solidFill>
                            <a:schemeClr val="tx1"/>
                          </a:solidFill>
                          <a:effectLst/>
                          <a:latin typeface="+mn-lt"/>
                          <a:ea typeface="+mn-ea"/>
                          <a:cs typeface="+mn-cs"/>
                          <a:hlinkClick r:id="rId6"/>
                        </a:rPr>
                        <a:t>https://www.wjec.co.uk/qualifications/mathematics-numeracy-entry-level#tab_keydocuments</a:t>
                      </a:r>
                      <a:r>
                        <a:rPr lang="en-GB" sz="1200" u="sng" dirty="0">
                          <a:solidFill>
                            <a:schemeClr val="tx1"/>
                          </a:solidFill>
                          <a:effectLst/>
                          <a:latin typeface="+mn-lt"/>
                          <a:ea typeface="+mn-ea"/>
                          <a:cs typeface="+mn-cs"/>
                        </a:rPr>
                        <a:t> </a:t>
                      </a:r>
                      <a:endParaRPr sz="1200" dirty="0">
                        <a:latin typeface="Calibri"/>
                        <a:cs typeface="Calibri"/>
                      </a:endParaRPr>
                    </a:p>
                  </a:txBody>
                  <a:tcPr marL="0" marR="0" marT="190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hMerge="1">
                  <a:txBody>
                    <a:bodyPr/>
                    <a:lstStyle/>
                    <a:p>
                      <a:endParaRPr/>
                    </a:p>
                  </a:txBody>
                  <a:tcPr marL="0" marR="0" marT="0" marB="0"/>
                </a:tc>
                <a:extLst>
                  <a:ext uri="{0D108BD9-81ED-4DB2-BD59-A6C34878D82A}">
                    <a16:rowId xmlns:a16="http://schemas.microsoft.com/office/drawing/2014/main" val="10005"/>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90397" y="464667"/>
            <a:ext cx="6719570" cy="9845675"/>
            <a:chOff x="490397" y="464667"/>
            <a:chExt cx="6719570" cy="9845675"/>
          </a:xfrm>
        </p:grpSpPr>
        <p:sp>
          <p:nvSpPr>
            <p:cNvPr id="3" name="object 3"/>
            <p:cNvSpPr/>
            <p:nvPr/>
          </p:nvSpPr>
          <p:spPr>
            <a:xfrm>
              <a:off x="522147" y="496417"/>
              <a:ext cx="6656070" cy="9782175"/>
            </a:xfrm>
            <a:custGeom>
              <a:avLst/>
              <a:gdLst/>
              <a:ahLst/>
              <a:cxnLst/>
              <a:rect l="l" t="t" r="r" b="b"/>
              <a:pathLst>
                <a:path w="6656070" h="9782175">
                  <a:moveTo>
                    <a:pt x="6655943" y="0"/>
                  </a:moveTo>
                  <a:lnTo>
                    <a:pt x="0" y="0"/>
                  </a:lnTo>
                  <a:lnTo>
                    <a:pt x="0" y="9781921"/>
                  </a:lnTo>
                  <a:lnTo>
                    <a:pt x="6655943" y="9781921"/>
                  </a:lnTo>
                  <a:lnTo>
                    <a:pt x="6655943" y="0"/>
                  </a:lnTo>
                  <a:close/>
                </a:path>
              </a:pathLst>
            </a:custGeom>
            <a:solidFill>
              <a:srgbClr val="1E1B5D"/>
            </a:solidFill>
          </p:spPr>
          <p:txBody>
            <a:bodyPr wrap="square" lIns="0" tIns="0" rIns="0" bIns="0" rtlCol="0"/>
            <a:lstStyle/>
            <a:p>
              <a:endParaRPr/>
            </a:p>
          </p:txBody>
        </p:sp>
        <p:sp>
          <p:nvSpPr>
            <p:cNvPr id="4" name="object 4"/>
            <p:cNvSpPr/>
            <p:nvPr/>
          </p:nvSpPr>
          <p:spPr>
            <a:xfrm>
              <a:off x="522147" y="496417"/>
              <a:ext cx="6656070" cy="9782175"/>
            </a:xfrm>
            <a:custGeom>
              <a:avLst/>
              <a:gdLst/>
              <a:ahLst/>
              <a:cxnLst/>
              <a:rect l="l" t="t" r="r" b="b"/>
              <a:pathLst>
                <a:path w="6656070" h="9782175">
                  <a:moveTo>
                    <a:pt x="0" y="9781921"/>
                  </a:moveTo>
                  <a:lnTo>
                    <a:pt x="6655943" y="9781921"/>
                  </a:lnTo>
                  <a:lnTo>
                    <a:pt x="6655943" y="0"/>
                  </a:lnTo>
                  <a:lnTo>
                    <a:pt x="0" y="0"/>
                  </a:lnTo>
                  <a:lnTo>
                    <a:pt x="0" y="9781921"/>
                  </a:lnTo>
                  <a:close/>
                </a:path>
              </a:pathLst>
            </a:custGeom>
            <a:ln w="63500">
              <a:solidFill>
                <a:srgbClr val="663300"/>
              </a:solidFill>
            </a:ln>
          </p:spPr>
          <p:txBody>
            <a:bodyPr wrap="square" lIns="0" tIns="0" rIns="0" bIns="0" rtlCol="0"/>
            <a:lstStyle/>
            <a:p>
              <a:endParaRPr/>
            </a:p>
          </p:txBody>
        </p:sp>
        <p:sp>
          <p:nvSpPr>
            <p:cNvPr id="5" name="object 5"/>
            <p:cNvSpPr/>
            <p:nvPr/>
          </p:nvSpPr>
          <p:spPr>
            <a:xfrm>
              <a:off x="676617" y="704468"/>
              <a:ext cx="6347460" cy="9366250"/>
            </a:xfrm>
            <a:custGeom>
              <a:avLst/>
              <a:gdLst/>
              <a:ahLst/>
              <a:cxnLst/>
              <a:rect l="l" t="t" r="r" b="b"/>
              <a:pathLst>
                <a:path w="6347459" h="9366250">
                  <a:moveTo>
                    <a:pt x="6346990" y="0"/>
                  </a:moveTo>
                  <a:lnTo>
                    <a:pt x="0" y="0"/>
                  </a:lnTo>
                  <a:lnTo>
                    <a:pt x="0" y="9365818"/>
                  </a:lnTo>
                  <a:lnTo>
                    <a:pt x="5553621" y="9365818"/>
                  </a:lnTo>
                  <a:lnTo>
                    <a:pt x="6346990" y="8195056"/>
                  </a:lnTo>
                  <a:lnTo>
                    <a:pt x="6346990" y="0"/>
                  </a:lnTo>
                  <a:close/>
                </a:path>
              </a:pathLst>
            </a:custGeom>
            <a:solidFill>
              <a:srgbClr val="FFFFFF"/>
            </a:solidFill>
          </p:spPr>
          <p:txBody>
            <a:bodyPr wrap="square" lIns="0" tIns="0" rIns="0" bIns="0" rtlCol="0"/>
            <a:lstStyle/>
            <a:p>
              <a:endParaRPr/>
            </a:p>
          </p:txBody>
        </p:sp>
        <p:sp>
          <p:nvSpPr>
            <p:cNvPr id="6" name="object 6"/>
            <p:cNvSpPr/>
            <p:nvPr/>
          </p:nvSpPr>
          <p:spPr>
            <a:xfrm>
              <a:off x="6230238" y="8899524"/>
              <a:ext cx="793750" cy="1170940"/>
            </a:xfrm>
            <a:custGeom>
              <a:avLst/>
              <a:gdLst/>
              <a:ahLst/>
              <a:cxnLst/>
              <a:rect l="l" t="t" r="r" b="b"/>
              <a:pathLst>
                <a:path w="793750" h="1170940">
                  <a:moveTo>
                    <a:pt x="793368" y="0"/>
                  </a:moveTo>
                  <a:lnTo>
                    <a:pt x="735067" y="40976"/>
                  </a:lnTo>
                  <a:lnTo>
                    <a:pt x="679141" y="76172"/>
                  </a:lnTo>
                  <a:lnTo>
                    <a:pt x="625671" y="105657"/>
                  </a:lnTo>
                  <a:lnTo>
                    <a:pt x="574739" y="129503"/>
                  </a:lnTo>
                  <a:lnTo>
                    <a:pt x="526429" y="147780"/>
                  </a:lnTo>
                  <a:lnTo>
                    <a:pt x="480820" y="160560"/>
                  </a:lnTo>
                  <a:lnTo>
                    <a:pt x="437997" y="167913"/>
                  </a:lnTo>
                  <a:lnTo>
                    <a:pt x="398040" y="169910"/>
                  </a:lnTo>
                  <a:lnTo>
                    <a:pt x="361031" y="166621"/>
                  </a:lnTo>
                  <a:lnTo>
                    <a:pt x="296187" y="144474"/>
                  </a:lnTo>
                  <a:lnTo>
                    <a:pt x="244120" y="102037"/>
                  </a:lnTo>
                  <a:lnTo>
                    <a:pt x="205486" y="39877"/>
                  </a:lnTo>
                  <a:lnTo>
                    <a:pt x="0" y="1170762"/>
                  </a:lnTo>
                  <a:lnTo>
                    <a:pt x="793368" y="0"/>
                  </a:lnTo>
                  <a:close/>
                </a:path>
              </a:pathLst>
            </a:custGeom>
            <a:solidFill>
              <a:srgbClr val="CDCDCD"/>
            </a:solidFill>
          </p:spPr>
          <p:txBody>
            <a:bodyPr wrap="square" lIns="0" tIns="0" rIns="0" bIns="0" rtlCol="0"/>
            <a:lstStyle/>
            <a:p>
              <a:endParaRPr/>
            </a:p>
          </p:txBody>
        </p:sp>
        <p:sp>
          <p:nvSpPr>
            <p:cNvPr id="7" name="object 7"/>
            <p:cNvSpPr/>
            <p:nvPr/>
          </p:nvSpPr>
          <p:spPr>
            <a:xfrm>
              <a:off x="676617" y="704468"/>
              <a:ext cx="6347460" cy="9366250"/>
            </a:xfrm>
            <a:custGeom>
              <a:avLst/>
              <a:gdLst/>
              <a:ahLst/>
              <a:cxnLst/>
              <a:rect l="l" t="t" r="r" b="b"/>
              <a:pathLst>
                <a:path w="6347459" h="9366250">
                  <a:moveTo>
                    <a:pt x="0" y="0"/>
                  </a:moveTo>
                  <a:lnTo>
                    <a:pt x="0" y="9365818"/>
                  </a:lnTo>
                  <a:lnTo>
                    <a:pt x="5553621" y="9365818"/>
                  </a:lnTo>
                  <a:lnTo>
                    <a:pt x="6346990" y="8195056"/>
                  </a:lnTo>
                  <a:lnTo>
                    <a:pt x="6346990" y="0"/>
                  </a:lnTo>
                  <a:lnTo>
                    <a:pt x="0" y="0"/>
                  </a:lnTo>
                  <a:close/>
                </a:path>
                <a:path w="6347459" h="9366250">
                  <a:moveTo>
                    <a:pt x="5553621" y="9365818"/>
                  </a:moveTo>
                  <a:lnTo>
                    <a:pt x="5759107" y="8234934"/>
                  </a:lnTo>
                  <a:lnTo>
                    <a:pt x="5776704" y="8268443"/>
                  </a:lnTo>
                  <a:lnTo>
                    <a:pt x="5797741" y="8297093"/>
                  </a:lnTo>
                  <a:lnTo>
                    <a:pt x="5849808" y="8339530"/>
                  </a:lnTo>
                  <a:lnTo>
                    <a:pt x="5914652" y="8361677"/>
                  </a:lnTo>
                  <a:lnTo>
                    <a:pt x="5951661" y="8364966"/>
                  </a:lnTo>
                  <a:lnTo>
                    <a:pt x="5991618" y="8362969"/>
                  </a:lnTo>
                  <a:lnTo>
                    <a:pt x="6034442" y="8355616"/>
                  </a:lnTo>
                  <a:lnTo>
                    <a:pt x="6080050" y="8342836"/>
                  </a:lnTo>
                  <a:lnTo>
                    <a:pt x="6128360" y="8324559"/>
                  </a:lnTo>
                  <a:lnTo>
                    <a:pt x="6179292" y="8300713"/>
                  </a:lnTo>
                  <a:lnTo>
                    <a:pt x="6232762" y="8271228"/>
                  </a:lnTo>
                  <a:lnTo>
                    <a:pt x="6288688" y="8236032"/>
                  </a:lnTo>
                  <a:lnTo>
                    <a:pt x="6346990" y="8195056"/>
                  </a:lnTo>
                </a:path>
              </a:pathLst>
            </a:custGeom>
            <a:ln w="63500">
              <a:solidFill>
                <a:srgbClr val="663300"/>
              </a:solidFill>
            </a:ln>
          </p:spPr>
          <p:txBody>
            <a:bodyPr wrap="square" lIns="0" tIns="0" rIns="0" bIns="0" rtlCol="0"/>
            <a:lstStyle/>
            <a:p>
              <a:endParaRPr/>
            </a:p>
          </p:txBody>
        </p:sp>
      </p:grpSp>
      <p:graphicFrame>
        <p:nvGraphicFramePr>
          <p:cNvPr id="8" name="object 8"/>
          <p:cNvGraphicFramePr>
            <a:graphicFrameLocks noGrp="1"/>
          </p:cNvGraphicFramePr>
          <p:nvPr>
            <p:extLst>
              <p:ext uri="{D42A27DB-BD31-4B8C-83A1-F6EECF244321}">
                <p14:modId xmlns:p14="http://schemas.microsoft.com/office/powerpoint/2010/main" val="2371527411"/>
              </p:ext>
            </p:extLst>
          </p:nvPr>
        </p:nvGraphicFramePr>
        <p:xfrm>
          <a:off x="879134" y="1604900"/>
          <a:ext cx="5968999" cy="8523096"/>
        </p:xfrm>
        <a:graphic>
          <a:graphicData uri="http://schemas.openxmlformats.org/drawingml/2006/table">
            <a:tbl>
              <a:tblPr firstRow="1" bandRow="1">
                <a:tableStyleId>{2D5ABB26-0587-4C30-8999-92F81FD0307C}</a:tableStyleId>
              </a:tblPr>
              <a:tblGrid>
                <a:gridCol w="1152525">
                  <a:extLst>
                    <a:ext uri="{9D8B030D-6E8A-4147-A177-3AD203B41FA5}">
                      <a16:colId xmlns:a16="http://schemas.microsoft.com/office/drawing/2014/main" val="20000"/>
                    </a:ext>
                  </a:extLst>
                </a:gridCol>
                <a:gridCol w="2160270">
                  <a:extLst>
                    <a:ext uri="{9D8B030D-6E8A-4147-A177-3AD203B41FA5}">
                      <a16:colId xmlns:a16="http://schemas.microsoft.com/office/drawing/2014/main" val="20001"/>
                    </a:ext>
                  </a:extLst>
                </a:gridCol>
                <a:gridCol w="2656204">
                  <a:extLst>
                    <a:ext uri="{9D8B030D-6E8A-4147-A177-3AD203B41FA5}">
                      <a16:colId xmlns:a16="http://schemas.microsoft.com/office/drawing/2014/main" val="20002"/>
                    </a:ext>
                  </a:extLst>
                </a:gridCol>
              </a:tblGrid>
              <a:tr h="236655">
                <a:tc>
                  <a:txBody>
                    <a:bodyPr/>
                    <a:lstStyle/>
                    <a:p>
                      <a:pPr algn="ctr">
                        <a:lnSpc>
                          <a:spcPct val="100000"/>
                        </a:lnSpc>
                        <a:spcBef>
                          <a:spcPts val="225"/>
                        </a:spcBef>
                      </a:pPr>
                      <a:r>
                        <a:rPr sz="1200" spc="-5" dirty="0">
                          <a:latin typeface="Calibri"/>
                          <a:cs typeface="Calibri"/>
                        </a:rPr>
                        <a:t>Exam</a:t>
                      </a:r>
                      <a:r>
                        <a:rPr sz="1200" spc="-35" dirty="0">
                          <a:latin typeface="Calibri"/>
                          <a:cs typeface="Calibri"/>
                        </a:rPr>
                        <a:t> </a:t>
                      </a:r>
                      <a:r>
                        <a:rPr sz="1200" spc="-5" dirty="0">
                          <a:latin typeface="Calibri"/>
                          <a:cs typeface="Calibri"/>
                        </a:rPr>
                        <a:t>Board</a:t>
                      </a:r>
                      <a:endParaRPr sz="1200" dirty="0">
                        <a:latin typeface="Calibri"/>
                        <a:cs typeface="Calibri"/>
                      </a:endParaRPr>
                    </a:p>
                  </a:txBody>
                  <a:tcPr marL="0" marR="0" marT="2857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gridSpan="2">
                  <a:txBody>
                    <a:bodyPr/>
                    <a:lstStyle/>
                    <a:p>
                      <a:pPr marL="73025">
                        <a:lnSpc>
                          <a:spcPct val="100000"/>
                        </a:lnSpc>
                        <a:spcBef>
                          <a:spcPts val="225"/>
                        </a:spcBef>
                      </a:pPr>
                      <a:r>
                        <a:rPr lang="en-GB" sz="1400" dirty="0">
                          <a:solidFill>
                            <a:schemeClr val="tx1"/>
                          </a:solidFill>
                          <a:effectLst/>
                          <a:latin typeface="+mn-lt"/>
                          <a:ea typeface="+mn-ea"/>
                          <a:cs typeface="+mn-cs"/>
                        </a:rPr>
                        <a:t>AQA Entry Level Science/Open Award Level 1 Science</a:t>
                      </a:r>
                      <a:endParaRPr sz="1400" dirty="0">
                        <a:latin typeface="Calibri"/>
                        <a:cs typeface="Calibri"/>
                      </a:endParaRPr>
                    </a:p>
                  </a:txBody>
                  <a:tcPr marL="0" marR="0" marT="2857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hMerge="1">
                  <a:txBody>
                    <a:bodyPr/>
                    <a:lstStyle/>
                    <a:p>
                      <a:endParaRPr/>
                    </a:p>
                  </a:txBody>
                  <a:tcPr marL="0" marR="0" marT="0" marB="0"/>
                </a:tc>
                <a:extLst>
                  <a:ext uri="{0D108BD9-81ED-4DB2-BD59-A6C34878D82A}">
                    <a16:rowId xmlns:a16="http://schemas.microsoft.com/office/drawing/2014/main" val="10000"/>
                  </a:ext>
                </a:extLst>
              </a:tr>
              <a:tr h="1116188">
                <a:tc>
                  <a:txBody>
                    <a:bodyPr/>
                    <a:lstStyle/>
                    <a:p>
                      <a:pPr>
                        <a:lnSpc>
                          <a:spcPct val="100000"/>
                        </a:lnSpc>
                      </a:pPr>
                      <a:endParaRPr sz="1200" dirty="0">
                        <a:latin typeface="Times New Roman"/>
                        <a:cs typeface="Times New Roman"/>
                      </a:endParaRPr>
                    </a:p>
                    <a:p>
                      <a:pPr algn="ctr">
                        <a:lnSpc>
                          <a:spcPct val="100000"/>
                        </a:lnSpc>
                        <a:spcBef>
                          <a:spcPts val="990"/>
                        </a:spcBef>
                      </a:pPr>
                      <a:r>
                        <a:rPr sz="1200" spc="-5" dirty="0">
                          <a:latin typeface="Calibri"/>
                          <a:cs typeface="Calibri"/>
                        </a:rPr>
                        <a:t>Introduction</a:t>
                      </a:r>
                      <a:endParaRPr sz="12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gridSpan="2">
                  <a:txBody>
                    <a:bodyPr/>
                    <a:lstStyle/>
                    <a:p>
                      <a:pPr marL="73025" marR="120650">
                        <a:lnSpc>
                          <a:spcPct val="101699"/>
                        </a:lnSpc>
                        <a:spcBef>
                          <a:spcPts val="145"/>
                        </a:spcBef>
                      </a:pPr>
                      <a:r>
                        <a:rPr lang="en-GB" sz="1200" dirty="0">
                          <a:solidFill>
                            <a:schemeClr val="tx1"/>
                          </a:solidFill>
                          <a:effectLst/>
                          <a:latin typeface="+mn-lt"/>
                          <a:ea typeface="+mn-ea"/>
                          <a:cs typeface="+mn-cs"/>
                        </a:rPr>
                        <a:t>At Ashley High School, we offer a supportive and inclusive environment for children with autism and communication difficulties. Our tailored curriculum ensures high-quality education, fostering both academic and personal growth. We provide the AQA Entry Level Certificate (ELC) and Open Award Level 1 Certificate in Science, designed to be accessible for pupils with varying abilities and learning styles</a:t>
                      </a:r>
                      <a:endParaRPr sz="1200" dirty="0">
                        <a:latin typeface="Calibri"/>
                        <a:cs typeface="Calibri"/>
                      </a:endParaRPr>
                    </a:p>
                  </a:txBody>
                  <a:tcPr marL="0" marR="0" marT="1841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hMerge="1">
                  <a:txBody>
                    <a:bodyPr/>
                    <a:lstStyle/>
                    <a:p>
                      <a:endParaRPr/>
                    </a:p>
                  </a:txBody>
                  <a:tcPr marL="0" marR="0" marT="0" marB="0"/>
                </a:tc>
                <a:extLst>
                  <a:ext uri="{0D108BD9-81ED-4DB2-BD59-A6C34878D82A}">
                    <a16:rowId xmlns:a16="http://schemas.microsoft.com/office/drawing/2014/main" val="10001"/>
                  </a:ext>
                </a:extLst>
              </a:tr>
              <a:tr h="3789951">
                <a:tc>
                  <a:txBody>
                    <a:bodyPr/>
                    <a:lstStyle/>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spcBef>
                          <a:spcPts val="50"/>
                        </a:spcBef>
                      </a:pPr>
                      <a:endParaRPr sz="1200" dirty="0">
                        <a:latin typeface="Times New Roman"/>
                        <a:cs typeface="Times New Roman"/>
                      </a:endParaRPr>
                    </a:p>
                    <a:p>
                      <a:pPr marL="78105" marR="73660" algn="ctr">
                        <a:lnSpc>
                          <a:spcPct val="101699"/>
                        </a:lnSpc>
                      </a:pPr>
                      <a:r>
                        <a:rPr sz="1200" dirty="0">
                          <a:latin typeface="Calibri"/>
                          <a:cs typeface="Calibri"/>
                        </a:rPr>
                        <a:t>Summary</a:t>
                      </a:r>
                      <a:r>
                        <a:rPr sz="1200" spc="-50" dirty="0">
                          <a:latin typeface="Calibri"/>
                          <a:cs typeface="Calibri"/>
                        </a:rPr>
                        <a:t> </a:t>
                      </a:r>
                      <a:r>
                        <a:rPr sz="1200" spc="-5" dirty="0">
                          <a:latin typeface="Calibri"/>
                          <a:cs typeface="Calibri"/>
                        </a:rPr>
                        <a:t>of</a:t>
                      </a:r>
                      <a:r>
                        <a:rPr sz="1200" spc="-50" dirty="0">
                          <a:latin typeface="Calibri"/>
                          <a:cs typeface="Calibri"/>
                        </a:rPr>
                        <a:t> </a:t>
                      </a:r>
                      <a:r>
                        <a:rPr sz="1200" dirty="0">
                          <a:latin typeface="Calibri"/>
                          <a:cs typeface="Calibri"/>
                        </a:rPr>
                        <a:t>the </a:t>
                      </a:r>
                      <a:r>
                        <a:rPr sz="1200" spc="-254" dirty="0">
                          <a:latin typeface="Calibri"/>
                          <a:cs typeface="Calibri"/>
                        </a:rPr>
                        <a:t> </a:t>
                      </a:r>
                      <a:r>
                        <a:rPr sz="1200" spc="-5" dirty="0">
                          <a:latin typeface="Calibri"/>
                          <a:cs typeface="Calibri"/>
                        </a:rPr>
                        <a:t>topics you will </a:t>
                      </a:r>
                      <a:r>
                        <a:rPr sz="1200" dirty="0">
                          <a:latin typeface="Calibri"/>
                          <a:cs typeface="Calibri"/>
                        </a:rPr>
                        <a:t> </a:t>
                      </a:r>
                      <a:r>
                        <a:rPr sz="1200" spc="-5" dirty="0">
                          <a:latin typeface="Calibri"/>
                          <a:cs typeface="Calibri"/>
                        </a:rPr>
                        <a:t>cover</a:t>
                      </a:r>
                      <a:endParaRPr sz="12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r>
                        <a:rPr lang="en-GB" sz="1200" b="1" u="sng" dirty="0">
                          <a:solidFill>
                            <a:schemeClr val="tx1"/>
                          </a:solidFill>
                          <a:effectLst/>
                          <a:latin typeface="+mn-lt"/>
                          <a:ea typeface="+mn-ea"/>
                          <a:cs typeface="+mn-cs"/>
                        </a:rPr>
                        <a:t>Open Award Science L1</a:t>
                      </a:r>
                    </a:p>
                    <a:p>
                      <a:endParaRPr lang="en-GB" sz="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dirty="0">
                          <a:solidFill>
                            <a:schemeClr val="tx1"/>
                          </a:solidFill>
                          <a:effectLst/>
                          <a:latin typeface="+mn-lt"/>
                          <a:ea typeface="+mn-ea"/>
                          <a:cs typeface="+mn-cs"/>
                        </a:rPr>
                        <a:t>Science Investigation Skills</a:t>
                      </a:r>
                    </a:p>
                    <a:p>
                      <a:pPr marL="171450" lvl="0" indent="-171450">
                        <a:buFont typeface="Arial" panose="020B0604020202020204" pitchFamily="34" charset="0"/>
                        <a:buChar char="•"/>
                      </a:pPr>
                      <a:r>
                        <a:rPr lang="en-GB" sz="1200" dirty="0">
                          <a:solidFill>
                            <a:schemeClr val="tx1"/>
                          </a:solidFill>
                          <a:effectLst/>
                          <a:latin typeface="+mn-lt"/>
                          <a:ea typeface="+mn-ea"/>
                          <a:cs typeface="+mn-cs"/>
                        </a:rPr>
                        <a:t>The Human Body</a:t>
                      </a:r>
                    </a:p>
                    <a:p>
                      <a:pPr marL="171450" lvl="0" indent="-171450">
                        <a:buFont typeface="Arial" panose="020B0604020202020204" pitchFamily="34" charset="0"/>
                        <a:buChar char="•"/>
                      </a:pPr>
                      <a:r>
                        <a:rPr lang="en-GB" sz="1200" dirty="0">
                          <a:solidFill>
                            <a:schemeClr val="tx1"/>
                          </a:solidFill>
                          <a:effectLst/>
                          <a:latin typeface="+mn-lt"/>
                          <a:ea typeface="+mn-ea"/>
                          <a:cs typeface="+mn-cs"/>
                        </a:rPr>
                        <a:t>Elements and Compounds</a:t>
                      </a:r>
                    </a:p>
                    <a:p>
                      <a:pPr marL="171450" lvl="0" indent="-171450">
                        <a:buFont typeface="Arial" panose="020B0604020202020204" pitchFamily="34" charset="0"/>
                        <a:buChar char="•"/>
                      </a:pPr>
                      <a:r>
                        <a:rPr lang="en-GB" sz="1200" dirty="0">
                          <a:solidFill>
                            <a:schemeClr val="tx1"/>
                          </a:solidFill>
                          <a:effectLst/>
                          <a:latin typeface="+mn-lt"/>
                          <a:ea typeface="+mn-ea"/>
                          <a:cs typeface="+mn-cs"/>
                        </a:rPr>
                        <a:t>Wiring Electrical Circuits and Components</a:t>
                      </a:r>
                    </a:p>
                    <a:p>
                      <a:pPr marL="171450" lvl="0" indent="-171450">
                        <a:buFont typeface="Arial" panose="020B0604020202020204" pitchFamily="34" charset="0"/>
                        <a:buChar char="•"/>
                      </a:pPr>
                      <a:r>
                        <a:rPr lang="en-GB" sz="1200" dirty="0">
                          <a:solidFill>
                            <a:schemeClr val="tx1"/>
                          </a:solidFill>
                          <a:effectLst/>
                          <a:latin typeface="+mn-lt"/>
                          <a:ea typeface="+mn-ea"/>
                          <a:cs typeface="+mn-cs"/>
                        </a:rPr>
                        <a:t>Plants</a:t>
                      </a:r>
                    </a:p>
                    <a:p>
                      <a:pPr marL="171450" lvl="0" indent="-171450">
                        <a:buFont typeface="Arial" panose="020B0604020202020204" pitchFamily="34" charset="0"/>
                        <a:buChar char="•"/>
                      </a:pPr>
                      <a:r>
                        <a:rPr lang="en-GB" sz="1200" dirty="0">
                          <a:solidFill>
                            <a:schemeClr val="tx1"/>
                          </a:solidFill>
                          <a:effectLst/>
                          <a:latin typeface="+mn-lt"/>
                          <a:ea typeface="+mn-ea"/>
                          <a:cs typeface="+mn-cs"/>
                        </a:rPr>
                        <a:t>Acids, Alkalis, and pH</a:t>
                      </a:r>
                    </a:p>
                    <a:p>
                      <a:pPr marL="171450" lvl="0" indent="-171450">
                        <a:buFont typeface="Arial" panose="020B0604020202020204" pitchFamily="34" charset="0"/>
                        <a:buChar char="•"/>
                      </a:pPr>
                      <a:r>
                        <a:rPr lang="en-GB" sz="1200" dirty="0">
                          <a:solidFill>
                            <a:schemeClr val="tx1"/>
                          </a:solidFill>
                          <a:effectLst/>
                          <a:latin typeface="+mn-lt"/>
                          <a:ea typeface="+mn-ea"/>
                          <a:cs typeface="+mn-cs"/>
                        </a:rPr>
                        <a:t>Exploring Our Universe</a:t>
                      </a:r>
                    </a:p>
                  </a:txBody>
                  <a:tcPr marL="0" marR="0" marT="127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r>
                        <a:rPr lang="en-GB" sz="1200" b="1" u="sng" dirty="0">
                          <a:solidFill>
                            <a:schemeClr val="tx1"/>
                          </a:solidFill>
                          <a:effectLst/>
                          <a:latin typeface="+mn-lt"/>
                          <a:ea typeface="+mn-ea"/>
                          <a:cs typeface="+mn-cs"/>
                        </a:rPr>
                        <a:t>ELC Science</a:t>
                      </a:r>
                    </a:p>
                    <a:p>
                      <a:endParaRPr lang="en-GB" sz="1200" dirty="0">
                        <a:solidFill>
                          <a:schemeClr val="tx1"/>
                        </a:solidFill>
                        <a:effectLst/>
                        <a:latin typeface="+mn-lt"/>
                        <a:ea typeface="+mn-ea"/>
                        <a:cs typeface="+mn-cs"/>
                      </a:endParaRPr>
                    </a:p>
                    <a:p>
                      <a:r>
                        <a:rPr lang="en-GB" sz="1200" b="1" dirty="0">
                          <a:solidFill>
                            <a:schemeClr val="tx1"/>
                          </a:solidFill>
                          <a:effectLst/>
                          <a:latin typeface="+mn-lt"/>
                          <a:ea typeface="+mn-ea"/>
                          <a:cs typeface="+mn-cs"/>
                        </a:rPr>
                        <a:t>Biology:</a:t>
                      </a:r>
                      <a:endParaRPr lang="en-GB" sz="1200" dirty="0">
                        <a:solidFill>
                          <a:schemeClr val="tx1"/>
                        </a:solidFill>
                        <a:effectLst/>
                        <a:latin typeface="+mn-lt"/>
                        <a:ea typeface="+mn-ea"/>
                        <a:cs typeface="+mn-cs"/>
                      </a:endParaRPr>
                    </a:p>
                    <a:p>
                      <a:pPr marL="171450" indent="-171450">
                        <a:buFont typeface="Arial" panose="020B0604020202020204" pitchFamily="34" charset="0"/>
                        <a:buChar char="•"/>
                      </a:pPr>
                      <a:r>
                        <a:rPr lang="en-GB" sz="1200" dirty="0">
                          <a:solidFill>
                            <a:schemeClr val="tx1"/>
                          </a:solidFill>
                          <a:effectLst/>
                          <a:latin typeface="+mn-lt"/>
                          <a:ea typeface="+mn-ea"/>
                          <a:cs typeface="+mn-cs"/>
                        </a:rPr>
                        <a:t>Structure and function of human body systems.</a:t>
                      </a:r>
                    </a:p>
                    <a:p>
                      <a:pPr marL="171450" indent="-171450">
                        <a:buFont typeface="Arial" panose="020B0604020202020204" pitchFamily="34" charset="0"/>
                        <a:buChar char="•"/>
                      </a:pPr>
                      <a:r>
                        <a:rPr lang="en-GB" sz="1200" dirty="0">
                          <a:solidFill>
                            <a:schemeClr val="tx1"/>
                          </a:solidFill>
                          <a:effectLst/>
                          <a:latin typeface="+mn-lt"/>
                          <a:ea typeface="+mn-ea"/>
                          <a:cs typeface="+mn-cs"/>
                        </a:rPr>
                        <a:t>Ecosystems and environmental interactions.</a:t>
                      </a:r>
                    </a:p>
                    <a:p>
                      <a:pPr marL="171450" indent="-171450">
                        <a:buFont typeface="Arial" panose="020B0604020202020204" pitchFamily="34" charset="0"/>
                        <a:buChar char="•"/>
                      </a:pPr>
                      <a:r>
                        <a:rPr lang="en-GB" sz="1200" dirty="0">
                          <a:solidFill>
                            <a:schemeClr val="tx1"/>
                          </a:solidFill>
                          <a:effectLst/>
                          <a:latin typeface="+mn-lt"/>
                          <a:ea typeface="+mn-ea"/>
                          <a:cs typeface="+mn-cs"/>
                        </a:rPr>
                        <a:t>Evolutionary processes and genetic inheritance.</a:t>
                      </a:r>
                    </a:p>
                    <a:p>
                      <a:r>
                        <a:rPr lang="en-GB" sz="1200" b="1" dirty="0">
                          <a:solidFill>
                            <a:schemeClr val="tx1"/>
                          </a:solidFill>
                          <a:effectLst/>
                          <a:latin typeface="+mn-lt"/>
                          <a:ea typeface="+mn-ea"/>
                          <a:cs typeface="+mn-cs"/>
                        </a:rPr>
                        <a:t>Chemistry:</a:t>
                      </a:r>
                      <a:endParaRPr lang="en-GB" sz="1200" dirty="0">
                        <a:solidFill>
                          <a:schemeClr val="tx1"/>
                        </a:solidFill>
                        <a:effectLst/>
                        <a:latin typeface="+mn-lt"/>
                        <a:ea typeface="+mn-ea"/>
                        <a:cs typeface="+mn-cs"/>
                      </a:endParaRPr>
                    </a:p>
                    <a:p>
                      <a:pPr marL="171450" indent="-171450">
                        <a:buFont typeface="Arial" panose="020B0604020202020204" pitchFamily="34" charset="0"/>
                        <a:buChar char="•"/>
                      </a:pPr>
                      <a:r>
                        <a:rPr lang="en-GB" sz="1200" dirty="0">
                          <a:solidFill>
                            <a:schemeClr val="tx1"/>
                          </a:solidFill>
                          <a:effectLst/>
                          <a:latin typeface="+mn-lt"/>
                          <a:ea typeface="+mn-ea"/>
                          <a:cs typeface="+mn-cs"/>
                        </a:rPr>
                        <a:t>Properties and classification of elements.</a:t>
                      </a:r>
                    </a:p>
                    <a:p>
                      <a:pPr marL="171450" indent="-171450">
                        <a:buFont typeface="Arial" panose="020B0604020202020204" pitchFamily="34" charset="0"/>
                        <a:buChar char="•"/>
                      </a:pPr>
                      <a:r>
                        <a:rPr lang="en-GB" sz="1200" dirty="0">
                          <a:solidFill>
                            <a:schemeClr val="tx1"/>
                          </a:solidFill>
                          <a:effectLst/>
                          <a:latin typeface="+mn-lt"/>
                          <a:ea typeface="+mn-ea"/>
                          <a:cs typeface="+mn-cs"/>
                        </a:rPr>
                        <a:t>Differences between mixtures and compounds.</a:t>
                      </a:r>
                    </a:p>
                    <a:p>
                      <a:pPr marL="171450" indent="-171450">
                        <a:buFont typeface="Arial" panose="020B0604020202020204" pitchFamily="34" charset="0"/>
                        <a:buChar char="•"/>
                      </a:pPr>
                      <a:r>
                        <a:rPr lang="en-GB" sz="1200" dirty="0">
                          <a:solidFill>
                            <a:schemeClr val="tx1"/>
                          </a:solidFill>
                          <a:effectLst/>
                          <a:latin typeface="+mn-lt"/>
                          <a:ea typeface="+mn-ea"/>
                          <a:cs typeface="+mn-cs"/>
                        </a:rPr>
                        <a:t>Everyday applications of chemistry and sustainable practices.</a:t>
                      </a:r>
                    </a:p>
                    <a:p>
                      <a:r>
                        <a:rPr lang="en-GB" sz="1200" b="1" dirty="0">
                          <a:solidFill>
                            <a:schemeClr val="tx1"/>
                          </a:solidFill>
                          <a:effectLst/>
                          <a:latin typeface="+mn-lt"/>
                          <a:ea typeface="+mn-ea"/>
                          <a:cs typeface="+mn-cs"/>
                        </a:rPr>
                        <a:t>Physics:</a:t>
                      </a:r>
                      <a:endParaRPr lang="en-GB" sz="1200" dirty="0">
                        <a:solidFill>
                          <a:schemeClr val="tx1"/>
                        </a:solidFill>
                        <a:effectLst/>
                        <a:latin typeface="+mn-lt"/>
                        <a:ea typeface="+mn-ea"/>
                        <a:cs typeface="+mn-cs"/>
                      </a:endParaRPr>
                    </a:p>
                    <a:p>
                      <a:pPr marL="171450" indent="-171450">
                        <a:buFont typeface="Arial" panose="020B0604020202020204" pitchFamily="34" charset="0"/>
                        <a:buChar char="•"/>
                      </a:pPr>
                      <a:r>
                        <a:rPr lang="en-GB" sz="1200" dirty="0">
                          <a:solidFill>
                            <a:schemeClr val="tx1"/>
                          </a:solidFill>
                          <a:effectLst/>
                          <a:latin typeface="+mn-lt"/>
                          <a:ea typeface="+mn-ea"/>
                          <a:cs typeface="+mn-cs"/>
                        </a:rPr>
                        <a:t>Basic concepts of energy, forces, and atomic theory.</a:t>
                      </a:r>
                    </a:p>
                    <a:p>
                      <a:pPr marL="171450" indent="-171450">
                        <a:buFont typeface="Arial" panose="020B0604020202020204" pitchFamily="34" charset="0"/>
                        <a:buChar char="•"/>
                      </a:pPr>
                      <a:r>
                        <a:rPr lang="en-GB" sz="1200" dirty="0">
                          <a:solidFill>
                            <a:schemeClr val="tx1"/>
                          </a:solidFill>
                          <a:effectLst/>
                          <a:latin typeface="+mn-lt"/>
                          <a:ea typeface="+mn-ea"/>
                          <a:cs typeface="+mn-cs"/>
                        </a:rPr>
                        <a:t>Fundamentals of electricity, magnetism, and waves.</a:t>
                      </a:r>
                    </a:p>
                  </a:txBody>
                  <a:tcPr marL="0" marR="0" marT="127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2"/>
                  </a:ext>
                </a:extLst>
              </a:tr>
              <a:tr h="2184272">
                <a:tc>
                  <a:txBody>
                    <a:bodyPr/>
                    <a:lstStyle/>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spcBef>
                          <a:spcPts val="50"/>
                        </a:spcBef>
                      </a:pPr>
                      <a:endParaRPr sz="1200" dirty="0">
                        <a:latin typeface="Times New Roman"/>
                        <a:cs typeface="Times New Roman"/>
                      </a:endParaRPr>
                    </a:p>
                    <a:p>
                      <a:pPr algn="ctr">
                        <a:lnSpc>
                          <a:spcPct val="100000"/>
                        </a:lnSpc>
                        <a:spcBef>
                          <a:spcPts val="5"/>
                        </a:spcBef>
                      </a:pPr>
                      <a:r>
                        <a:rPr sz="1200" dirty="0">
                          <a:latin typeface="Calibri"/>
                          <a:cs typeface="Calibri"/>
                        </a:rPr>
                        <a:t>Assessment</a:t>
                      </a: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171450" indent="-171450">
                        <a:buFont typeface="Arial" panose="020B0604020202020204" pitchFamily="34" charset="0"/>
                        <a:buChar char="•"/>
                      </a:pPr>
                      <a:r>
                        <a:rPr lang="en-GB" sz="1200" dirty="0">
                          <a:solidFill>
                            <a:schemeClr val="tx1"/>
                          </a:solidFill>
                          <a:effectLst/>
                          <a:latin typeface="+mn-lt"/>
                          <a:ea typeface="+mn-ea"/>
                          <a:cs typeface="+mn-cs"/>
                        </a:rPr>
                        <a:t>Assignments and practical tasks to assess scientific understanding.</a:t>
                      </a:r>
                    </a:p>
                    <a:p>
                      <a:pPr marL="171450" indent="-171450">
                        <a:buFont typeface="Arial" panose="020B0604020202020204" pitchFamily="34" charset="0"/>
                        <a:buChar char="•"/>
                      </a:pPr>
                      <a:r>
                        <a:rPr lang="en-GB" sz="1200" dirty="0">
                          <a:solidFill>
                            <a:schemeClr val="tx1"/>
                          </a:solidFill>
                          <a:effectLst/>
                          <a:latin typeface="+mn-lt"/>
                          <a:ea typeface="+mn-ea"/>
                          <a:cs typeface="+mn-cs"/>
                        </a:rPr>
                        <a:t>Hands-on experiments and investigations.</a:t>
                      </a:r>
                    </a:p>
                    <a:p>
                      <a:pPr marL="171450" indent="-171450">
                        <a:buFont typeface="Arial" panose="020B0604020202020204" pitchFamily="34" charset="0"/>
                        <a:buChar char="•"/>
                      </a:pPr>
                      <a:r>
                        <a:rPr lang="en-GB" sz="1200" dirty="0">
                          <a:solidFill>
                            <a:schemeClr val="tx1"/>
                          </a:solidFill>
                          <a:effectLst/>
                          <a:latin typeface="+mn-lt"/>
                          <a:ea typeface="+mn-ea"/>
                          <a:cs typeface="+mn-cs"/>
                        </a:rPr>
                        <a:t>Written tests and quizzes.</a:t>
                      </a:r>
                    </a:p>
                    <a:p>
                      <a:pPr marL="171450" indent="-171450">
                        <a:buFont typeface="Arial" panose="020B0604020202020204" pitchFamily="34" charset="0"/>
                        <a:buChar char="•"/>
                      </a:pPr>
                      <a:r>
                        <a:rPr lang="en-GB" sz="1200" dirty="0">
                          <a:solidFill>
                            <a:schemeClr val="tx1"/>
                          </a:solidFill>
                          <a:effectLst/>
                          <a:latin typeface="+mn-lt"/>
                          <a:ea typeface="+mn-ea"/>
                          <a:cs typeface="+mn-cs"/>
                        </a:rPr>
                        <a:t>Portfolio of evidence reviewed by teachers.</a:t>
                      </a:r>
                    </a:p>
                    <a:p>
                      <a:pPr marL="73025" algn="just">
                        <a:lnSpc>
                          <a:spcPct val="100000"/>
                        </a:lnSpc>
                      </a:pPr>
                      <a:endParaRPr sz="12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171450" indent="-171450">
                        <a:buFont typeface="Arial" panose="020B0604020202020204" pitchFamily="34" charset="0"/>
                        <a:buChar char="•"/>
                      </a:pPr>
                      <a:r>
                        <a:rPr lang="en-GB" sz="1200" dirty="0">
                          <a:solidFill>
                            <a:schemeClr val="tx1"/>
                          </a:solidFill>
                          <a:effectLst/>
                          <a:latin typeface="+mn-lt"/>
                          <a:ea typeface="+mn-ea"/>
                          <a:cs typeface="+mn-cs"/>
                        </a:rPr>
                        <a:t>Teacher-Devised Assignments (TDAs):</a:t>
                      </a:r>
                    </a:p>
                    <a:p>
                      <a:pPr marL="171450" indent="-171450">
                        <a:buFont typeface="Arial" panose="020B0604020202020204" pitchFamily="34" charset="0"/>
                        <a:buChar char="•"/>
                      </a:pPr>
                      <a:r>
                        <a:rPr lang="en-GB" sz="1200" dirty="0">
                          <a:solidFill>
                            <a:schemeClr val="tx1"/>
                          </a:solidFill>
                          <a:effectLst/>
                          <a:latin typeface="+mn-lt"/>
                          <a:ea typeface="+mn-ea"/>
                          <a:cs typeface="+mn-cs"/>
                        </a:rPr>
                        <a:t>Practical assessments designed by teachers.</a:t>
                      </a:r>
                    </a:p>
                    <a:p>
                      <a:pPr marL="171450" indent="-171450">
                        <a:buFont typeface="Arial" panose="020B0604020202020204" pitchFamily="34" charset="0"/>
                        <a:buChar char="•"/>
                      </a:pPr>
                      <a:r>
                        <a:rPr lang="en-GB" sz="1200" dirty="0">
                          <a:solidFill>
                            <a:schemeClr val="tx1"/>
                          </a:solidFill>
                          <a:effectLst/>
                          <a:latin typeface="+mn-lt"/>
                          <a:ea typeface="+mn-ea"/>
                          <a:cs typeface="+mn-cs"/>
                        </a:rPr>
                        <a:t>Externally-Set Assignments (ESAs):</a:t>
                      </a:r>
                    </a:p>
                    <a:p>
                      <a:pPr marL="171450" indent="-171450">
                        <a:buFont typeface="Arial" panose="020B0604020202020204" pitchFamily="34" charset="0"/>
                        <a:buChar char="•"/>
                      </a:pPr>
                      <a:r>
                        <a:rPr lang="en-GB" sz="1200" dirty="0">
                          <a:solidFill>
                            <a:schemeClr val="tx1"/>
                          </a:solidFill>
                          <a:effectLst/>
                          <a:latin typeface="+mn-lt"/>
                          <a:ea typeface="+mn-ea"/>
                          <a:cs typeface="+mn-cs"/>
                        </a:rPr>
                        <a:t>Written tests provided by AQA.</a:t>
                      </a:r>
                    </a:p>
                    <a:p>
                      <a:pPr marL="171450" indent="-171450">
                        <a:buFont typeface="Arial" panose="020B0604020202020204" pitchFamily="34" charset="0"/>
                        <a:buChar char="•"/>
                      </a:pPr>
                      <a:r>
                        <a:rPr lang="en-GB" sz="1200" dirty="0">
                          <a:solidFill>
                            <a:schemeClr val="tx1"/>
                          </a:solidFill>
                          <a:effectLst/>
                          <a:latin typeface="+mn-lt"/>
                          <a:ea typeface="+mn-ea"/>
                          <a:cs typeface="+mn-cs"/>
                        </a:rPr>
                        <a:t>Component Requirements:</a:t>
                      </a:r>
                    </a:p>
                    <a:p>
                      <a:pPr marL="171450" indent="-171450">
                        <a:buFont typeface="Arial" panose="020B0604020202020204" pitchFamily="34" charset="0"/>
                        <a:buChar char="•"/>
                      </a:pPr>
                      <a:r>
                        <a:rPr lang="en-GB" sz="1200" dirty="0">
                          <a:solidFill>
                            <a:schemeClr val="tx1"/>
                          </a:solidFill>
                          <a:effectLst/>
                          <a:latin typeface="+mn-lt"/>
                          <a:ea typeface="+mn-ea"/>
                          <a:cs typeface="+mn-cs"/>
                        </a:rPr>
                        <a:t>Single Award: Evidence for three components from Biology, Chemistry, and Physics.</a:t>
                      </a:r>
                    </a:p>
                    <a:p>
                      <a:pPr marL="171450" indent="-171450">
                        <a:buFont typeface="Arial" panose="020B0604020202020204" pitchFamily="34" charset="0"/>
                        <a:buChar char="•"/>
                      </a:pPr>
                      <a:r>
                        <a:rPr lang="en-GB" sz="1200" dirty="0">
                          <a:solidFill>
                            <a:schemeClr val="tx1"/>
                          </a:solidFill>
                          <a:effectLst/>
                          <a:latin typeface="+mn-lt"/>
                          <a:ea typeface="+mn-ea"/>
                          <a:cs typeface="+mn-cs"/>
                        </a:rPr>
                        <a:t>Double Award: Evidence for all six components.</a:t>
                      </a:r>
                    </a:p>
                  </a:txBody>
                  <a:tcPr marL="0" marR="0" marT="5143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3"/>
                  </a:ext>
                </a:extLst>
              </a:tr>
              <a:tr h="451411">
                <a:tc>
                  <a:txBody>
                    <a:bodyPr/>
                    <a:lstStyle/>
                    <a:p>
                      <a:pPr marL="353695" marR="149860" indent="-200025" algn="ctr">
                        <a:lnSpc>
                          <a:spcPct val="101699"/>
                        </a:lnSpc>
                        <a:spcBef>
                          <a:spcPts val="715"/>
                        </a:spcBef>
                      </a:pPr>
                      <a:r>
                        <a:rPr sz="1200" spc="-5" dirty="0">
                          <a:latin typeface="Calibri"/>
                          <a:cs typeface="Calibri"/>
                        </a:rPr>
                        <a:t>Further</a:t>
                      </a:r>
                      <a:endParaRPr lang="en-US" sz="1200" spc="-5" dirty="0">
                        <a:latin typeface="Calibri"/>
                        <a:cs typeface="Calibri"/>
                      </a:endParaRPr>
                    </a:p>
                    <a:p>
                      <a:pPr marL="353695" marR="149860" indent="-200025" algn="ctr">
                        <a:lnSpc>
                          <a:spcPct val="101699"/>
                        </a:lnSpc>
                        <a:spcBef>
                          <a:spcPts val="715"/>
                        </a:spcBef>
                      </a:pPr>
                      <a:r>
                        <a:rPr lang="en-US" sz="1200" spc="-55" dirty="0">
                          <a:latin typeface="Calibri"/>
                          <a:cs typeface="Calibri"/>
                        </a:rPr>
                        <a:t> </a:t>
                      </a:r>
                      <a:r>
                        <a:rPr lang="en-US" sz="1200" spc="-5" dirty="0">
                          <a:latin typeface="Calibri"/>
                          <a:cs typeface="Calibri"/>
                        </a:rPr>
                        <a:t>information</a:t>
                      </a:r>
                      <a:endParaRPr lang="en-US" sz="1200" dirty="0">
                        <a:latin typeface="Calibri"/>
                        <a:cs typeface="Calibri"/>
                      </a:endParaRPr>
                    </a:p>
                  </a:txBody>
                  <a:tcPr marL="0" marR="0" marT="9080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gridSpan="2">
                  <a:txBody>
                    <a:bodyPr/>
                    <a:lstStyle/>
                    <a:p>
                      <a:pPr marL="73025" marR="103505">
                        <a:lnSpc>
                          <a:spcPts val="1460"/>
                        </a:lnSpc>
                        <a:spcBef>
                          <a:spcPts val="40"/>
                        </a:spcBef>
                      </a:pPr>
                      <a:r>
                        <a:rPr sz="1200" dirty="0">
                          <a:latin typeface="Calibri"/>
                          <a:cs typeface="Calibri"/>
                        </a:rPr>
                        <a:t>If</a:t>
                      </a:r>
                      <a:r>
                        <a:rPr sz="1200" spc="5" dirty="0">
                          <a:latin typeface="Calibri"/>
                          <a:cs typeface="Calibri"/>
                        </a:rPr>
                        <a:t> </a:t>
                      </a:r>
                      <a:r>
                        <a:rPr sz="1200" dirty="0">
                          <a:latin typeface="Calibri"/>
                          <a:cs typeface="Calibri"/>
                        </a:rPr>
                        <a:t>you have</a:t>
                      </a:r>
                      <a:r>
                        <a:rPr sz="1200" spc="-10" dirty="0">
                          <a:latin typeface="Calibri"/>
                          <a:cs typeface="Calibri"/>
                        </a:rPr>
                        <a:t> </a:t>
                      </a:r>
                      <a:r>
                        <a:rPr sz="1200" dirty="0">
                          <a:latin typeface="Calibri"/>
                          <a:cs typeface="Calibri"/>
                        </a:rPr>
                        <a:t>any</a:t>
                      </a:r>
                      <a:r>
                        <a:rPr sz="1200" spc="-5" dirty="0">
                          <a:latin typeface="Calibri"/>
                          <a:cs typeface="Calibri"/>
                        </a:rPr>
                        <a:t> queries</a:t>
                      </a:r>
                      <a:r>
                        <a:rPr sz="1200" spc="5" dirty="0">
                          <a:latin typeface="Calibri"/>
                          <a:cs typeface="Calibri"/>
                        </a:rPr>
                        <a:t> </a:t>
                      </a:r>
                      <a:r>
                        <a:rPr sz="1200" spc="-5" dirty="0">
                          <a:latin typeface="Calibri"/>
                          <a:cs typeface="Calibri"/>
                        </a:rPr>
                        <a:t>concerning </a:t>
                      </a:r>
                      <a:r>
                        <a:rPr sz="1200" dirty="0">
                          <a:latin typeface="Calibri"/>
                          <a:cs typeface="Calibri"/>
                        </a:rPr>
                        <a:t>this </a:t>
                      </a:r>
                      <a:r>
                        <a:rPr sz="1200" spc="-10" dirty="0">
                          <a:latin typeface="Calibri"/>
                          <a:cs typeface="Calibri"/>
                        </a:rPr>
                        <a:t>subject</a:t>
                      </a:r>
                      <a:r>
                        <a:rPr sz="1200" spc="10" dirty="0">
                          <a:latin typeface="Calibri"/>
                          <a:cs typeface="Calibri"/>
                        </a:rPr>
                        <a:t> </a:t>
                      </a:r>
                      <a:r>
                        <a:rPr sz="1200" spc="-5" dirty="0">
                          <a:latin typeface="Calibri"/>
                          <a:cs typeface="Calibri"/>
                        </a:rPr>
                        <a:t>or the</a:t>
                      </a:r>
                      <a:r>
                        <a:rPr sz="1200" spc="10" dirty="0">
                          <a:latin typeface="Calibri"/>
                          <a:cs typeface="Calibri"/>
                        </a:rPr>
                        <a:t> </a:t>
                      </a:r>
                      <a:r>
                        <a:rPr sz="1200" spc="-5" dirty="0">
                          <a:latin typeface="Calibri"/>
                          <a:cs typeface="Calibri"/>
                        </a:rPr>
                        <a:t>qualifications,</a:t>
                      </a:r>
                      <a:r>
                        <a:rPr sz="1200" spc="-10" dirty="0">
                          <a:latin typeface="Calibri"/>
                          <a:cs typeface="Calibri"/>
                        </a:rPr>
                        <a:t> </a:t>
                      </a:r>
                      <a:r>
                        <a:rPr sz="1200" spc="-5" dirty="0">
                          <a:latin typeface="Calibri"/>
                          <a:cs typeface="Calibri"/>
                        </a:rPr>
                        <a:t>please </a:t>
                      </a:r>
                      <a:r>
                        <a:rPr sz="1200" spc="-254" dirty="0">
                          <a:latin typeface="Calibri"/>
                          <a:cs typeface="Calibri"/>
                        </a:rPr>
                        <a:t> </a:t>
                      </a:r>
                      <a:r>
                        <a:rPr sz="1200" spc="-5" dirty="0">
                          <a:latin typeface="Calibri"/>
                          <a:cs typeface="Calibri"/>
                        </a:rPr>
                        <a:t>contact</a:t>
                      </a:r>
                      <a:r>
                        <a:rPr sz="1200" spc="-10" dirty="0">
                          <a:latin typeface="Calibri"/>
                          <a:cs typeface="Calibri"/>
                        </a:rPr>
                        <a:t> </a:t>
                      </a:r>
                      <a:r>
                        <a:rPr sz="1200" dirty="0">
                          <a:latin typeface="Calibri"/>
                          <a:cs typeface="Calibri"/>
                        </a:rPr>
                        <a:t>Mr.</a:t>
                      </a:r>
                      <a:r>
                        <a:rPr lang="en-US" sz="1200" baseline="0" dirty="0">
                          <a:latin typeface="Calibri"/>
                          <a:cs typeface="Calibri"/>
                        </a:rPr>
                        <a:t> Rob Jenkins.</a:t>
                      </a:r>
                      <a:endParaRPr sz="1200" dirty="0">
                        <a:latin typeface="Calibri"/>
                        <a:cs typeface="Calibri"/>
                      </a:endParaRPr>
                    </a:p>
                  </a:txBody>
                  <a:tcPr marL="0" marR="0" marT="50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hMerge="1">
                  <a:txBody>
                    <a:bodyPr/>
                    <a:lstStyle/>
                    <a:p>
                      <a:endParaRPr/>
                    </a:p>
                  </a:txBody>
                  <a:tcPr marL="0" marR="0" marT="0" marB="0"/>
                </a:tc>
                <a:extLst>
                  <a:ext uri="{0D108BD9-81ED-4DB2-BD59-A6C34878D82A}">
                    <a16:rowId xmlns:a16="http://schemas.microsoft.com/office/drawing/2014/main" val="10004"/>
                  </a:ext>
                </a:extLst>
              </a:tr>
              <a:tr h="564323">
                <a:tc>
                  <a:txBody>
                    <a:bodyPr/>
                    <a:lstStyle/>
                    <a:p>
                      <a:pPr>
                        <a:lnSpc>
                          <a:spcPct val="100000"/>
                        </a:lnSpc>
                        <a:spcBef>
                          <a:spcPts val="40"/>
                        </a:spcBef>
                      </a:pPr>
                      <a:endParaRPr sz="1300" dirty="0">
                        <a:latin typeface="Times New Roman"/>
                        <a:cs typeface="Times New Roman"/>
                      </a:endParaRPr>
                    </a:p>
                    <a:p>
                      <a:pPr algn="ctr">
                        <a:lnSpc>
                          <a:spcPct val="100000"/>
                        </a:lnSpc>
                      </a:pPr>
                      <a:r>
                        <a:rPr sz="1300" dirty="0">
                          <a:latin typeface="Calibri"/>
                          <a:cs typeface="Calibri"/>
                        </a:rPr>
                        <a:t>Useful</a:t>
                      </a:r>
                      <a:r>
                        <a:rPr sz="1300" spc="-40" dirty="0">
                          <a:latin typeface="Calibri"/>
                          <a:cs typeface="Calibri"/>
                        </a:rPr>
                        <a:t> </a:t>
                      </a:r>
                      <a:r>
                        <a:rPr sz="1300" spc="-5" dirty="0">
                          <a:latin typeface="Calibri"/>
                          <a:cs typeface="Calibri"/>
                        </a:rPr>
                        <a:t>websites</a:t>
                      </a:r>
                      <a:endParaRPr sz="1300" dirty="0">
                        <a:latin typeface="Calibri"/>
                        <a:cs typeface="Calibri"/>
                      </a:endParaRPr>
                    </a:p>
                  </a:txBody>
                  <a:tcPr marL="0" marR="0" marT="50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gridSpan="2">
                  <a:txBody>
                    <a:bodyPr/>
                    <a:lstStyle/>
                    <a:p>
                      <a:pPr marL="73025" marR="1837689">
                        <a:lnSpc>
                          <a:spcPts val="1460"/>
                        </a:lnSpc>
                        <a:spcBef>
                          <a:spcPts val="45"/>
                        </a:spcBef>
                      </a:pPr>
                      <a:r>
                        <a:rPr lang="en-GB" sz="1300" u="none" strike="noStrike" dirty="0">
                          <a:solidFill>
                            <a:schemeClr val="tx1"/>
                          </a:solidFill>
                          <a:effectLst/>
                          <a:latin typeface="+mn-lt"/>
                          <a:ea typeface="+mn-ea"/>
                          <a:cs typeface="+mn-cs"/>
                          <a:hlinkClick r:id="rId2"/>
                        </a:rPr>
                        <a:t>http://www.aqa.org.uk/subjects/science</a:t>
                      </a:r>
                      <a:endParaRPr lang="en-GB" sz="1300" u="none" strike="noStrike" dirty="0">
                        <a:solidFill>
                          <a:schemeClr val="tx1"/>
                        </a:solidFill>
                        <a:effectLst/>
                        <a:latin typeface="+mn-lt"/>
                        <a:ea typeface="+mn-ea"/>
                        <a:cs typeface="+mn-cs"/>
                      </a:endParaRPr>
                    </a:p>
                    <a:p>
                      <a:pPr marL="73025" marR="1837689">
                        <a:lnSpc>
                          <a:spcPts val="1460"/>
                        </a:lnSpc>
                        <a:spcBef>
                          <a:spcPts val="45"/>
                        </a:spcBef>
                      </a:pPr>
                      <a:r>
                        <a:rPr lang="en-GB" sz="1300" u="none" strike="noStrike" dirty="0">
                          <a:solidFill>
                            <a:schemeClr val="tx1"/>
                          </a:solidFill>
                          <a:effectLst/>
                          <a:latin typeface="+mn-lt"/>
                          <a:ea typeface="+mn-ea"/>
                          <a:cs typeface="+mn-cs"/>
                          <a:hlinkClick r:id="rId3"/>
                        </a:rPr>
                        <a:t>http://www.ashleyschool.com/subject/sci</a:t>
                      </a:r>
                      <a:endParaRPr lang="en-GB" sz="1300" u="none" strike="noStrike" dirty="0">
                        <a:solidFill>
                          <a:schemeClr val="tx1"/>
                        </a:solidFill>
                        <a:effectLst/>
                        <a:latin typeface="+mn-lt"/>
                        <a:ea typeface="+mn-ea"/>
                        <a:cs typeface="+mn-cs"/>
                      </a:endParaRPr>
                    </a:p>
                    <a:p>
                      <a:pPr marL="73025" marR="1837689">
                        <a:lnSpc>
                          <a:spcPts val="1460"/>
                        </a:lnSpc>
                        <a:spcBef>
                          <a:spcPts val="45"/>
                        </a:spcBef>
                      </a:pPr>
                      <a:endParaRPr sz="1300" dirty="0">
                        <a:latin typeface="Calibri"/>
                        <a:cs typeface="Calibri"/>
                      </a:endParaRPr>
                    </a:p>
                  </a:txBody>
                  <a:tcPr marL="0" marR="0" marT="571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hMerge="1">
                  <a:txBody>
                    <a:bodyPr/>
                    <a:lstStyle/>
                    <a:p>
                      <a:endParaRPr/>
                    </a:p>
                  </a:txBody>
                  <a:tcPr marL="0" marR="0" marT="0" marB="0"/>
                </a:tc>
                <a:extLst>
                  <a:ext uri="{0D108BD9-81ED-4DB2-BD59-A6C34878D82A}">
                    <a16:rowId xmlns:a16="http://schemas.microsoft.com/office/drawing/2014/main" val="10005"/>
                  </a:ext>
                </a:extLst>
              </a:tr>
            </a:tbl>
          </a:graphicData>
        </a:graphic>
      </p:graphicFrame>
      <p:grpSp>
        <p:nvGrpSpPr>
          <p:cNvPr id="9" name="object 9"/>
          <p:cNvGrpSpPr/>
          <p:nvPr/>
        </p:nvGrpSpPr>
        <p:grpSpPr>
          <a:xfrm>
            <a:off x="1832101" y="930401"/>
            <a:ext cx="4247515" cy="664210"/>
            <a:chOff x="1832101" y="930401"/>
            <a:chExt cx="4247515" cy="664210"/>
          </a:xfrm>
        </p:grpSpPr>
        <p:pic>
          <p:nvPicPr>
            <p:cNvPr id="10" name="object 10"/>
            <p:cNvPicPr/>
            <p:nvPr/>
          </p:nvPicPr>
          <p:blipFill>
            <a:blip r:embed="rId4" cstate="print"/>
            <a:stretch>
              <a:fillRect/>
            </a:stretch>
          </p:blipFill>
          <p:spPr>
            <a:xfrm>
              <a:off x="1906523" y="1004315"/>
              <a:ext cx="4172712" cy="589787"/>
            </a:xfrm>
            <a:prstGeom prst="rect">
              <a:avLst/>
            </a:prstGeom>
          </p:spPr>
        </p:pic>
        <p:sp>
          <p:nvSpPr>
            <p:cNvPr id="11" name="object 11"/>
            <p:cNvSpPr/>
            <p:nvPr/>
          </p:nvSpPr>
          <p:spPr>
            <a:xfrm>
              <a:off x="1863851" y="962151"/>
              <a:ext cx="4108450" cy="525145"/>
            </a:xfrm>
            <a:custGeom>
              <a:avLst/>
              <a:gdLst/>
              <a:ahLst/>
              <a:cxnLst/>
              <a:rect l="l" t="t" r="r" b="b"/>
              <a:pathLst>
                <a:path w="4108450" h="525144">
                  <a:moveTo>
                    <a:pt x="4020439" y="0"/>
                  </a:moveTo>
                  <a:lnTo>
                    <a:pt x="87503" y="0"/>
                  </a:lnTo>
                  <a:lnTo>
                    <a:pt x="53417" y="6865"/>
                  </a:lnTo>
                  <a:lnTo>
                    <a:pt x="25606" y="25590"/>
                  </a:lnTo>
                  <a:lnTo>
                    <a:pt x="6867" y="53363"/>
                  </a:lnTo>
                  <a:lnTo>
                    <a:pt x="0" y="87375"/>
                  </a:lnTo>
                  <a:lnTo>
                    <a:pt x="0" y="437260"/>
                  </a:lnTo>
                  <a:lnTo>
                    <a:pt x="6867" y="471273"/>
                  </a:lnTo>
                  <a:lnTo>
                    <a:pt x="25606" y="499046"/>
                  </a:lnTo>
                  <a:lnTo>
                    <a:pt x="53417" y="517771"/>
                  </a:lnTo>
                  <a:lnTo>
                    <a:pt x="87503" y="524636"/>
                  </a:lnTo>
                  <a:lnTo>
                    <a:pt x="4020439" y="524636"/>
                  </a:lnTo>
                  <a:lnTo>
                    <a:pt x="4054471" y="517771"/>
                  </a:lnTo>
                  <a:lnTo>
                    <a:pt x="4082288" y="499046"/>
                  </a:lnTo>
                  <a:lnTo>
                    <a:pt x="4101056" y="471273"/>
                  </a:lnTo>
                  <a:lnTo>
                    <a:pt x="4107942" y="437260"/>
                  </a:lnTo>
                  <a:lnTo>
                    <a:pt x="4107942" y="87375"/>
                  </a:lnTo>
                  <a:lnTo>
                    <a:pt x="4101056" y="53363"/>
                  </a:lnTo>
                  <a:lnTo>
                    <a:pt x="4082288" y="25590"/>
                  </a:lnTo>
                  <a:lnTo>
                    <a:pt x="4054471" y="6865"/>
                  </a:lnTo>
                  <a:lnTo>
                    <a:pt x="4020439" y="0"/>
                  </a:lnTo>
                  <a:close/>
                </a:path>
              </a:pathLst>
            </a:custGeom>
            <a:solidFill>
              <a:srgbClr val="FFFF66"/>
            </a:solidFill>
          </p:spPr>
          <p:txBody>
            <a:bodyPr wrap="square" lIns="0" tIns="0" rIns="0" bIns="0" rtlCol="0"/>
            <a:lstStyle/>
            <a:p>
              <a:endParaRPr/>
            </a:p>
          </p:txBody>
        </p:sp>
        <p:sp>
          <p:nvSpPr>
            <p:cNvPr id="12" name="object 12"/>
            <p:cNvSpPr/>
            <p:nvPr/>
          </p:nvSpPr>
          <p:spPr>
            <a:xfrm>
              <a:off x="1863851" y="962151"/>
              <a:ext cx="4108450" cy="525145"/>
            </a:xfrm>
            <a:custGeom>
              <a:avLst/>
              <a:gdLst/>
              <a:ahLst/>
              <a:cxnLst/>
              <a:rect l="l" t="t" r="r" b="b"/>
              <a:pathLst>
                <a:path w="4108450" h="525144">
                  <a:moveTo>
                    <a:pt x="87503" y="0"/>
                  </a:moveTo>
                  <a:lnTo>
                    <a:pt x="53417" y="6865"/>
                  </a:lnTo>
                  <a:lnTo>
                    <a:pt x="25606" y="25590"/>
                  </a:lnTo>
                  <a:lnTo>
                    <a:pt x="6867" y="53363"/>
                  </a:lnTo>
                  <a:lnTo>
                    <a:pt x="0" y="87375"/>
                  </a:lnTo>
                  <a:lnTo>
                    <a:pt x="0" y="437260"/>
                  </a:lnTo>
                  <a:lnTo>
                    <a:pt x="6867" y="471273"/>
                  </a:lnTo>
                  <a:lnTo>
                    <a:pt x="25606" y="499046"/>
                  </a:lnTo>
                  <a:lnTo>
                    <a:pt x="53417" y="517771"/>
                  </a:lnTo>
                  <a:lnTo>
                    <a:pt x="87503" y="524636"/>
                  </a:lnTo>
                  <a:lnTo>
                    <a:pt x="4020439" y="524636"/>
                  </a:lnTo>
                  <a:lnTo>
                    <a:pt x="4054471" y="517771"/>
                  </a:lnTo>
                  <a:lnTo>
                    <a:pt x="4082288" y="499046"/>
                  </a:lnTo>
                  <a:lnTo>
                    <a:pt x="4101056" y="471273"/>
                  </a:lnTo>
                  <a:lnTo>
                    <a:pt x="4107942" y="437260"/>
                  </a:lnTo>
                  <a:lnTo>
                    <a:pt x="4107942" y="87375"/>
                  </a:lnTo>
                  <a:lnTo>
                    <a:pt x="4101056" y="53363"/>
                  </a:lnTo>
                  <a:lnTo>
                    <a:pt x="4082288" y="25590"/>
                  </a:lnTo>
                  <a:lnTo>
                    <a:pt x="4054471" y="6865"/>
                  </a:lnTo>
                  <a:lnTo>
                    <a:pt x="4020439" y="0"/>
                  </a:lnTo>
                  <a:lnTo>
                    <a:pt x="87503" y="0"/>
                  </a:lnTo>
                  <a:close/>
                </a:path>
              </a:pathLst>
            </a:custGeom>
            <a:ln w="63500">
              <a:solidFill>
                <a:srgbClr val="1E1B5D"/>
              </a:solidFill>
            </a:ln>
          </p:spPr>
          <p:txBody>
            <a:bodyPr wrap="square" lIns="0" tIns="0" rIns="0" bIns="0" rtlCol="0"/>
            <a:lstStyle/>
            <a:p>
              <a:endParaRPr/>
            </a:p>
          </p:txBody>
        </p:sp>
      </p:grpSp>
      <p:sp>
        <p:nvSpPr>
          <p:cNvPr id="13" name="object 13"/>
          <p:cNvSpPr txBox="1"/>
          <p:nvPr/>
        </p:nvSpPr>
        <p:spPr>
          <a:xfrm>
            <a:off x="3599306" y="1121919"/>
            <a:ext cx="637540" cy="239395"/>
          </a:xfrm>
          <a:prstGeom prst="rect">
            <a:avLst/>
          </a:prstGeom>
        </p:spPr>
        <p:txBody>
          <a:bodyPr vert="horz" wrap="square" lIns="0" tIns="12700" rIns="0" bIns="0" rtlCol="0">
            <a:spAutoFit/>
          </a:bodyPr>
          <a:lstStyle/>
          <a:p>
            <a:pPr marL="12700">
              <a:lnSpc>
                <a:spcPct val="100000"/>
              </a:lnSpc>
              <a:spcBef>
                <a:spcPts val="100"/>
              </a:spcBef>
            </a:pPr>
            <a:r>
              <a:rPr sz="1400" b="1" dirty="0">
                <a:solidFill>
                  <a:srgbClr val="1E1B5D"/>
                </a:solidFill>
                <a:latin typeface="Calibri"/>
                <a:cs typeface="Calibri"/>
              </a:rPr>
              <a:t>SC</a:t>
            </a:r>
            <a:r>
              <a:rPr sz="1400" b="1" spc="-10" dirty="0">
                <a:solidFill>
                  <a:srgbClr val="1E1B5D"/>
                </a:solidFill>
                <a:latin typeface="Calibri"/>
                <a:cs typeface="Calibri"/>
              </a:rPr>
              <a:t>I</a:t>
            </a:r>
            <a:r>
              <a:rPr sz="1400" b="1" dirty="0">
                <a:solidFill>
                  <a:srgbClr val="1E1B5D"/>
                </a:solidFill>
                <a:latin typeface="Calibri"/>
                <a:cs typeface="Calibri"/>
              </a:rPr>
              <a:t>ENCE</a:t>
            </a:r>
            <a:endParaRPr sz="1400" dirty="0">
              <a:latin typeface="Calibri"/>
              <a:cs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07720" y="371296"/>
            <a:ext cx="6996430" cy="9851390"/>
            <a:chOff x="307720" y="371296"/>
            <a:chExt cx="6996430" cy="9851390"/>
          </a:xfrm>
        </p:grpSpPr>
        <p:sp>
          <p:nvSpPr>
            <p:cNvPr id="3" name="object 3"/>
            <p:cNvSpPr/>
            <p:nvPr/>
          </p:nvSpPr>
          <p:spPr>
            <a:xfrm>
              <a:off x="339470" y="403046"/>
              <a:ext cx="6932930" cy="9787890"/>
            </a:xfrm>
            <a:custGeom>
              <a:avLst/>
              <a:gdLst/>
              <a:ahLst/>
              <a:cxnLst/>
              <a:rect l="l" t="t" r="r" b="b"/>
              <a:pathLst>
                <a:path w="6932930" h="9787890">
                  <a:moveTo>
                    <a:pt x="6932803" y="0"/>
                  </a:moveTo>
                  <a:lnTo>
                    <a:pt x="0" y="0"/>
                  </a:lnTo>
                  <a:lnTo>
                    <a:pt x="0" y="9787382"/>
                  </a:lnTo>
                  <a:lnTo>
                    <a:pt x="6932803" y="9787382"/>
                  </a:lnTo>
                  <a:lnTo>
                    <a:pt x="6932803" y="0"/>
                  </a:lnTo>
                  <a:close/>
                </a:path>
              </a:pathLst>
            </a:custGeom>
            <a:solidFill>
              <a:srgbClr val="1E1B5D"/>
            </a:solidFill>
          </p:spPr>
          <p:txBody>
            <a:bodyPr wrap="square" lIns="0" tIns="0" rIns="0" bIns="0" rtlCol="0"/>
            <a:lstStyle/>
            <a:p>
              <a:endParaRPr/>
            </a:p>
          </p:txBody>
        </p:sp>
        <p:sp>
          <p:nvSpPr>
            <p:cNvPr id="4" name="object 4"/>
            <p:cNvSpPr/>
            <p:nvPr/>
          </p:nvSpPr>
          <p:spPr>
            <a:xfrm>
              <a:off x="339470" y="403046"/>
              <a:ext cx="6932930" cy="9787890"/>
            </a:xfrm>
            <a:custGeom>
              <a:avLst/>
              <a:gdLst/>
              <a:ahLst/>
              <a:cxnLst/>
              <a:rect l="l" t="t" r="r" b="b"/>
              <a:pathLst>
                <a:path w="6932930" h="9787890">
                  <a:moveTo>
                    <a:pt x="0" y="9787382"/>
                  </a:moveTo>
                  <a:lnTo>
                    <a:pt x="6932803" y="9787382"/>
                  </a:lnTo>
                  <a:lnTo>
                    <a:pt x="6932803" y="0"/>
                  </a:lnTo>
                  <a:lnTo>
                    <a:pt x="0" y="0"/>
                  </a:lnTo>
                  <a:lnTo>
                    <a:pt x="0" y="9787382"/>
                  </a:lnTo>
                  <a:close/>
                </a:path>
              </a:pathLst>
            </a:custGeom>
            <a:ln w="63500">
              <a:solidFill>
                <a:srgbClr val="663300"/>
              </a:solidFill>
            </a:ln>
          </p:spPr>
          <p:txBody>
            <a:bodyPr wrap="square" lIns="0" tIns="0" rIns="0" bIns="0" rtlCol="0"/>
            <a:lstStyle/>
            <a:p>
              <a:endParaRPr/>
            </a:p>
          </p:txBody>
        </p:sp>
        <p:sp>
          <p:nvSpPr>
            <p:cNvPr id="5" name="object 5"/>
            <p:cNvSpPr/>
            <p:nvPr/>
          </p:nvSpPr>
          <p:spPr>
            <a:xfrm>
              <a:off x="457288" y="633348"/>
              <a:ext cx="6638290" cy="9339580"/>
            </a:xfrm>
            <a:custGeom>
              <a:avLst/>
              <a:gdLst/>
              <a:ahLst/>
              <a:cxnLst/>
              <a:rect l="l" t="t" r="r" b="b"/>
              <a:pathLst>
                <a:path w="6638290" h="9339580">
                  <a:moveTo>
                    <a:pt x="6637947" y="0"/>
                  </a:moveTo>
                  <a:lnTo>
                    <a:pt x="0" y="0"/>
                  </a:lnTo>
                  <a:lnTo>
                    <a:pt x="0" y="9339554"/>
                  </a:lnTo>
                  <a:lnTo>
                    <a:pt x="5808129" y="9339554"/>
                  </a:lnTo>
                  <a:lnTo>
                    <a:pt x="6637947" y="8172068"/>
                  </a:lnTo>
                  <a:lnTo>
                    <a:pt x="6637947" y="0"/>
                  </a:lnTo>
                  <a:close/>
                </a:path>
              </a:pathLst>
            </a:custGeom>
            <a:solidFill>
              <a:srgbClr val="FFFFFF"/>
            </a:solidFill>
          </p:spPr>
          <p:txBody>
            <a:bodyPr wrap="square" lIns="0" tIns="0" rIns="0" bIns="0" rtlCol="0"/>
            <a:lstStyle/>
            <a:p>
              <a:endParaRPr dirty="0"/>
            </a:p>
          </p:txBody>
        </p:sp>
        <p:sp>
          <p:nvSpPr>
            <p:cNvPr id="6" name="object 6"/>
            <p:cNvSpPr/>
            <p:nvPr/>
          </p:nvSpPr>
          <p:spPr>
            <a:xfrm>
              <a:off x="6265417" y="8805417"/>
              <a:ext cx="829944" cy="1167765"/>
            </a:xfrm>
            <a:custGeom>
              <a:avLst/>
              <a:gdLst/>
              <a:ahLst/>
              <a:cxnLst/>
              <a:rect l="l" t="t" r="r" b="b"/>
              <a:pathLst>
                <a:path w="829945" h="1167765">
                  <a:moveTo>
                    <a:pt x="829817" y="0"/>
                  </a:moveTo>
                  <a:lnTo>
                    <a:pt x="772568" y="38474"/>
                  </a:lnTo>
                  <a:lnTo>
                    <a:pt x="717498" y="71878"/>
                  </a:lnTo>
                  <a:lnTo>
                    <a:pt x="664680" y="100270"/>
                  </a:lnTo>
                  <a:lnTo>
                    <a:pt x="614183" y="123709"/>
                  </a:lnTo>
                  <a:lnTo>
                    <a:pt x="566078" y="142253"/>
                  </a:lnTo>
                  <a:lnTo>
                    <a:pt x="520435" y="155961"/>
                  </a:lnTo>
                  <a:lnTo>
                    <a:pt x="477324" y="164890"/>
                  </a:lnTo>
                  <a:lnTo>
                    <a:pt x="436816" y="169100"/>
                  </a:lnTo>
                  <a:lnTo>
                    <a:pt x="398981" y="168648"/>
                  </a:lnTo>
                  <a:lnTo>
                    <a:pt x="331610" y="153995"/>
                  </a:lnTo>
                  <a:lnTo>
                    <a:pt x="275776" y="121397"/>
                  </a:lnTo>
                  <a:lnTo>
                    <a:pt x="232039" y="71323"/>
                  </a:lnTo>
                  <a:lnTo>
                    <a:pt x="214884" y="39878"/>
                  </a:lnTo>
                  <a:lnTo>
                    <a:pt x="0" y="1167485"/>
                  </a:lnTo>
                  <a:lnTo>
                    <a:pt x="829817" y="0"/>
                  </a:lnTo>
                  <a:close/>
                </a:path>
              </a:pathLst>
            </a:custGeom>
            <a:solidFill>
              <a:srgbClr val="CDCDCD"/>
            </a:solidFill>
          </p:spPr>
          <p:txBody>
            <a:bodyPr wrap="square" lIns="0" tIns="0" rIns="0" bIns="0" rtlCol="0"/>
            <a:lstStyle/>
            <a:p>
              <a:endParaRPr/>
            </a:p>
          </p:txBody>
        </p:sp>
        <p:sp>
          <p:nvSpPr>
            <p:cNvPr id="7" name="object 7"/>
            <p:cNvSpPr/>
            <p:nvPr/>
          </p:nvSpPr>
          <p:spPr>
            <a:xfrm>
              <a:off x="457288" y="633348"/>
              <a:ext cx="6638290" cy="9339580"/>
            </a:xfrm>
            <a:custGeom>
              <a:avLst/>
              <a:gdLst/>
              <a:ahLst/>
              <a:cxnLst/>
              <a:rect l="l" t="t" r="r" b="b"/>
              <a:pathLst>
                <a:path w="6638290" h="9339580">
                  <a:moveTo>
                    <a:pt x="0" y="0"/>
                  </a:moveTo>
                  <a:lnTo>
                    <a:pt x="0" y="9339554"/>
                  </a:lnTo>
                  <a:lnTo>
                    <a:pt x="5808129" y="9339554"/>
                  </a:lnTo>
                  <a:lnTo>
                    <a:pt x="6637947" y="8172068"/>
                  </a:lnTo>
                  <a:lnTo>
                    <a:pt x="6637947" y="0"/>
                  </a:lnTo>
                  <a:lnTo>
                    <a:pt x="0" y="0"/>
                  </a:lnTo>
                  <a:close/>
                </a:path>
                <a:path w="6638290" h="9339580">
                  <a:moveTo>
                    <a:pt x="5808129" y="9339554"/>
                  </a:moveTo>
                  <a:lnTo>
                    <a:pt x="6023013" y="8211946"/>
                  </a:lnTo>
                  <a:lnTo>
                    <a:pt x="6040168" y="8243392"/>
                  </a:lnTo>
                  <a:lnTo>
                    <a:pt x="6060489" y="8270584"/>
                  </a:lnTo>
                  <a:lnTo>
                    <a:pt x="6110345" y="8311979"/>
                  </a:lnTo>
                  <a:lnTo>
                    <a:pt x="6172018" y="8335663"/>
                  </a:lnTo>
                  <a:lnTo>
                    <a:pt x="6244945" y="8341169"/>
                  </a:lnTo>
                  <a:lnTo>
                    <a:pt x="6285453" y="8336959"/>
                  </a:lnTo>
                  <a:lnTo>
                    <a:pt x="6328564" y="8328030"/>
                  </a:lnTo>
                  <a:lnTo>
                    <a:pt x="6374207" y="8314322"/>
                  </a:lnTo>
                  <a:lnTo>
                    <a:pt x="6422313" y="8295778"/>
                  </a:lnTo>
                  <a:lnTo>
                    <a:pt x="6472809" y="8272339"/>
                  </a:lnTo>
                  <a:lnTo>
                    <a:pt x="6525628" y="8243947"/>
                  </a:lnTo>
                  <a:lnTo>
                    <a:pt x="6580697" y="8210543"/>
                  </a:lnTo>
                  <a:lnTo>
                    <a:pt x="6637947" y="8172068"/>
                  </a:lnTo>
                </a:path>
              </a:pathLst>
            </a:custGeom>
            <a:ln w="63500">
              <a:solidFill>
                <a:srgbClr val="663300"/>
              </a:solidFill>
            </a:ln>
          </p:spPr>
          <p:txBody>
            <a:bodyPr wrap="square" lIns="0" tIns="0" rIns="0" bIns="0" rtlCol="0"/>
            <a:lstStyle/>
            <a:p>
              <a:endParaRPr/>
            </a:p>
          </p:txBody>
        </p:sp>
        <p:pic>
          <p:nvPicPr>
            <p:cNvPr id="8" name="object 8"/>
            <p:cNvPicPr/>
            <p:nvPr/>
          </p:nvPicPr>
          <p:blipFill>
            <a:blip r:embed="rId2" cstate="print"/>
            <a:stretch>
              <a:fillRect/>
            </a:stretch>
          </p:blipFill>
          <p:spPr>
            <a:xfrm>
              <a:off x="1821179" y="955547"/>
              <a:ext cx="4233672" cy="562355"/>
            </a:xfrm>
            <a:prstGeom prst="rect">
              <a:avLst/>
            </a:prstGeom>
          </p:spPr>
        </p:pic>
        <p:sp>
          <p:nvSpPr>
            <p:cNvPr id="9" name="object 9"/>
            <p:cNvSpPr/>
            <p:nvPr/>
          </p:nvSpPr>
          <p:spPr>
            <a:xfrm>
              <a:off x="1777618" y="911859"/>
              <a:ext cx="4169410" cy="498475"/>
            </a:xfrm>
            <a:custGeom>
              <a:avLst/>
              <a:gdLst/>
              <a:ahLst/>
              <a:cxnLst/>
              <a:rect l="l" t="t" r="r" b="b"/>
              <a:pathLst>
                <a:path w="4169410" h="498475">
                  <a:moveTo>
                    <a:pt x="4086352" y="0"/>
                  </a:moveTo>
                  <a:lnTo>
                    <a:pt x="83057" y="0"/>
                  </a:lnTo>
                  <a:lnTo>
                    <a:pt x="50738" y="6530"/>
                  </a:lnTo>
                  <a:lnTo>
                    <a:pt x="24336" y="24336"/>
                  </a:lnTo>
                  <a:lnTo>
                    <a:pt x="6530" y="50738"/>
                  </a:lnTo>
                  <a:lnTo>
                    <a:pt x="0" y="83057"/>
                  </a:lnTo>
                  <a:lnTo>
                    <a:pt x="0" y="415163"/>
                  </a:lnTo>
                  <a:lnTo>
                    <a:pt x="6530" y="447462"/>
                  </a:lnTo>
                  <a:lnTo>
                    <a:pt x="24336" y="473821"/>
                  </a:lnTo>
                  <a:lnTo>
                    <a:pt x="50738" y="491583"/>
                  </a:lnTo>
                  <a:lnTo>
                    <a:pt x="83057" y="498094"/>
                  </a:lnTo>
                  <a:lnTo>
                    <a:pt x="4086352" y="498094"/>
                  </a:lnTo>
                  <a:lnTo>
                    <a:pt x="4118671" y="491583"/>
                  </a:lnTo>
                  <a:lnTo>
                    <a:pt x="4145073" y="473821"/>
                  </a:lnTo>
                  <a:lnTo>
                    <a:pt x="4162879" y="447462"/>
                  </a:lnTo>
                  <a:lnTo>
                    <a:pt x="4169409" y="415163"/>
                  </a:lnTo>
                  <a:lnTo>
                    <a:pt x="4169409" y="83057"/>
                  </a:lnTo>
                  <a:lnTo>
                    <a:pt x="4162879" y="50738"/>
                  </a:lnTo>
                  <a:lnTo>
                    <a:pt x="4145073" y="24336"/>
                  </a:lnTo>
                  <a:lnTo>
                    <a:pt x="4118671" y="6530"/>
                  </a:lnTo>
                  <a:lnTo>
                    <a:pt x="4086352" y="0"/>
                  </a:lnTo>
                  <a:close/>
                </a:path>
              </a:pathLst>
            </a:custGeom>
            <a:solidFill>
              <a:srgbClr val="FFFF66"/>
            </a:solidFill>
          </p:spPr>
          <p:txBody>
            <a:bodyPr wrap="square" lIns="0" tIns="0" rIns="0" bIns="0" rtlCol="0"/>
            <a:lstStyle/>
            <a:p>
              <a:endParaRPr dirty="0"/>
            </a:p>
          </p:txBody>
        </p:sp>
        <p:sp>
          <p:nvSpPr>
            <p:cNvPr id="10" name="object 10"/>
            <p:cNvSpPr/>
            <p:nvPr/>
          </p:nvSpPr>
          <p:spPr>
            <a:xfrm>
              <a:off x="1777618" y="911859"/>
              <a:ext cx="4169410" cy="498475"/>
            </a:xfrm>
            <a:custGeom>
              <a:avLst/>
              <a:gdLst/>
              <a:ahLst/>
              <a:cxnLst/>
              <a:rect l="l" t="t" r="r" b="b"/>
              <a:pathLst>
                <a:path w="4169410" h="498475">
                  <a:moveTo>
                    <a:pt x="83057" y="0"/>
                  </a:moveTo>
                  <a:lnTo>
                    <a:pt x="50738" y="6530"/>
                  </a:lnTo>
                  <a:lnTo>
                    <a:pt x="24336" y="24336"/>
                  </a:lnTo>
                  <a:lnTo>
                    <a:pt x="6530" y="50738"/>
                  </a:lnTo>
                  <a:lnTo>
                    <a:pt x="0" y="83057"/>
                  </a:lnTo>
                  <a:lnTo>
                    <a:pt x="0" y="415163"/>
                  </a:lnTo>
                  <a:lnTo>
                    <a:pt x="6530" y="447462"/>
                  </a:lnTo>
                  <a:lnTo>
                    <a:pt x="24336" y="473821"/>
                  </a:lnTo>
                  <a:lnTo>
                    <a:pt x="50738" y="491583"/>
                  </a:lnTo>
                  <a:lnTo>
                    <a:pt x="83057" y="498094"/>
                  </a:lnTo>
                  <a:lnTo>
                    <a:pt x="4086352" y="498094"/>
                  </a:lnTo>
                  <a:lnTo>
                    <a:pt x="4118671" y="491583"/>
                  </a:lnTo>
                  <a:lnTo>
                    <a:pt x="4145073" y="473821"/>
                  </a:lnTo>
                  <a:lnTo>
                    <a:pt x="4162879" y="447462"/>
                  </a:lnTo>
                  <a:lnTo>
                    <a:pt x="4169409" y="415163"/>
                  </a:lnTo>
                  <a:lnTo>
                    <a:pt x="4169409" y="83057"/>
                  </a:lnTo>
                  <a:lnTo>
                    <a:pt x="4162879" y="50738"/>
                  </a:lnTo>
                  <a:lnTo>
                    <a:pt x="4145073" y="24336"/>
                  </a:lnTo>
                  <a:lnTo>
                    <a:pt x="4118671" y="6530"/>
                  </a:lnTo>
                  <a:lnTo>
                    <a:pt x="4086352" y="0"/>
                  </a:lnTo>
                  <a:lnTo>
                    <a:pt x="83057" y="0"/>
                  </a:lnTo>
                  <a:close/>
                </a:path>
              </a:pathLst>
            </a:custGeom>
            <a:ln w="63500">
              <a:solidFill>
                <a:srgbClr val="1E1B5D"/>
              </a:solidFill>
            </a:ln>
          </p:spPr>
          <p:txBody>
            <a:bodyPr wrap="square" lIns="0" tIns="0" rIns="0" bIns="0" rtlCol="0"/>
            <a:lstStyle/>
            <a:p>
              <a:endParaRPr/>
            </a:p>
          </p:txBody>
        </p:sp>
      </p:grpSp>
      <p:sp>
        <p:nvSpPr>
          <p:cNvPr id="11" name="object 11"/>
          <p:cNvSpPr txBox="1"/>
          <p:nvPr/>
        </p:nvSpPr>
        <p:spPr>
          <a:xfrm>
            <a:off x="2787650" y="1008456"/>
            <a:ext cx="2711323" cy="228268"/>
          </a:xfrm>
          <a:prstGeom prst="rect">
            <a:avLst/>
          </a:prstGeom>
        </p:spPr>
        <p:txBody>
          <a:bodyPr vert="horz" wrap="square" lIns="0" tIns="12700" rIns="0" bIns="0" rtlCol="0">
            <a:spAutoFit/>
          </a:bodyPr>
          <a:lstStyle/>
          <a:p>
            <a:pPr marL="12700">
              <a:lnSpc>
                <a:spcPct val="100000"/>
              </a:lnSpc>
              <a:spcBef>
                <a:spcPts val="100"/>
              </a:spcBef>
            </a:pPr>
            <a:r>
              <a:rPr lang="en-GB" sz="1400" b="1" dirty="0">
                <a:solidFill>
                  <a:srgbClr val="1E1B5D"/>
                </a:solidFill>
                <a:latin typeface="Calibri"/>
                <a:cs typeface="Calibri"/>
              </a:rPr>
              <a:t>FUNCTIONAL SKILLS DIGITAL</a:t>
            </a:r>
            <a:endParaRPr sz="1400" dirty="0">
              <a:latin typeface="Calibri"/>
              <a:cs typeface="Calibri"/>
            </a:endParaRPr>
          </a:p>
        </p:txBody>
      </p:sp>
      <p:graphicFrame>
        <p:nvGraphicFramePr>
          <p:cNvPr id="12" name="object 12"/>
          <p:cNvGraphicFramePr>
            <a:graphicFrameLocks noGrp="1"/>
          </p:cNvGraphicFramePr>
          <p:nvPr>
            <p:extLst>
              <p:ext uri="{D42A27DB-BD31-4B8C-83A1-F6EECF244321}">
                <p14:modId xmlns:p14="http://schemas.microsoft.com/office/powerpoint/2010/main" val="261512030"/>
              </p:ext>
            </p:extLst>
          </p:nvPr>
        </p:nvGraphicFramePr>
        <p:xfrm>
          <a:off x="670014" y="1732533"/>
          <a:ext cx="6212838" cy="7895844"/>
        </p:xfrm>
        <a:graphic>
          <a:graphicData uri="http://schemas.openxmlformats.org/drawingml/2006/table">
            <a:tbl>
              <a:tblPr firstRow="1" bandRow="1">
                <a:tableStyleId>{2D5ABB26-0587-4C30-8999-92F81FD0307C}</a:tableStyleId>
              </a:tblPr>
              <a:tblGrid>
                <a:gridCol w="1395095">
                  <a:extLst>
                    <a:ext uri="{9D8B030D-6E8A-4147-A177-3AD203B41FA5}">
                      <a16:colId xmlns:a16="http://schemas.microsoft.com/office/drawing/2014/main" val="20000"/>
                    </a:ext>
                  </a:extLst>
                </a:gridCol>
                <a:gridCol w="2355214">
                  <a:extLst>
                    <a:ext uri="{9D8B030D-6E8A-4147-A177-3AD203B41FA5}">
                      <a16:colId xmlns:a16="http://schemas.microsoft.com/office/drawing/2014/main" val="20001"/>
                    </a:ext>
                  </a:extLst>
                </a:gridCol>
                <a:gridCol w="2462529">
                  <a:extLst>
                    <a:ext uri="{9D8B030D-6E8A-4147-A177-3AD203B41FA5}">
                      <a16:colId xmlns:a16="http://schemas.microsoft.com/office/drawing/2014/main" val="20002"/>
                    </a:ext>
                  </a:extLst>
                </a:gridCol>
              </a:tblGrid>
              <a:tr h="621526">
                <a:tc>
                  <a:txBody>
                    <a:bodyPr/>
                    <a:lstStyle/>
                    <a:p>
                      <a:pPr marL="266700">
                        <a:lnSpc>
                          <a:spcPct val="100000"/>
                        </a:lnSpc>
                        <a:spcBef>
                          <a:spcPts val="1010"/>
                        </a:spcBef>
                      </a:pPr>
                      <a:r>
                        <a:rPr sz="1200" spc="-10" dirty="0">
                          <a:latin typeface="Calibri"/>
                          <a:cs typeface="Calibri"/>
                        </a:rPr>
                        <a:t>Exam</a:t>
                      </a:r>
                      <a:r>
                        <a:rPr sz="1200" spc="-45" dirty="0">
                          <a:latin typeface="Calibri"/>
                          <a:cs typeface="Calibri"/>
                        </a:rPr>
                        <a:t> </a:t>
                      </a:r>
                      <a:r>
                        <a:rPr sz="1200" spc="-5" dirty="0">
                          <a:latin typeface="Calibri"/>
                          <a:cs typeface="Calibri"/>
                        </a:rPr>
                        <a:t>Board</a:t>
                      </a:r>
                      <a:endParaRPr sz="1200" dirty="0">
                        <a:latin typeface="Calibri"/>
                        <a:cs typeface="Calibri"/>
                      </a:endParaRPr>
                    </a:p>
                  </a:txBody>
                  <a:tcPr marL="0" marR="0" marT="12827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gridSpan="2">
                  <a:txBody>
                    <a:bodyPr/>
                    <a:lstStyle/>
                    <a:p>
                      <a:pPr marL="73660" marR="1564005" indent="0" defTabSz="914400" eaLnBrk="1" fontAlgn="auto" latinLnBrk="0" hangingPunct="1">
                        <a:lnSpc>
                          <a:spcPts val="1739"/>
                        </a:lnSpc>
                        <a:spcBef>
                          <a:spcPts val="70"/>
                        </a:spcBef>
                        <a:spcAft>
                          <a:spcPts val="0"/>
                        </a:spcAft>
                        <a:buClrTx/>
                        <a:buSzTx/>
                        <a:buFontTx/>
                        <a:buNone/>
                        <a:tabLst/>
                        <a:defRPr/>
                      </a:pPr>
                      <a:r>
                        <a:rPr lang="en-US" sz="1400" dirty="0" err="1">
                          <a:solidFill>
                            <a:schemeClr val="tx1"/>
                          </a:solidFill>
                          <a:effectLst/>
                          <a:latin typeface="+mn-lt"/>
                          <a:ea typeface="+mn-ea"/>
                          <a:cs typeface="+mn-cs"/>
                        </a:rPr>
                        <a:t>EdExcel</a:t>
                      </a:r>
                      <a:r>
                        <a:rPr lang="en-US" sz="1400" dirty="0">
                          <a:solidFill>
                            <a:schemeClr val="tx1"/>
                          </a:solidFill>
                          <a:effectLst/>
                          <a:latin typeface="+mn-lt"/>
                          <a:ea typeface="+mn-ea"/>
                          <a:cs typeface="+mn-cs"/>
                        </a:rPr>
                        <a:t> Functional Skills Digital Entry Level 3 and Level 1</a:t>
                      </a:r>
                      <a:endParaRPr lang="en-US" sz="1400" dirty="0">
                        <a:latin typeface="+mn-lt"/>
                        <a:cs typeface="Calibri"/>
                      </a:endParaRPr>
                    </a:p>
                  </a:txBody>
                  <a:tcPr marL="0" marR="0" marT="88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hMerge="1">
                  <a:txBody>
                    <a:bodyPr/>
                    <a:lstStyle/>
                    <a:p>
                      <a:endParaRPr/>
                    </a:p>
                  </a:txBody>
                  <a:tcPr marL="0" marR="0" marT="0" marB="0"/>
                </a:tc>
                <a:extLst>
                  <a:ext uri="{0D108BD9-81ED-4DB2-BD59-A6C34878D82A}">
                    <a16:rowId xmlns:a16="http://schemas.microsoft.com/office/drawing/2014/main" val="10000"/>
                  </a:ext>
                </a:extLst>
              </a:tr>
              <a:tr h="1607101">
                <a:tc>
                  <a:txBody>
                    <a:bodyPr/>
                    <a:lstStyle/>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spcBef>
                          <a:spcPts val="35"/>
                        </a:spcBef>
                      </a:pPr>
                      <a:endParaRPr sz="1200">
                        <a:latin typeface="Times New Roman"/>
                        <a:cs typeface="Times New Roman"/>
                      </a:endParaRPr>
                    </a:p>
                    <a:p>
                      <a:pPr marL="247015">
                        <a:lnSpc>
                          <a:spcPct val="100000"/>
                        </a:lnSpc>
                        <a:spcBef>
                          <a:spcPts val="5"/>
                        </a:spcBef>
                      </a:pPr>
                      <a:r>
                        <a:rPr sz="1200" spc="-10" dirty="0">
                          <a:latin typeface="Calibri"/>
                          <a:cs typeface="Calibri"/>
                        </a:rPr>
                        <a:t>Introduction</a:t>
                      </a:r>
                      <a:endParaRPr sz="120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gridSpan="2">
                  <a:txBody>
                    <a:bodyPr/>
                    <a:lstStyle/>
                    <a:p>
                      <a:r>
                        <a:rPr lang="en-US" sz="1200" dirty="0">
                          <a:solidFill>
                            <a:schemeClr val="tx1"/>
                          </a:solidFill>
                          <a:effectLst/>
                          <a:latin typeface="+mn-lt"/>
                          <a:ea typeface="+mn-ea"/>
                          <a:cs typeface="+mn-cs"/>
                        </a:rPr>
                        <a:t>All pupils in Key Stage 4 study ICT to further develop their ICT skills and  to equip them in preparation for the world of work.</a:t>
                      </a:r>
                      <a:endParaRPr lang="en-GB" sz="1200" dirty="0">
                        <a:solidFill>
                          <a:schemeClr val="tx1"/>
                        </a:solidFill>
                        <a:effectLst/>
                        <a:latin typeface="+mn-lt"/>
                        <a:ea typeface="+mn-ea"/>
                        <a:cs typeface="+mn-cs"/>
                      </a:endParaRPr>
                    </a:p>
                    <a:p>
                      <a:r>
                        <a:rPr lang="en-US" sz="1200" dirty="0">
                          <a:solidFill>
                            <a:schemeClr val="tx1"/>
                          </a:solidFill>
                          <a:effectLst/>
                          <a:latin typeface="+mn-lt"/>
                          <a:ea typeface="+mn-ea"/>
                          <a:cs typeface="+mn-cs"/>
                        </a:rPr>
                        <a:t>At Ashley High School we offer two levels of qualification, Functional Skills Digital Entry Level 3 and Functional Skills Digital Level 1.</a:t>
                      </a:r>
                      <a:endParaRPr lang="en-GB" sz="1200" dirty="0">
                        <a:solidFill>
                          <a:schemeClr val="tx1"/>
                        </a:solidFill>
                        <a:effectLst/>
                        <a:latin typeface="+mn-lt"/>
                        <a:ea typeface="+mn-ea"/>
                        <a:cs typeface="+mn-cs"/>
                      </a:endParaRPr>
                    </a:p>
                    <a:p>
                      <a:r>
                        <a:rPr lang="en-US" sz="1200" dirty="0">
                          <a:solidFill>
                            <a:schemeClr val="tx1"/>
                          </a:solidFill>
                          <a:effectLst/>
                          <a:latin typeface="+mn-lt"/>
                          <a:ea typeface="+mn-ea"/>
                          <a:cs typeface="+mn-cs"/>
                        </a:rPr>
                        <a:t>Every Year 10 and 11 student will follow one of these</a:t>
                      </a:r>
                      <a:endParaRPr lang="en-GB" sz="1200" dirty="0">
                        <a:solidFill>
                          <a:schemeClr val="tx1"/>
                        </a:solidFill>
                        <a:effectLst/>
                        <a:latin typeface="+mn-lt"/>
                        <a:ea typeface="+mn-ea"/>
                        <a:cs typeface="+mn-cs"/>
                      </a:endParaRPr>
                    </a:p>
                    <a:p>
                      <a:r>
                        <a:rPr lang="en-US" sz="1200" dirty="0">
                          <a:solidFill>
                            <a:schemeClr val="tx1"/>
                          </a:solidFill>
                          <a:effectLst/>
                          <a:latin typeface="+mn-lt"/>
                          <a:ea typeface="+mn-ea"/>
                          <a:cs typeface="+mn-cs"/>
                        </a:rPr>
                        <a:t>courses, depending on their level of ability.</a:t>
                      </a:r>
                      <a:endParaRPr sz="1200" dirty="0">
                        <a:latin typeface="Calibri"/>
                        <a:cs typeface="Calibri"/>
                      </a:endParaRPr>
                    </a:p>
                  </a:txBody>
                  <a:tcPr marL="0" marR="0" marT="65404"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hMerge="1">
                  <a:txBody>
                    <a:bodyPr/>
                    <a:lstStyle/>
                    <a:p>
                      <a:endParaRPr/>
                    </a:p>
                  </a:txBody>
                  <a:tcPr marL="0" marR="0" marT="0" marB="0"/>
                </a:tc>
                <a:extLst>
                  <a:ext uri="{0D108BD9-81ED-4DB2-BD59-A6C34878D82A}">
                    <a16:rowId xmlns:a16="http://schemas.microsoft.com/office/drawing/2014/main" val="10001"/>
                  </a:ext>
                </a:extLst>
              </a:tr>
              <a:tr h="2496171">
                <a:tc>
                  <a:txBody>
                    <a:bodyPr/>
                    <a:lstStyle/>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marL="115570" marR="109855" algn="ctr">
                        <a:lnSpc>
                          <a:spcPct val="101800"/>
                        </a:lnSpc>
                        <a:spcBef>
                          <a:spcPts val="1140"/>
                        </a:spcBef>
                      </a:pPr>
                      <a:r>
                        <a:rPr sz="1200" dirty="0">
                          <a:latin typeface="Calibri"/>
                          <a:cs typeface="Calibri"/>
                        </a:rPr>
                        <a:t>Summary</a:t>
                      </a:r>
                      <a:r>
                        <a:rPr sz="1200" spc="-40" dirty="0">
                          <a:latin typeface="Calibri"/>
                          <a:cs typeface="Calibri"/>
                        </a:rPr>
                        <a:t> </a:t>
                      </a:r>
                      <a:r>
                        <a:rPr sz="1200" spc="-5" dirty="0">
                          <a:latin typeface="Calibri"/>
                          <a:cs typeface="Calibri"/>
                        </a:rPr>
                        <a:t>of</a:t>
                      </a:r>
                      <a:r>
                        <a:rPr sz="1200" spc="-35" dirty="0">
                          <a:latin typeface="Calibri"/>
                          <a:cs typeface="Calibri"/>
                        </a:rPr>
                        <a:t> </a:t>
                      </a:r>
                      <a:r>
                        <a:rPr sz="1200" dirty="0">
                          <a:latin typeface="Calibri"/>
                          <a:cs typeface="Calibri"/>
                        </a:rPr>
                        <a:t>the </a:t>
                      </a:r>
                      <a:r>
                        <a:rPr sz="1200" spc="-300" dirty="0">
                          <a:latin typeface="Calibri"/>
                          <a:cs typeface="Calibri"/>
                        </a:rPr>
                        <a:t> </a:t>
                      </a:r>
                      <a:r>
                        <a:rPr sz="1200" spc="-5" dirty="0">
                          <a:latin typeface="Calibri"/>
                          <a:cs typeface="Calibri"/>
                        </a:rPr>
                        <a:t>topics you will </a:t>
                      </a:r>
                      <a:r>
                        <a:rPr sz="1200" dirty="0">
                          <a:latin typeface="Calibri"/>
                          <a:cs typeface="Calibri"/>
                        </a:rPr>
                        <a:t> </a:t>
                      </a:r>
                      <a:r>
                        <a:rPr sz="1200" spc="-10" dirty="0">
                          <a:latin typeface="Calibri"/>
                          <a:cs typeface="Calibri"/>
                        </a:rPr>
                        <a:t>cover</a:t>
                      </a:r>
                      <a:endParaRPr sz="120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endParaRPr lang="en-GB" sz="1200" b="1" dirty="0">
                        <a:solidFill>
                          <a:schemeClr val="tx1"/>
                        </a:solidFill>
                        <a:effectLst/>
                        <a:latin typeface="+mn-lt"/>
                        <a:ea typeface="+mn-ea"/>
                        <a:cs typeface="+mn-cs"/>
                      </a:endParaRPr>
                    </a:p>
                    <a:p>
                      <a:r>
                        <a:rPr lang="en-GB" sz="1200" b="1" dirty="0">
                          <a:solidFill>
                            <a:schemeClr val="tx1"/>
                          </a:solidFill>
                          <a:effectLst/>
                          <a:latin typeface="+mn-lt"/>
                          <a:ea typeface="+mn-ea"/>
                          <a:cs typeface="+mn-cs"/>
                        </a:rPr>
                        <a:t>Functional Skills Digital Entry Level 3</a:t>
                      </a:r>
                    </a:p>
                    <a:p>
                      <a:endParaRPr lang="en-GB" sz="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dirty="0">
                          <a:solidFill>
                            <a:schemeClr val="tx1"/>
                          </a:solidFill>
                          <a:effectLst/>
                          <a:latin typeface="+mn-lt"/>
                          <a:ea typeface="+mn-ea"/>
                          <a:cs typeface="+mn-cs"/>
                        </a:rPr>
                        <a:t>Using devices and handling information</a:t>
                      </a:r>
                    </a:p>
                    <a:p>
                      <a:pPr marL="171450" lvl="0" indent="-171450">
                        <a:buFont typeface="Arial" panose="020B0604020202020204" pitchFamily="34" charset="0"/>
                        <a:buChar char="•"/>
                      </a:pPr>
                      <a:r>
                        <a:rPr lang="en-GB" sz="1200" dirty="0">
                          <a:solidFill>
                            <a:schemeClr val="tx1"/>
                          </a:solidFill>
                          <a:effectLst/>
                          <a:latin typeface="+mn-lt"/>
                          <a:ea typeface="+mn-ea"/>
                          <a:cs typeface="+mn-cs"/>
                        </a:rPr>
                        <a:t>Creating and editing</a:t>
                      </a:r>
                    </a:p>
                    <a:p>
                      <a:pPr marL="171450" lvl="0" indent="-171450">
                        <a:buFont typeface="Arial" panose="020B0604020202020204" pitchFamily="34" charset="0"/>
                        <a:buChar char="•"/>
                      </a:pPr>
                      <a:r>
                        <a:rPr lang="en-GB" sz="1200" dirty="0">
                          <a:solidFill>
                            <a:schemeClr val="tx1"/>
                          </a:solidFill>
                          <a:effectLst/>
                          <a:latin typeface="+mn-lt"/>
                          <a:ea typeface="+mn-ea"/>
                          <a:cs typeface="+mn-cs"/>
                        </a:rPr>
                        <a:t>Communicating</a:t>
                      </a:r>
                    </a:p>
                    <a:p>
                      <a:pPr marL="171450" lvl="0" indent="-171450">
                        <a:buFont typeface="Arial" panose="020B0604020202020204" pitchFamily="34" charset="0"/>
                        <a:buChar char="•"/>
                      </a:pPr>
                      <a:r>
                        <a:rPr lang="en-GB" sz="1200" dirty="0">
                          <a:solidFill>
                            <a:schemeClr val="tx1"/>
                          </a:solidFill>
                          <a:effectLst/>
                          <a:latin typeface="+mn-lt"/>
                          <a:ea typeface="+mn-ea"/>
                          <a:cs typeface="+mn-cs"/>
                        </a:rPr>
                        <a:t>Transacting</a:t>
                      </a:r>
                    </a:p>
                    <a:p>
                      <a:pPr marL="171450" indent="-171450">
                        <a:buFont typeface="Arial" panose="020B0604020202020204" pitchFamily="34" charset="0"/>
                        <a:buChar char="•"/>
                      </a:pPr>
                      <a:r>
                        <a:rPr lang="en-GB" sz="1200" dirty="0">
                          <a:solidFill>
                            <a:schemeClr val="tx1"/>
                          </a:solidFill>
                          <a:effectLst/>
                          <a:latin typeface="+mn-lt"/>
                          <a:ea typeface="+mn-ea"/>
                          <a:cs typeface="+mn-cs"/>
                        </a:rPr>
                        <a:t>Being safe and responsible online</a:t>
                      </a:r>
                      <a:endParaRPr sz="1200" dirty="0">
                        <a:latin typeface="Calibri"/>
                        <a:cs typeface="Calibri"/>
                      </a:endParaRPr>
                    </a:p>
                  </a:txBody>
                  <a:tcPr marL="0" marR="0" marT="127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endParaRPr lang="en-GB" sz="1200" b="1" dirty="0">
                        <a:solidFill>
                          <a:schemeClr val="tx1"/>
                        </a:solidFill>
                        <a:effectLst/>
                        <a:latin typeface="+mn-lt"/>
                        <a:ea typeface="+mn-ea"/>
                        <a:cs typeface="+mn-cs"/>
                      </a:endParaRPr>
                    </a:p>
                    <a:p>
                      <a:r>
                        <a:rPr lang="en-GB" sz="1200" b="1" dirty="0">
                          <a:solidFill>
                            <a:schemeClr val="tx1"/>
                          </a:solidFill>
                          <a:effectLst/>
                          <a:latin typeface="+mn-lt"/>
                          <a:ea typeface="+mn-ea"/>
                          <a:cs typeface="+mn-cs"/>
                        </a:rPr>
                        <a:t>Functional Skills Digital Level 1</a:t>
                      </a:r>
                    </a:p>
                    <a:p>
                      <a:endParaRPr lang="en-GB" sz="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dirty="0">
                          <a:solidFill>
                            <a:schemeClr val="tx1"/>
                          </a:solidFill>
                          <a:effectLst/>
                          <a:latin typeface="+mn-lt"/>
                          <a:ea typeface="+mn-ea"/>
                          <a:cs typeface="+mn-cs"/>
                        </a:rPr>
                        <a:t>Using devices and handling information</a:t>
                      </a:r>
                    </a:p>
                    <a:p>
                      <a:pPr marL="171450" lvl="0" indent="-171450">
                        <a:buFont typeface="Arial" panose="020B0604020202020204" pitchFamily="34" charset="0"/>
                        <a:buChar char="•"/>
                      </a:pPr>
                      <a:r>
                        <a:rPr lang="en-GB" sz="1200" dirty="0">
                          <a:solidFill>
                            <a:schemeClr val="tx1"/>
                          </a:solidFill>
                          <a:effectLst/>
                          <a:latin typeface="+mn-lt"/>
                          <a:ea typeface="+mn-ea"/>
                          <a:cs typeface="+mn-cs"/>
                        </a:rPr>
                        <a:t>Creating and editing</a:t>
                      </a:r>
                    </a:p>
                    <a:p>
                      <a:pPr marL="171450" lvl="0" indent="-171450">
                        <a:buFont typeface="Arial" panose="020B0604020202020204" pitchFamily="34" charset="0"/>
                        <a:buChar char="•"/>
                      </a:pPr>
                      <a:r>
                        <a:rPr lang="en-GB" sz="1200" dirty="0">
                          <a:solidFill>
                            <a:schemeClr val="tx1"/>
                          </a:solidFill>
                          <a:effectLst/>
                          <a:latin typeface="+mn-lt"/>
                          <a:ea typeface="+mn-ea"/>
                          <a:cs typeface="+mn-cs"/>
                        </a:rPr>
                        <a:t>Communicating</a:t>
                      </a:r>
                    </a:p>
                    <a:p>
                      <a:pPr marL="171450" lvl="0" indent="-171450">
                        <a:buFont typeface="Arial" panose="020B0604020202020204" pitchFamily="34" charset="0"/>
                        <a:buChar char="•"/>
                      </a:pPr>
                      <a:r>
                        <a:rPr lang="en-GB" sz="1200" dirty="0">
                          <a:solidFill>
                            <a:schemeClr val="tx1"/>
                          </a:solidFill>
                          <a:effectLst/>
                          <a:latin typeface="+mn-lt"/>
                          <a:ea typeface="+mn-ea"/>
                          <a:cs typeface="+mn-cs"/>
                        </a:rPr>
                        <a:t>Transacting</a:t>
                      </a:r>
                    </a:p>
                    <a:p>
                      <a:pPr marL="171450" lvl="0" indent="-171450">
                        <a:buFont typeface="Arial" panose="020B0604020202020204" pitchFamily="34" charset="0"/>
                        <a:buChar char="•"/>
                      </a:pPr>
                      <a:r>
                        <a:rPr lang="en-GB" sz="1200" dirty="0">
                          <a:solidFill>
                            <a:schemeClr val="tx1"/>
                          </a:solidFill>
                          <a:effectLst/>
                          <a:latin typeface="+mn-lt"/>
                          <a:ea typeface="+mn-ea"/>
                          <a:cs typeface="+mn-cs"/>
                        </a:rPr>
                        <a:t>Being safe and responsible online</a:t>
                      </a:r>
                    </a:p>
                    <a:p>
                      <a:pPr marL="248920" marR="622935">
                        <a:lnSpc>
                          <a:spcPts val="1460"/>
                        </a:lnSpc>
                        <a:spcBef>
                          <a:spcPts val="40"/>
                        </a:spcBef>
                      </a:pPr>
                      <a:endParaRPr sz="1200" dirty="0">
                        <a:latin typeface="Calibri"/>
                        <a:cs typeface="Calibri"/>
                      </a:endParaRPr>
                    </a:p>
                  </a:txBody>
                  <a:tcPr marL="0" marR="0" marT="50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2"/>
                  </a:ext>
                </a:extLst>
              </a:tr>
              <a:tr h="1187913">
                <a:tc>
                  <a:txBody>
                    <a:bodyPr/>
                    <a:lstStyle/>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marL="269875">
                        <a:lnSpc>
                          <a:spcPct val="100000"/>
                        </a:lnSpc>
                        <a:spcBef>
                          <a:spcPts val="1015"/>
                        </a:spcBef>
                      </a:pPr>
                      <a:r>
                        <a:rPr sz="1200" spc="-5" dirty="0">
                          <a:latin typeface="Calibri"/>
                          <a:cs typeface="Calibri"/>
                        </a:rPr>
                        <a:t>Assessment</a:t>
                      </a:r>
                      <a:endParaRPr sz="12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r>
                        <a:rPr lang="en-US" sz="1200" b="1" dirty="0">
                          <a:solidFill>
                            <a:schemeClr val="tx1"/>
                          </a:solidFill>
                          <a:effectLst/>
                          <a:latin typeface="+mn-lt"/>
                          <a:ea typeface="+mn-ea"/>
                          <a:cs typeface="+mn-cs"/>
                        </a:rPr>
                        <a:t>Functional Skills Digital Entry Level 3</a:t>
                      </a:r>
                      <a:r>
                        <a:rPr lang="en-US" sz="1200" dirty="0">
                          <a:solidFill>
                            <a:schemeClr val="tx1"/>
                          </a:solidFill>
                          <a:effectLst/>
                          <a:latin typeface="+mn-lt"/>
                          <a:ea typeface="+mn-ea"/>
                          <a:cs typeface="+mn-cs"/>
                        </a:rPr>
                        <a:t> </a:t>
                      </a:r>
                      <a:r>
                        <a:rPr lang="en-US" sz="1200" b="1" dirty="0">
                          <a:solidFill>
                            <a:schemeClr val="tx1"/>
                          </a:solidFill>
                          <a:effectLst/>
                          <a:latin typeface="+mn-lt"/>
                          <a:ea typeface="+mn-ea"/>
                          <a:cs typeface="+mn-cs"/>
                        </a:rPr>
                        <a:t>assessment.</a:t>
                      </a:r>
                    </a:p>
                    <a:p>
                      <a:endParaRPr lang="en-GB" sz="1200" dirty="0">
                        <a:solidFill>
                          <a:schemeClr val="tx1"/>
                        </a:solidFill>
                        <a:effectLst/>
                        <a:latin typeface="+mn-lt"/>
                        <a:ea typeface="+mn-ea"/>
                        <a:cs typeface="+mn-cs"/>
                      </a:endParaRPr>
                    </a:p>
                    <a:p>
                      <a:r>
                        <a:rPr lang="en-US" sz="1200" dirty="0">
                          <a:solidFill>
                            <a:schemeClr val="tx1"/>
                          </a:solidFill>
                          <a:effectLst/>
                          <a:latin typeface="+mn-lt"/>
                          <a:ea typeface="+mn-ea"/>
                          <a:cs typeface="+mn-cs"/>
                        </a:rPr>
                        <a:t>One externally assessed onscreen assessment test.</a:t>
                      </a:r>
                      <a:endParaRPr lang="en-US" sz="1200" dirty="0">
                        <a:latin typeface="+mn-lt"/>
                        <a:cs typeface="Calibri"/>
                      </a:endParaRPr>
                    </a:p>
                  </a:txBody>
                  <a:tcPr marL="0" marR="0" marT="63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r>
                        <a:rPr lang="en-US" sz="1200" b="1" dirty="0">
                          <a:solidFill>
                            <a:schemeClr val="tx1"/>
                          </a:solidFill>
                          <a:effectLst/>
                          <a:latin typeface="+mn-lt"/>
                          <a:ea typeface="+mn-ea"/>
                          <a:cs typeface="+mn-cs"/>
                        </a:rPr>
                        <a:t>Functional Skills Digital Level 1 assessment.</a:t>
                      </a:r>
                    </a:p>
                    <a:p>
                      <a:endParaRPr lang="en-GB" sz="1200" dirty="0">
                        <a:solidFill>
                          <a:schemeClr val="tx1"/>
                        </a:solidFill>
                        <a:effectLst/>
                        <a:latin typeface="+mn-lt"/>
                        <a:ea typeface="+mn-ea"/>
                        <a:cs typeface="+mn-cs"/>
                      </a:endParaRPr>
                    </a:p>
                    <a:p>
                      <a:r>
                        <a:rPr lang="en-US" sz="1200" dirty="0">
                          <a:solidFill>
                            <a:schemeClr val="tx1"/>
                          </a:solidFill>
                          <a:effectLst/>
                          <a:latin typeface="+mn-lt"/>
                          <a:ea typeface="+mn-ea"/>
                          <a:cs typeface="+mn-cs"/>
                        </a:rPr>
                        <a:t>One externally assessed onscreen assessment test.</a:t>
                      </a:r>
                      <a:endParaRPr lang="en-US" sz="1200" dirty="0">
                        <a:latin typeface="+mn-lt"/>
                        <a:cs typeface="Calibri"/>
                      </a:endParaRPr>
                    </a:p>
                  </a:txBody>
                  <a:tcPr marL="0" marR="0" marT="50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3"/>
                  </a:ext>
                </a:extLst>
              </a:tr>
              <a:tr h="469614">
                <a:tc>
                  <a:txBody>
                    <a:bodyPr/>
                    <a:lstStyle/>
                    <a:p>
                      <a:pPr algn="ctr">
                        <a:lnSpc>
                          <a:spcPct val="100000"/>
                        </a:lnSpc>
                        <a:spcBef>
                          <a:spcPts val="270"/>
                        </a:spcBef>
                      </a:pPr>
                      <a:r>
                        <a:rPr sz="1200" spc="-5" dirty="0">
                          <a:latin typeface="Calibri"/>
                          <a:cs typeface="Calibri"/>
                        </a:rPr>
                        <a:t>Further</a:t>
                      </a:r>
                      <a:endParaRPr sz="1200">
                        <a:latin typeface="Calibri"/>
                        <a:cs typeface="Calibri"/>
                      </a:endParaRPr>
                    </a:p>
                    <a:p>
                      <a:pPr algn="ctr">
                        <a:lnSpc>
                          <a:spcPct val="100000"/>
                        </a:lnSpc>
                        <a:spcBef>
                          <a:spcPts val="40"/>
                        </a:spcBef>
                      </a:pPr>
                      <a:r>
                        <a:rPr sz="1200" spc="-10" dirty="0">
                          <a:latin typeface="Calibri"/>
                          <a:cs typeface="Calibri"/>
                        </a:rPr>
                        <a:t>information</a:t>
                      </a:r>
                      <a:endParaRPr sz="1200">
                        <a:latin typeface="Calibri"/>
                        <a:cs typeface="Calibri"/>
                      </a:endParaRPr>
                    </a:p>
                  </a:txBody>
                  <a:tcPr marL="0" marR="0" marT="3429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gridSpan="2">
                  <a:txBody>
                    <a:bodyPr/>
                    <a:lstStyle/>
                    <a:p>
                      <a:pPr marL="73660" marR="1435735" indent="0" defTabSz="914400" eaLnBrk="1" fontAlgn="auto" latinLnBrk="0" hangingPunct="1">
                        <a:lnSpc>
                          <a:spcPct val="101699"/>
                        </a:lnSpc>
                        <a:spcBef>
                          <a:spcPts val="495"/>
                        </a:spcBef>
                        <a:spcAft>
                          <a:spcPts val="0"/>
                        </a:spcAft>
                        <a:buClrTx/>
                        <a:buSzTx/>
                        <a:buFontTx/>
                        <a:buNone/>
                        <a:tabLst/>
                        <a:defRPr/>
                      </a:pPr>
                      <a:r>
                        <a:rPr lang="en-US" sz="1200" dirty="0">
                          <a:latin typeface="+mn-lt"/>
                          <a:cs typeface="Calibri"/>
                        </a:rPr>
                        <a:t>If you have any </a:t>
                      </a:r>
                      <a:r>
                        <a:rPr lang="en-US" sz="1200" spc="-5" dirty="0">
                          <a:latin typeface="+mn-lt"/>
                          <a:cs typeface="Calibri"/>
                        </a:rPr>
                        <a:t>queries concerning </a:t>
                      </a:r>
                      <a:r>
                        <a:rPr lang="en-US" sz="1200" dirty="0">
                          <a:latin typeface="+mn-lt"/>
                          <a:cs typeface="Calibri"/>
                        </a:rPr>
                        <a:t>this </a:t>
                      </a:r>
                      <a:r>
                        <a:rPr lang="en-US" sz="1200" spc="-10" dirty="0">
                          <a:latin typeface="+mn-lt"/>
                          <a:cs typeface="Calibri"/>
                        </a:rPr>
                        <a:t>subject </a:t>
                      </a:r>
                      <a:r>
                        <a:rPr lang="en-US" sz="1200" spc="-5" dirty="0">
                          <a:latin typeface="+mn-lt"/>
                          <a:cs typeface="Calibri"/>
                        </a:rPr>
                        <a:t>or the </a:t>
                      </a:r>
                      <a:r>
                        <a:rPr lang="en-US" sz="1200" spc="-260" dirty="0">
                          <a:latin typeface="+mn-lt"/>
                          <a:cs typeface="Calibri"/>
                        </a:rPr>
                        <a:t> </a:t>
                      </a:r>
                      <a:r>
                        <a:rPr lang="en-US" sz="1200" spc="-5" dirty="0">
                          <a:latin typeface="+mn-lt"/>
                          <a:cs typeface="Calibri"/>
                        </a:rPr>
                        <a:t>qualifications,</a:t>
                      </a:r>
                      <a:r>
                        <a:rPr lang="en-US" sz="1200" spc="-15" dirty="0">
                          <a:latin typeface="+mn-lt"/>
                          <a:cs typeface="Calibri"/>
                        </a:rPr>
                        <a:t> </a:t>
                      </a:r>
                      <a:r>
                        <a:rPr lang="en-US" sz="1200" spc="-5" dirty="0">
                          <a:latin typeface="+mn-lt"/>
                          <a:cs typeface="Calibri"/>
                        </a:rPr>
                        <a:t>please</a:t>
                      </a:r>
                      <a:r>
                        <a:rPr lang="en-US" sz="1200" spc="-10" dirty="0">
                          <a:latin typeface="+mn-lt"/>
                          <a:cs typeface="Calibri"/>
                        </a:rPr>
                        <a:t> </a:t>
                      </a:r>
                      <a:r>
                        <a:rPr lang="en-US" sz="1200" spc="-5" dirty="0">
                          <a:latin typeface="+mn-lt"/>
                          <a:cs typeface="Calibri"/>
                        </a:rPr>
                        <a:t>contact </a:t>
                      </a:r>
                      <a:r>
                        <a:rPr lang="en-US" sz="1200" dirty="0">
                          <a:latin typeface="+mn-lt"/>
                          <a:cs typeface="Calibri"/>
                        </a:rPr>
                        <a:t>Mrs. </a:t>
                      </a:r>
                      <a:r>
                        <a:rPr lang="en-US" sz="1200" spc="-5" dirty="0">
                          <a:latin typeface="+mn-lt"/>
                          <a:cs typeface="Calibri"/>
                        </a:rPr>
                        <a:t>Angela</a:t>
                      </a:r>
                      <a:r>
                        <a:rPr lang="en-US" sz="1200" spc="5" dirty="0">
                          <a:latin typeface="+mn-lt"/>
                          <a:cs typeface="Calibri"/>
                        </a:rPr>
                        <a:t> </a:t>
                      </a:r>
                      <a:r>
                        <a:rPr lang="en-US" sz="1200" spc="-5" dirty="0">
                          <a:latin typeface="+mn-lt"/>
                          <a:cs typeface="Calibri"/>
                        </a:rPr>
                        <a:t>Ivins.</a:t>
                      </a:r>
                      <a:endParaRPr lang="en-US" sz="1200" dirty="0">
                        <a:latin typeface="+mn-lt"/>
                        <a:cs typeface="Calibri"/>
                      </a:endParaRPr>
                    </a:p>
                  </a:txBody>
                  <a:tcPr marL="0" marR="0" marT="6286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hMerge="1">
                  <a:txBody>
                    <a:bodyPr/>
                    <a:lstStyle/>
                    <a:p>
                      <a:endParaRPr/>
                    </a:p>
                  </a:txBody>
                  <a:tcPr marL="0" marR="0" marT="0" marB="0"/>
                </a:tc>
                <a:extLst>
                  <a:ext uri="{0D108BD9-81ED-4DB2-BD59-A6C34878D82A}">
                    <a16:rowId xmlns:a16="http://schemas.microsoft.com/office/drawing/2014/main" val="10004"/>
                  </a:ext>
                </a:extLst>
              </a:tr>
              <a:tr h="1513519">
                <a:tc>
                  <a:txBody>
                    <a:bodyPr/>
                    <a:lstStyle/>
                    <a:p>
                      <a:pPr>
                        <a:lnSpc>
                          <a:spcPct val="100000"/>
                        </a:lnSpc>
                        <a:spcBef>
                          <a:spcPts val="25"/>
                        </a:spcBef>
                      </a:pPr>
                      <a:endParaRPr sz="1200" dirty="0">
                        <a:latin typeface="Times New Roman"/>
                        <a:cs typeface="Times New Roman"/>
                      </a:endParaRPr>
                    </a:p>
                    <a:p>
                      <a:pPr marL="379095" marR="373380" indent="85090">
                        <a:lnSpc>
                          <a:spcPct val="101400"/>
                        </a:lnSpc>
                        <a:spcBef>
                          <a:spcPts val="5"/>
                        </a:spcBef>
                      </a:pPr>
                      <a:r>
                        <a:rPr sz="1200" spc="-5" dirty="0">
                          <a:latin typeface="Calibri"/>
                          <a:cs typeface="Calibri"/>
                        </a:rPr>
                        <a:t>Useful </a:t>
                      </a:r>
                      <a:r>
                        <a:rPr sz="1200" dirty="0">
                          <a:latin typeface="Calibri"/>
                          <a:cs typeface="Calibri"/>
                        </a:rPr>
                        <a:t> </a:t>
                      </a:r>
                      <a:r>
                        <a:rPr sz="1200" spc="-10" dirty="0">
                          <a:latin typeface="Calibri"/>
                          <a:cs typeface="Calibri"/>
                        </a:rPr>
                        <a:t>w</a:t>
                      </a:r>
                      <a:r>
                        <a:rPr sz="1200" dirty="0">
                          <a:latin typeface="Calibri"/>
                          <a:cs typeface="Calibri"/>
                        </a:rPr>
                        <a:t>e</a:t>
                      </a:r>
                      <a:r>
                        <a:rPr sz="1200" spc="-20" dirty="0">
                          <a:latin typeface="Calibri"/>
                          <a:cs typeface="Calibri"/>
                        </a:rPr>
                        <a:t>b</a:t>
                      </a:r>
                      <a:r>
                        <a:rPr sz="1200" spc="-5" dirty="0">
                          <a:latin typeface="Calibri"/>
                          <a:cs typeface="Calibri"/>
                        </a:rPr>
                        <a:t>si</a:t>
                      </a:r>
                      <a:r>
                        <a:rPr sz="1200" spc="-10" dirty="0">
                          <a:latin typeface="Calibri"/>
                          <a:cs typeface="Calibri"/>
                        </a:rPr>
                        <a:t>t</a:t>
                      </a:r>
                      <a:r>
                        <a:rPr sz="1200" dirty="0">
                          <a:latin typeface="Calibri"/>
                          <a:cs typeface="Calibri"/>
                        </a:rPr>
                        <a:t>es</a:t>
                      </a:r>
                    </a:p>
                  </a:txBody>
                  <a:tcPr marL="0" marR="0" marT="317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gridSpan="2">
                  <a:txBody>
                    <a:bodyPr/>
                    <a:lstStyle/>
                    <a:p>
                      <a:endParaRPr lang="en-GB" sz="1200" u="sng" dirty="0">
                        <a:solidFill>
                          <a:schemeClr val="tx1"/>
                        </a:solidFill>
                        <a:effectLst/>
                        <a:latin typeface="+mn-lt"/>
                        <a:ea typeface="+mn-ea"/>
                        <a:cs typeface="+mn-cs"/>
                        <a:hlinkClick r:id="rId3"/>
                      </a:endParaRPr>
                    </a:p>
                    <a:p>
                      <a:r>
                        <a:rPr lang="en-GB" sz="1200" u="sng" dirty="0">
                          <a:solidFill>
                            <a:schemeClr val="tx1"/>
                          </a:solidFill>
                          <a:effectLst/>
                          <a:latin typeface="+mn-lt"/>
                          <a:ea typeface="+mn-ea"/>
                          <a:cs typeface="+mn-cs"/>
                          <a:hlinkClick r:id="rId3"/>
                        </a:rPr>
                        <a:t>https://www.ashleyhighschool.com/web/computingict/565585</a:t>
                      </a:r>
                      <a:endParaRPr lang="en-GB" sz="1200" dirty="0">
                        <a:solidFill>
                          <a:schemeClr val="tx1"/>
                        </a:solidFill>
                        <a:effectLst/>
                        <a:latin typeface="+mn-lt"/>
                        <a:ea typeface="+mn-ea"/>
                        <a:cs typeface="+mn-cs"/>
                      </a:endParaRPr>
                    </a:p>
                    <a:p>
                      <a:r>
                        <a:rPr lang="en-GB" sz="1200" u="sng" dirty="0">
                          <a:solidFill>
                            <a:schemeClr val="tx1"/>
                          </a:solidFill>
                          <a:effectLst/>
                          <a:latin typeface="+mn-lt"/>
                          <a:ea typeface="+mn-ea"/>
                          <a:cs typeface="+mn-cs"/>
                          <a:hlinkClick r:id="rId4"/>
                        </a:rPr>
                        <a:t>https://qualifications.pearson.com/en/qualifications/edexcel-functional-skills/digital-2023.html</a:t>
                      </a:r>
                      <a:endParaRPr lang="en-GB" sz="1200" dirty="0">
                        <a:solidFill>
                          <a:schemeClr val="tx1"/>
                        </a:solidFill>
                        <a:effectLst/>
                        <a:latin typeface="+mn-lt"/>
                        <a:ea typeface="+mn-ea"/>
                        <a:cs typeface="+mn-cs"/>
                      </a:endParaRPr>
                    </a:p>
                    <a:p>
                      <a:pPr marL="73660">
                        <a:lnSpc>
                          <a:spcPct val="100000"/>
                        </a:lnSpc>
                        <a:spcBef>
                          <a:spcPts val="10"/>
                        </a:spcBef>
                      </a:pPr>
                      <a:endParaRPr sz="1200" dirty="0">
                        <a:latin typeface="Calibri"/>
                        <a:cs typeface="Calibri"/>
                      </a:endParaRPr>
                    </a:p>
                  </a:txBody>
                  <a:tcPr marL="0" marR="0" marT="127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hMerge="1">
                  <a:txBody>
                    <a:bodyPr/>
                    <a:lstStyle/>
                    <a:p>
                      <a:endParaRPr/>
                    </a:p>
                  </a:txBody>
                  <a:tcPr marL="0" marR="0" marT="0" marB="0"/>
                </a:tc>
                <a:extLst>
                  <a:ext uri="{0D108BD9-81ED-4DB2-BD59-A6C34878D82A}">
                    <a16:rowId xmlns:a16="http://schemas.microsoft.com/office/drawing/2014/main" val="10005"/>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65874" y="470204"/>
            <a:ext cx="6656070" cy="9782175"/>
            <a:chOff x="465874" y="470204"/>
            <a:chExt cx="6656070" cy="9782175"/>
          </a:xfrm>
        </p:grpSpPr>
        <p:sp>
          <p:nvSpPr>
            <p:cNvPr id="3" name="object 3"/>
            <p:cNvSpPr/>
            <p:nvPr/>
          </p:nvSpPr>
          <p:spPr>
            <a:xfrm>
              <a:off x="465874" y="470204"/>
              <a:ext cx="6656070" cy="9782175"/>
            </a:xfrm>
            <a:custGeom>
              <a:avLst/>
              <a:gdLst/>
              <a:ahLst/>
              <a:cxnLst/>
              <a:rect l="l" t="t" r="r" b="b"/>
              <a:pathLst>
                <a:path w="6656070" h="9782175">
                  <a:moveTo>
                    <a:pt x="6655943" y="0"/>
                  </a:moveTo>
                  <a:lnTo>
                    <a:pt x="0" y="0"/>
                  </a:lnTo>
                  <a:lnTo>
                    <a:pt x="0" y="9781921"/>
                  </a:lnTo>
                  <a:lnTo>
                    <a:pt x="6655943" y="9781921"/>
                  </a:lnTo>
                  <a:lnTo>
                    <a:pt x="6655943" y="0"/>
                  </a:lnTo>
                  <a:close/>
                </a:path>
              </a:pathLst>
            </a:custGeom>
            <a:solidFill>
              <a:srgbClr val="1E1B5D"/>
            </a:solidFill>
          </p:spPr>
          <p:txBody>
            <a:bodyPr wrap="square" lIns="0" tIns="0" rIns="0" bIns="0" rtlCol="0"/>
            <a:lstStyle/>
            <a:p>
              <a:endParaRPr/>
            </a:p>
          </p:txBody>
        </p:sp>
        <p:sp>
          <p:nvSpPr>
            <p:cNvPr id="4" name="object 4"/>
            <p:cNvSpPr/>
            <p:nvPr/>
          </p:nvSpPr>
          <p:spPr>
            <a:xfrm>
              <a:off x="465874" y="470204"/>
              <a:ext cx="6656070" cy="9782175"/>
            </a:xfrm>
            <a:custGeom>
              <a:avLst/>
              <a:gdLst/>
              <a:ahLst/>
              <a:cxnLst/>
              <a:rect l="l" t="t" r="r" b="b"/>
              <a:pathLst>
                <a:path w="6656070" h="9782175">
                  <a:moveTo>
                    <a:pt x="0" y="9781921"/>
                  </a:moveTo>
                  <a:lnTo>
                    <a:pt x="6655943" y="9781921"/>
                  </a:lnTo>
                  <a:lnTo>
                    <a:pt x="6655943" y="0"/>
                  </a:lnTo>
                  <a:lnTo>
                    <a:pt x="0" y="0"/>
                  </a:lnTo>
                  <a:lnTo>
                    <a:pt x="0" y="9781921"/>
                  </a:lnTo>
                  <a:close/>
                </a:path>
              </a:pathLst>
            </a:custGeom>
            <a:ln w="63500">
              <a:solidFill>
                <a:srgbClr val="663300"/>
              </a:solidFill>
            </a:ln>
          </p:spPr>
          <p:txBody>
            <a:bodyPr wrap="square" lIns="0" tIns="0" rIns="0" bIns="0" rtlCol="0"/>
            <a:lstStyle/>
            <a:p>
              <a:endParaRPr/>
            </a:p>
          </p:txBody>
        </p:sp>
        <p:sp>
          <p:nvSpPr>
            <p:cNvPr id="5" name="object 5"/>
            <p:cNvSpPr/>
            <p:nvPr/>
          </p:nvSpPr>
          <p:spPr>
            <a:xfrm>
              <a:off x="620331" y="678179"/>
              <a:ext cx="6347460" cy="9366250"/>
            </a:xfrm>
            <a:custGeom>
              <a:avLst/>
              <a:gdLst/>
              <a:ahLst/>
              <a:cxnLst/>
              <a:rect l="l" t="t" r="r" b="b"/>
              <a:pathLst>
                <a:path w="6347459" h="9366250">
                  <a:moveTo>
                    <a:pt x="6347015" y="0"/>
                  </a:moveTo>
                  <a:lnTo>
                    <a:pt x="0" y="0"/>
                  </a:lnTo>
                  <a:lnTo>
                    <a:pt x="0" y="9365881"/>
                  </a:lnTo>
                  <a:lnTo>
                    <a:pt x="5553646" y="9365881"/>
                  </a:lnTo>
                  <a:lnTo>
                    <a:pt x="6347015" y="8195183"/>
                  </a:lnTo>
                  <a:lnTo>
                    <a:pt x="6347015" y="0"/>
                  </a:lnTo>
                  <a:close/>
                </a:path>
              </a:pathLst>
            </a:custGeom>
            <a:solidFill>
              <a:srgbClr val="FFFFFF"/>
            </a:solidFill>
          </p:spPr>
          <p:txBody>
            <a:bodyPr wrap="square" lIns="0" tIns="0" rIns="0" bIns="0" rtlCol="0"/>
            <a:lstStyle/>
            <a:p>
              <a:endParaRPr/>
            </a:p>
          </p:txBody>
        </p:sp>
        <p:sp>
          <p:nvSpPr>
            <p:cNvPr id="6" name="object 6"/>
            <p:cNvSpPr/>
            <p:nvPr/>
          </p:nvSpPr>
          <p:spPr>
            <a:xfrm>
              <a:off x="6173977" y="8873362"/>
              <a:ext cx="793750" cy="1170940"/>
            </a:xfrm>
            <a:custGeom>
              <a:avLst/>
              <a:gdLst/>
              <a:ahLst/>
              <a:cxnLst/>
              <a:rect l="l" t="t" r="r" b="b"/>
              <a:pathLst>
                <a:path w="793750" h="1170940">
                  <a:moveTo>
                    <a:pt x="793369" y="0"/>
                  </a:moveTo>
                  <a:lnTo>
                    <a:pt x="735067" y="40953"/>
                  </a:lnTo>
                  <a:lnTo>
                    <a:pt x="679140" y="76128"/>
                  </a:lnTo>
                  <a:lnTo>
                    <a:pt x="625670" y="105596"/>
                  </a:lnTo>
                  <a:lnTo>
                    <a:pt x="574737" y="129429"/>
                  </a:lnTo>
                  <a:lnTo>
                    <a:pt x="526424" y="147696"/>
                  </a:lnTo>
                  <a:lnTo>
                    <a:pt x="480812" y="160469"/>
                  </a:lnTo>
                  <a:lnTo>
                    <a:pt x="437984" y="167818"/>
                  </a:lnTo>
                  <a:lnTo>
                    <a:pt x="398020" y="169815"/>
                  </a:lnTo>
                  <a:lnTo>
                    <a:pt x="361004" y="166530"/>
                  </a:lnTo>
                  <a:lnTo>
                    <a:pt x="296137" y="144399"/>
                  </a:lnTo>
                  <a:lnTo>
                    <a:pt x="244037" y="101993"/>
                  </a:lnTo>
                  <a:lnTo>
                    <a:pt x="205359" y="39878"/>
                  </a:lnTo>
                  <a:lnTo>
                    <a:pt x="0" y="1170698"/>
                  </a:lnTo>
                  <a:lnTo>
                    <a:pt x="793369" y="0"/>
                  </a:lnTo>
                  <a:close/>
                </a:path>
              </a:pathLst>
            </a:custGeom>
            <a:solidFill>
              <a:srgbClr val="CDCDCD"/>
            </a:solidFill>
          </p:spPr>
          <p:txBody>
            <a:bodyPr wrap="square" lIns="0" tIns="0" rIns="0" bIns="0" rtlCol="0"/>
            <a:lstStyle/>
            <a:p>
              <a:endParaRPr/>
            </a:p>
          </p:txBody>
        </p:sp>
        <p:sp>
          <p:nvSpPr>
            <p:cNvPr id="7" name="object 7"/>
            <p:cNvSpPr/>
            <p:nvPr/>
          </p:nvSpPr>
          <p:spPr>
            <a:xfrm>
              <a:off x="620331" y="678179"/>
              <a:ext cx="6347460" cy="9366250"/>
            </a:xfrm>
            <a:custGeom>
              <a:avLst/>
              <a:gdLst/>
              <a:ahLst/>
              <a:cxnLst/>
              <a:rect l="l" t="t" r="r" b="b"/>
              <a:pathLst>
                <a:path w="6347459" h="9366250">
                  <a:moveTo>
                    <a:pt x="0" y="0"/>
                  </a:moveTo>
                  <a:lnTo>
                    <a:pt x="0" y="9365881"/>
                  </a:lnTo>
                  <a:lnTo>
                    <a:pt x="5553646" y="9365881"/>
                  </a:lnTo>
                  <a:lnTo>
                    <a:pt x="6347015" y="8195183"/>
                  </a:lnTo>
                  <a:lnTo>
                    <a:pt x="6347015" y="0"/>
                  </a:lnTo>
                  <a:lnTo>
                    <a:pt x="0" y="0"/>
                  </a:lnTo>
                  <a:close/>
                </a:path>
                <a:path w="6347459" h="9366250">
                  <a:moveTo>
                    <a:pt x="5553646" y="9365881"/>
                  </a:moveTo>
                  <a:lnTo>
                    <a:pt x="5759005" y="8235060"/>
                  </a:lnTo>
                  <a:lnTo>
                    <a:pt x="5776626" y="8268546"/>
                  </a:lnTo>
                  <a:lnTo>
                    <a:pt x="5797684" y="8297176"/>
                  </a:lnTo>
                  <a:lnTo>
                    <a:pt x="5849783" y="8339582"/>
                  </a:lnTo>
                  <a:lnTo>
                    <a:pt x="5914650" y="8361713"/>
                  </a:lnTo>
                  <a:lnTo>
                    <a:pt x="5951667" y="8364998"/>
                  </a:lnTo>
                  <a:lnTo>
                    <a:pt x="5991630" y="8363001"/>
                  </a:lnTo>
                  <a:lnTo>
                    <a:pt x="6034459" y="8355652"/>
                  </a:lnTo>
                  <a:lnTo>
                    <a:pt x="6080070" y="8342879"/>
                  </a:lnTo>
                  <a:lnTo>
                    <a:pt x="6128383" y="8324612"/>
                  </a:lnTo>
                  <a:lnTo>
                    <a:pt x="6179316" y="8300779"/>
                  </a:lnTo>
                  <a:lnTo>
                    <a:pt x="6232787" y="8271311"/>
                  </a:lnTo>
                  <a:lnTo>
                    <a:pt x="6288714" y="8236136"/>
                  </a:lnTo>
                  <a:lnTo>
                    <a:pt x="6347015" y="8195183"/>
                  </a:lnTo>
                </a:path>
              </a:pathLst>
            </a:custGeom>
            <a:ln w="63500">
              <a:solidFill>
                <a:srgbClr val="663300"/>
              </a:solidFill>
            </a:ln>
          </p:spPr>
          <p:txBody>
            <a:bodyPr wrap="square" lIns="0" tIns="0" rIns="0" bIns="0" rtlCol="0"/>
            <a:lstStyle/>
            <a:p>
              <a:endParaRPr/>
            </a:p>
          </p:txBody>
        </p:sp>
        <p:pic>
          <p:nvPicPr>
            <p:cNvPr id="8" name="object 8"/>
            <p:cNvPicPr/>
            <p:nvPr/>
          </p:nvPicPr>
          <p:blipFill>
            <a:blip r:embed="rId2" cstate="print"/>
            <a:stretch>
              <a:fillRect/>
            </a:stretch>
          </p:blipFill>
          <p:spPr>
            <a:xfrm>
              <a:off x="1627631" y="1018031"/>
              <a:ext cx="4172712" cy="589787"/>
            </a:xfrm>
            <a:prstGeom prst="rect">
              <a:avLst/>
            </a:prstGeom>
          </p:spPr>
        </p:pic>
        <p:sp>
          <p:nvSpPr>
            <p:cNvPr id="9" name="object 9"/>
            <p:cNvSpPr/>
            <p:nvPr/>
          </p:nvSpPr>
          <p:spPr>
            <a:xfrm>
              <a:off x="1584325" y="974851"/>
              <a:ext cx="4107815" cy="525145"/>
            </a:xfrm>
            <a:custGeom>
              <a:avLst/>
              <a:gdLst/>
              <a:ahLst/>
              <a:cxnLst/>
              <a:rect l="l" t="t" r="r" b="b"/>
              <a:pathLst>
                <a:path w="4107815" h="525144">
                  <a:moveTo>
                    <a:pt x="4020439" y="0"/>
                  </a:moveTo>
                  <a:lnTo>
                    <a:pt x="87502" y="0"/>
                  </a:lnTo>
                  <a:lnTo>
                    <a:pt x="53417" y="6865"/>
                  </a:lnTo>
                  <a:lnTo>
                    <a:pt x="25606" y="25590"/>
                  </a:lnTo>
                  <a:lnTo>
                    <a:pt x="6867" y="53363"/>
                  </a:lnTo>
                  <a:lnTo>
                    <a:pt x="0" y="87375"/>
                  </a:lnTo>
                  <a:lnTo>
                    <a:pt x="0" y="437260"/>
                  </a:lnTo>
                  <a:lnTo>
                    <a:pt x="6867" y="471273"/>
                  </a:lnTo>
                  <a:lnTo>
                    <a:pt x="25606" y="499046"/>
                  </a:lnTo>
                  <a:lnTo>
                    <a:pt x="53417" y="517771"/>
                  </a:lnTo>
                  <a:lnTo>
                    <a:pt x="87502" y="524636"/>
                  </a:lnTo>
                  <a:lnTo>
                    <a:pt x="4020439" y="524636"/>
                  </a:lnTo>
                  <a:lnTo>
                    <a:pt x="4054451" y="517771"/>
                  </a:lnTo>
                  <a:lnTo>
                    <a:pt x="4082224" y="499046"/>
                  </a:lnTo>
                  <a:lnTo>
                    <a:pt x="4100949" y="471273"/>
                  </a:lnTo>
                  <a:lnTo>
                    <a:pt x="4107815" y="437260"/>
                  </a:lnTo>
                  <a:lnTo>
                    <a:pt x="4107815" y="87375"/>
                  </a:lnTo>
                  <a:lnTo>
                    <a:pt x="4100949" y="53363"/>
                  </a:lnTo>
                  <a:lnTo>
                    <a:pt x="4082224" y="25590"/>
                  </a:lnTo>
                  <a:lnTo>
                    <a:pt x="4054451" y="6865"/>
                  </a:lnTo>
                  <a:lnTo>
                    <a:pt x="4020439" y="0"/>
                  </a:lnTo>
                  <a:close/>
                </a:path>
              </a:pathLst>
            </a:custGeom>
            <a:solidFill>
              <a:srgbClr val="FFFF66"/>
            </a:solidFill>
          </p:spPr>
          <p:txBody>
            <a:bodyPr wrap="square" lIns="0" tIns="0" rIns="0" bIns="0" rtlCol="0"/>
            <a:lstStyle/>
            <a:p>
              <a:pPr algn="ctr"/>
              <a:endParaRPr dirty="0"/>
            </a:p>
          </p:txBody>
        </p:sp>
        <p:sp>
          <p:nvSpPr>
            <p:cNvPr id="10" name="object 10"/>
            <p:cNvSpPr/>
            <p:nvPr/>
          </p:nvSpPr>
          <p:spPr>
            <a:xfrm>
              <a:off x="1584325" y="974851"/>
              <a:ext cx="4107815" cy="525145"/>
            </a:xfrm>
            <a:custGeom>
              <a:avLst/>
              <a:gdLst/>
              <a:ahLst/>
              <a:cxnLst/>
              <a:rect l="l" t="t" r="r" b="b"/>
              <a:pathLst>
                <a:path w="4107815" h="525144">
                  <a:moveTo>
                    <a:pt x="87502" y="0"/>
                  </a:moveTo>
                  <a:lnTo>
                    <a:pt x="53417" y="6865"/>
                  </a:lnTo>
                  <a:lnTo>
                    <a:pt x="25606" y="25590"/>
                  </a:lnTo>
                  <a:lnTo>
                    <a:pt x="6867" y="53363"/>
                  </a:lnTo>
                  <a:lnTo>
                    <a:pt x="0" y="87375"/>
                  </a:lnTo>
                  <a:lnTo>
                    <a:pt x="0" y="437260"/>
                  </a:lnTo>
                  <a:lnTo>
                    <a:pt x="6867" y="471273"/>
                  </a:lnTo>
                  <a:lnTo>
                    <a:pt x="25606" y="499046"/>
                  </a:lnTo>
                  <a:lnTo>
                    <a:pt x="53417" y="517771"/>
                  </a:lnTo>
                  <a:lnTo>
                    <a:pt x="87502" y="524636"/>
                  </a:lnTo>
                  <a:lnTo>
                    <a:pt x="4020439" y="524636"/>
                  </a:lnTo>
                  <a:lnTo>
                    <a:pt x="4054451" y="517771"/>
                  </a:lnTo>
                  <a:lnTo>
                    <a:pt x="4082224" y="499046"/>
                  </a:lnTo>
                  <a:lnTo>
                    <a:pt x="4100949" y="471273"/>
                  </a:lnTo>
                  <a:lnTo>
                    <a:pt x="4107815" y="437260"/>
                  </a:lnTo>
                  <a:lnTo>
                    <a:pt x="4107815" y="87375"/>
                  </a:lnTo>
                  <a:lnTo>
                    <a:pt x="4100949" y="53363"/>
                  </a:lnTo>
                  <a:lnTo>
                    <a:pt x="4082224" y="25590"/>
                  </a:lnTo>
                  <a:lnTo>
                    <a:pt x="4054451" y="6865"/>
                  </a:lnTo>
                  <a:lnTo>
                    <a:pt x="4020439" y="0"/>
                  </a:lnTo>
                  <a:lnTo>
                    <a:pt x="87502" y="0"/>
                  </a:lnTo>
                  <a:close/>
                </a:path>
              </a:pathLst>
            </a:custGeom>
            <a:ln w="63500">
              <a:solidFill>
                <a:srgbClr val="1E1B5D"/>
              </a:solidFill>
            </a:ln>
          </p:spPr>
          <p:txBody>
            <a:bodyPr wrap="square" lIns="0" tIns="0" rIns="0" bIns="0" rtlCol="0"/>
            <a:lstStyle/>
            <a:p>
              <a:endParaRPr/>
            </a:p>
          </p:txBody>
        </p:sp>
      </p:grpSp>
      <p:sp>
        <p:nvSpPr>
          <p:cNvPr id="13" name="object 11">
            <a:extLst>
              <a:ext uri="{FF2B5EF4-FFF2-40B4-BE49-F238E27FC236}">
                <a16:creationId xmlns:a16="http://schemas.microsoft.com/office/drawing/2014/main" id="{0DA2EAEE-1C21-3419-ACA5-8A615EE419BC}"/>
              </a:ext>
            </a:extLst>
          </p:cNvPr>
          <p:cNvSpPr txBox="1"/>
          <p:nvPr/>
        </p:nvSpPr>
        <p:spPr>
          <a:xfrm>
            <a:off x="3063023" y="1121820"/>
            <a:ext cx="1461771" cy="231206"/>
          </a:xfrm>
          <a:prstGeom prst="rect">
            <a:avLst/>
          </a:prstGeom>
        </p:spPr>
        <p:txBody>
          <a:bodyPr vert="horz" wrap="square" lIns="0" tIns="13335" rIns="0" bIns="0" rtlCol="0">
            <a:spAutoFit/>
          </a:bodyPr>
          <a:lstStyle/>
          <a:p>
            <a:pPr marL="12700">
              <a:lnSpc>
                <a:spcPct val="100000"/>
              </a:lnSpc>
              <a:spcBef>
                <a:spcPts val="105"/>
              </a:spcBef>
            </a:pPr>
            <a:r>
              <a:rPr lang="en-GB" sz="1400" b="1" spc="-5" dirty="0">
                <a:solidFill>
                  <a:srgbClr val="1E1B5D"/>
                </a:solidFill>
                <a:latin typeface="Calibri"/>
                <a:cs typeface="Calibri"/>
              </a:rPr>
              <a:t>BELIEFS &amp; VALUES</a:t>
            </a:r>
            <a:endParaRPr sz="1400" dirty="0">
              <a:latin typeface="Calibri"/>
              <a:cs typeface="Calibri"/>
            </a:endParaRPr>
          </a:p>
        </p:txBody>
      </p:sp>
      <p:graphicFrame>
        <p:nvGraphicFramePr>
          <p:cNvPr id="11" name="object 12">
            <a:extLst>
              <a:ext uri="{FF2B5EF4-FFF2-40B4-BE49-F238E27FC236}">
                <a16:creationId xmlns:a16="http://schemas.microsoft.com/office/drawing/2014/main" id="{3F1BFD6B-EB34-BCDD-A907-65D4C17B675A}"/>
              </a:ext>
            </a:extLst>
          </p:cNvPr>
          <p:cNvGraphicFramePr>
            <a:graphicFrameLocks noGrp="1"/>
          </p:cNvGraphicFramePr>
          <p:nvPr>
            <p:extLst>
              <p:ext uri="{D42A27DB-BD31-4B8C-83A1-F6EECF244321}">
                <p14:modId xmlns:p14="http://schemas.microsoft.com/office/powerpoint/2010/main" val="2273206171"/>
              </p:ext>
            </p:extLst>
          </p:nvPr>
        </p:nvGraphicFramePr>
        <p:xfrm>
          <a:off x="864018" y="1674536"/>
          <a:ext cx="5859780" cy="8193374"/>
        </p:xfrm>
        <a:graphic>
          <a:graphicData uri="http://schemas.openxmlformats.org/drawingml/2006/table">
            <a:tbl>
              <a:tblPr firstRow="1" bandRow="1">
                <a:tableStyleId>{2D5ABB26-0587-4C30-8999-92F81FD0307C}</a:tableStyleId>
              </a:tblPr>
              <a:tblGrid>
                <a:gridCol w="1348740">
                  <a:extLst>
                    <a:ext uri="{9D8B030D-6E8A-4147-A177-3AD203B41FA5}">
                      <a16:colId xmlns:a16="http://schemas.microsoft.com/office/drawing/2014/main" val="20000"/>
                    </a:ext>
                  </a:extLst>
                </a:gridCol>
                <a:gridCol w="4511040">
                  <a:extLst>
                    <a:ext uri="{9D8B030D-6E8A-4147-A177-3AD203B41FA5}">
                      <a16:colId xmlns:a16="http://schemas.microsoft.com/office/drawing/2014/main" val="20001"/>
                    </a:ext>
                  </a:extLst>
                </a:gridCol>
              </a:tblGrid>
              <a:tr h="624799">
                <a:tc>
                  <a:txBody>
                    <a:bodyPr/>
                    <a:lstStyle/>
                    <a:p>
                      <a:pPr>
                        <a:lnSpc>
                          <a:spcPct val="100000"/>
                        </a:lnSpc>
                        <a:spcBef>
                          <a:spcPts val="40"/>
                        </a:spcBef>
                      </a:pPr>
                      <a:endParaRPr sz="1500" dirty="0">
                        <a:latin typeface="Times New Roman"/>
                        <a:cs typeface="Times New Roman"/>
                      </a:endParaRPr>
                    </a:p>
                    <a:p>
                      <a:pPr algn="ctr">
                        <a:lnSpc>
                          <a:spcPct val="100000"/>
                        </a:lnSpc>
                      </a:pPr>
                      <a:r>
                        <a:rPr sz="1200" spc="-5" dirty="0">
                          <a:latin typeface="Calibri"/>
                          <a:cs typeface="Calibri"/>
                        </a:rPr>
                        <a:t>Exam</a:t>
                      </a:r>
                      <a:r>
                        <a:rPr sz="1200" spc="-35" dirty="0">
                          <a:latin typeface="Calibri"/>
                          <a:cs typeface="Calibri"/>
                        </a:rPr>
                        <a:t> </a:t>
                      </a:r>
                      <a:r>
                        <a:rPr sz="1200" spc="-5" dirty="0">
                          <a:latin typeface="Calibri"/>
                          <a:cs typeface="Calibri"/>
                        </a:rPr>
                        <a:t>Board</a:t>
                      </a:r>
                      <a:endParaRPr sz="1200" dirty="0">
                        <a:latin typeface="Calibri"/>
                        <a:cs typeface="Calibri"/>
                      </a:endParaRPr>
                    </a:p>
                  </a:txBody>
                  <a:tcPr marL="0" marR="0" marT="50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0" marR="0" lvl="0" indent="0" defTabSz="914400" eaLnBrk="1" fontAlgn="auto" latinLnBrk="0" hangingPunct="1">
                        <a:lnSpc>
                          <a:spcPct val="100000"/>
                        </a:lnSpc>
                        <a:spcBef>
                          <a:spcPts val="35"/>
                        </a:spcBef>
                        <a:spcAft>
                          <a:spcPts val="0"/>
                        </a:spcAft>
                        <a:buClrTx/>
                        <a:buSzTx/>
                        <a:buFontTx/>
                        <a:buNone/>
                        <a:tabLst/>
                        <a:defRPr/>
                      </a:pPr>
                      <a:r>
                        <a:rPr lang="en-US" sz="1400" dirty="0">
                          <a:latin typeface="+mn-lt"/>
                          <a:cs typeface="Calibri"/>
                        </a:rPr>
                        <a:t>ASDAN Short Course</a:t>
                      </a:r>
                    </a:p>
                    <a:p>
                      <a:pPr>
                        <a:lnSpc>
                          <a:spcPct val="100000"/>
                        </a:lnSpc>
                        <a:spcBef>
                          <a:spcPts val="35"/>
                        </a:spcBef>
                      </a:pPr>
                      <a:endParaRPr sz="1400" dirty="0">
                        <a:latin typeface="Times New Roman"/>
                        <a:cs typeface="Times New Roman"/>
                      </a:endParaRPr>
                    </a:p>
                  </a:txBody>
                  <a:tcPr marL="0" marR="0" marT="444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0"/>
                  </a:ext>
                </a:extLst>
              </a:tr>
              <a:tr h="1188116">
                <a:tc>
                  <a:txBody>
                    <a:bodyPr/>
                    <a:lstStyle/>
                    <a:p>
                      <a:pPr>
                        <a:lnSpc>
                          <a:spcPct val="100000"/>
                        </a:lnSpc>
                      </a:pPr>
                      <a:endParaRPr sz="1200" dirty="0">
                        <a:latin typeface="Times New Roman"/>
                        <a:cs typeface="Times New Roman"/>
                      </a:endParaRPr>
                    </a:p>
                    <a:p>
                      <a:pPr algn="ctr">
                        <a:lnSpc>
                          <a:spcPct val="100000"/>
                        </a:lnSpc>
                        <a:spcBef>
                          <a:spcPts val="1050"/>
                        </a:spcBef>
                      </a:pPr>
                      <a:endParaRPr lang="en-US" sz="200" spc="0" dirty="0">
                        <a:latin typeface="Times New Roman"/>
                        <a:cs typeface="Times New Roman"/>
                      </a:endParaRPr>
                    </a:p>
                    <a:p>
                      <a:pPr algn="ctr">
                        <a:lnSpc>
                          <a:spcPct val="100000"/>
                        </a:lnSpc>
                        <a:spcBef>
                          <a:spcPts val="1050"/>
                        </a:spcBef>
                      </a:pPr>
                      <a:r>
                        <a:rPr sz="1200" spc="-5" dirty="0">
                          <a:latin typeface="Calibri"/>
                          <a:cs typeface="Calibri"/>
                        </a:rPr>
                        <a:t>Introduction</a:t>
                      </a:r>
                      <a:endParaRPr sz="12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3025">
                        <a:lnSpc>
                          <a:spcPct val="100000"/>
                        </a:lnSpc>
                        <a:spcBef>
                          <a:spcPts val="990"/>
                        </a:spcBef>
                      </a:pPr>
                      <a:r>
                        <a:rPr lang="en-US" sz="1200" dirty="0"/>
                        <a:t>The </a:t>
                      </a:r>
                      <a:r>
                        <a:rPr lang="en-GB" sz="1200" dirty="0">
                          <a:solidFill>
                            <a:schemeClr val="tx1"/>
                          </a:solidFill>
                          <a:effectLst/>
                          <a:latin typeface="+mn-lt"/>
                          <a:ea typeface="+mn-ea"/>
                          <a:cs typeface="+mn-cs"/>
                        </a:rPr>
                        <a:t>Short Course accredits up to 60 hours (6 credits) of Beliefs and Values activities. It will enable pupils to build upon their previous learning from the Beliefs and Values KS3 curriculum helping to support their social and moral development. It provides opportunities for pupils to develop beliefs and values knowledge and skills and to effectively apply these to a wide variety of topics.</a:t>
                      </a:r>
                      <a:endParaRPr sz="12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1"/>
                  </a:ext>
                </a:extLst>
              </a:tr>
              <a:tr h="3905514">
                <a:tc>
                  <a:txBody>
                    <a:bodyPr/>
                    <a:lstStyle/>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spcBef>
                          <a:spcPts val="30"/>
                        </a:spcBef>
                      </a:pPr>
                      <a:endParaRPr sz="1150">
                        <a:latin typeface="Times New Roman"/>
                        <a:cs typeface="Times New Roman"/>
                      </a:endParaRPr>
                    </a:p>
                    <a:p>
                      <a:pPr marL="176530" marR="171450" algn="ctr">
                        <a:lnSpc>
                          <a:spcPct val="101699"/>
                        </a:lnSpc>
                      </a:pPr>
                      <a:r>
                        <a:rPr sz="1200" dirty="0">
                          <a:latin typeface="Calibri"/>
                          <a:cs typeface="Calibri"/>
                        </a:rPr>
                        <a:t>Summary</a:t>
                      </a:r>
                      <a:r>
                        <a:rPr sz="1200" spc="-50" dirty="0">
                          <a:latin typeface="Calibri"/>
                          <a:cs typeface="Calibri"/>
                        </a:rPr>
                        <a:t> </a:t>
                      </a:r>
                      <a:r>
                        <a:rPr sz="1200" spc="-5" dirty="0">
                          <a:latin typeface="Calibri"/>
                          <a:cs typeface="Calibri"/>
                        </a:rPr>
                        <a:t>of</a:t>
                      </a:r>
                      <a:r>
                        <a:rPr sz="1200" spc="-50" dirty="0">
                          <a:latin typeface="Calibri"/>
                          <a:cs typeface="Calibri"/>
                        </a:rPr>
                        <a:t> </a:t>
                      </a:r>
                      <a:r>
                        <a:rPr sz="1200" dirty="0">
                          <a:latin typeface="Calibri"/>
                          <a:cs typeface="Calibri"/>
                        </a:rPr>
                        <a:t>the </a:t>
                      </a:r>
                      <a:r>
                        <a:rPr sz="1200" spc="-254" dirty="0">
                          <a:latin typeface="Calibri"/>
                          <a:cs typeface="Calibri"/>
                        </a:rPr>
                        <a:t> </a:t>
                      </a:r>
                      <a:r>
                        <a:rPr sz="1200" spc="-5" dirty="0">
                          <a:latin typeface="Calibri"/>
                          <a:cs typeface="Calibri"/>
                        </a:rPr>
                        <a:t>topics you will </a:t>
                      </a:r>
                      <a:r>
                        <a:rPr sz="1200" dirty="0">
                          <a:latin typeface="Calibri"/>
                          <a:cs typeface="Calibri"/>
                        </a:rPr>
                        <a:t> </a:t>
                      </a:r>
                      <a:r>
                        <a:rPr sz="1200" spc="-5" dirty="0">
                          <a:latin typeface="Calibri"/>
                          <a:cs typeface="Calibri"/>
                        </a:rPr>
                        <a:t>cover</a:t>
                      </a:r>
                      <a:endParaRPr sz="120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2390" indent="0">
                        <a:lnSpc>
                          <a:spcPct val="100000"/>
                        </a:lnSpc>
                        <a:spcBef>
                          <a:spcPts val="25"/>
                        </a:spcBef>
                        <a:buSzPct val="71428"/>
                        <a:buFont typeface="Symbol"/>
                        <a:buNone/>
                        <a:tabLst>
                          <a:tab pos="433070" algn="l"/>
                          <a:tab pos="433705" algn="l"/>
                        </a:tabLst>
                      </a:pPr>
                      <a:endParaRPr lang="en-US" sz="1200" dirty="0"/>
                    </a:p>
                    <a:p>
                      <a:r>
                        <a:rPr lang="en-US" sz="1200" dirty="0"/>
                        <a:t>This </a:t>
                      </a:r>
                      <a:r>
                        <a:rPr lang="en-US" sz="1200" dirty="0">
                          <a:solidFill>
                            <a:schemeClr val="tx1"/>
                          </a:solidFill>
                          <a:effectLst/>
                          <a:latin typeface="+mn-lt"/>
                          <a:ea typeface="+mn-ea"/>
                          <a:cs typeface="+mn-cs"/>
                        </a:rPr>
                        <a:t>Short Course contains six modules, each covering a different topic</a:t>
                      </a:r>
                      <a:endParaRPr lang="en-GB" sz="1200" dirty="0">
                        <a:solidFill>
                          <a:schemeClr val="tx1"/>
                        </a:solidFill>
                        <a:effectLst/>
                        <a:latin typeface="+mn-lt"/>
                        <a:ea typeface="+mn-ea"/>
                        <a:cs typeface="+mn-cs"/>
                      </a:endParaRPr>
                    </a:p>
                    <a:p>
                      <a:r>
                        <a:rPr lang="en-US" sz="1200" dirty="0">
                          <a:solidFill>
                            <a:schemeClr val="tx1"/>
                          </a:solidFill>
                          <a:effectLst/>
                          <a:latin typeface="+mn-lt"/>
                          <a:ea typeface="+mn-ea"/>
                          <a:cs typeface="+mn-cs"/>
                        </a:rPr>
                        <a:t> </a:t>
                      </a:r>
                      <a:endParaRPr lang="en-GB" sz="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dirty="0">
                          <a:solidFill>
                            <a:schemeClr val="tx1"/>
                          </a:solidFill>
                          <a:effectLst/>
                          <a:latin typeface="+mn-lt"/>
                          <a:ea typeface="+mn-ea"/>
                          <a:cs typeface="+mn-cs"/>
                        </a:rPr>
                        <a:t>Values beliefs and decision making</a:t>
                      </a:r>
                      <a:r>
                        <a:rPr lang="en-US" sz="1200" dirty="0">
                          <a:solidFill>
                            <a:schemeClr val="tx1"/>
                          </a:solidFill>
                          <a:effectLst/>
                          <a:latin typeface="+mn-lt"/>
                          <a:ea typeface="+mn-ea"/>
                          <a:cs typeface="+mn-cs"/>
                        </a:rPr>
                        <a:t> </a:t>
                      </a:r>
                      <a:endParaRPr lang="en-GB" sz="1200" dirty="0">
                        <a:solidFill>
                          <a:schemeClr val="tx1"/>
                        </a:solidFill>
                        <a:effectLst/>
                        <a:latin typeface="+mn-lt"/>
                        <a:ea typeface="+mn-ea"/>
                        <a:cs typeface="+mn-cs"/>
                      </a:endParaRPr>
                    </a:p>
                    <a:p>
                      <a:pPr marL="0" lvl="0" indent="0">
                        <a:buFont typeface="Arial" panose="020B0604020202020204" pitchFamily="34" charset="0"/>
                        <a:buNone/>
                      </a:pPr>
                      <a:r>
                        <a:rPr lang="en-US" sz="1200" dirty="0">
                          <a:solidFill>
                            <a:schemeClr val="tx1"/>
                          </a:solidFill>
                          <a:effectLst/>
                          <a:latin typeface="+mn-lt"/>
                          <a:ea typeface="+mn-ea"/>
                          <a:cs typeface="+mn-cs"/>
                        </a:rPr>
                        <a:t>Respect different beliefs and values, and how they contribute to a multicultural society.</a:t>
                      </a:r>
                      <a:endParaRPr lang="en-GB" sz="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dirty="0">
                          <a:solidFill>
                            <a:schemeClr val="tx1"/>
                          </a:solidFill>
                          <a:effectLst/>
                          <a:latin typeface="+mn-lt"/>
                          <a:ea typeface="+mn-ea"/>
                          <a:cs typeface="+mn-cs"/>
                        </a:rPr>
                        <a:t>Environment</a:t>
                      </a:r>
                      <a:endParaRPr lang="en-GB" sz="1200" dirty="0">
                        <a:solidFill>
                          <a:schemeClr val="tx1"/>
                        </a:solidFill>
                        <a:effectLst/>
                        <a:latin typeface="+mn-lt"/>
                        <a:ea typeface="+mn-ea"/>
                        <a:cs typeface="+mn-cs"/>
                      </a:endParaRPr>
                    </a:p>
                    <a:p>
                      <a:r>
                        <a:rPr lang="en-US" sz="1200" dirty="0">
                          <a:solidFill>
                            <a:schemeClr val="tx1"/>
                          </a:solidFill>
                          <a:effectLst/>
                          <a:latin typeface="+mn-lt"/>
                          <a:ea typeface="+mn-ea"/>
                          <a:cs typeface="+mn-cs"/>
                        </a:rPr>
                        <a:t>Gain an awareness of the impact that humans have on the environment                           and how to protect our planet.</a:t>
                      </a:r>
                      <a:endParaRPr lang="en-GB" sz="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dirty="0">
                          <a:solidFill>
                            <a:schemeClr val="tx1"/>
                          </a:solidFill>
                          <a:effectLst/>
                          <a:latin typeface="+mn-lt"/>
                          <a:ea typeface="+mn-ea"/>
                          <a:cs typeface="+mn-cs"/>
                        </a:rPr>
                        <a:t>Crime and Punishment</a:t>
                      </a:r>
                      <a:endParaRPr lang="en-GB" sz="1200" dirty="0">
                        <a:solidFill>
                          <a:schemeClr val="tx1"/>
                        </a:solidFill>
                        <a:effectLst/>
                        <a:latin typeface="+mn-lt"/>
                        <a:ea typeface="+mn-ea"/>
                        <a:cs typeface="+mn-cs"/>
                      </a:endParaRPr>
                    </a:p>
                    <a:p>
                      <a:r>
                        <a:rPr lang="en-US" sz="1200" dirty="0">
                          <a:solidFill>
                            <a:schemeClr val="tx1"/>
                          </a:solidFill>
                          <a:effectLst/>
                          <a:latin typeface="+mn-lt"/>
                          <a:ea typeface="+mn-ea"/>
                          <a:cs typeface="+mn-cs"/>
                        </a:rPr>
                        <a:t>Become a responsible citizen and understand the laws needed for a fair and just society.</a:t>
                      </a:r>
                      <a:endParaRPr lang="en-GB" sz="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dirty="0">
                          <a:solidFill>
                            <a:schemeClr val="tx1"/>
                          </a:solidFill>
                          <a:effectLst/>
                          <a:latin typeface="+mn-lt"/>
                          <a:ea typeface="+mn-ea"/>
                          <a:cs typeface="+mn-cs"/>
                        </a:rPr>
                        <a:t>Peace and Conflict</a:t>
                      </a:r>
                      <a:endParaRPr lang="en-GB" sz="1200" dirty="0">
                        <a:solidFill>
                          <a:schemeClr val="tx1"/>
                        </a:solidFill>
                        <a:effectLst/>
                        <a:latin typeface="+mn-lt"/>
                        <a:ea typeface="+mn-ea"/>
                        <a:cs typeface="+mn-cs"/>
                      </a:endParaRPr>
                    </a:p>
                    <a:p>
                      <a:r>
                        <a:rPr lang="en-US" sz="1200" dirty="0">
                          <a:solidFill>
                            <a:schemeClr val="tx1"/>
                          </a:solidFill>
                          <a:effectLst/>
                          <a:latin typeface="+mn-lt"/>
                          <a:ea typeface="+mn-ea"/>
                          <a:cs typeface="+mn-cs"/>
                        </a:rPr>
                        <a:t>Appreciate the value of peace in society and understand the impact of conflict.</a:t>
                      </a:r>
                      <a:endParaRPr lang="en-GB" sz="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dirty="0">
                          <a:solidFill>
                            <a:schemeClr val="tx1"/>
                          </a:solidFill>
                          <a:effectLst/>
                          <a:latin typeface="+mn-lt"/>
                          <a:ea typeface="+mn-ea"/>
                          <a:cs typeface="+mn-cs"/>
                        </a:rPr>
                        <a:t>Beliefs and Practice</a:t>
                      </a:r>
                      <a:endParaRPr lang="en-GB" sz="1200" dirty="0">
                        <a:solidFill>
                          <a:schemeClr val="tx1"/>
                        </a:solidFill>
                        <a:effectLst/>
                        <a:latin typeface="+mn-lt"/>
                        <a:ea typeface="+mn-ea"/>
                        <a:cs typeface="+mn-cs"/>
                      </a:endParaRPr>
                    </a:p>
                    <a:p>
                      <a:r>
                        <a:rPr lang="en-US" sz="1200" dirty="0">
                          <a:solidFill>
                            <a:schemeClr val="tx1"/>
                          </a:solidFill>
                          <a:effectLst/>
                          <a:latin typeface="+mn-lt"/>
                          <a:ea typeface="+mn-ea"/>
                          <a:cs typeface="+mn-cs"/>
                        </a:rPr>
                        <a:t>Understand how different religions express their beliefs through worship and actions</a:t>
                      </a:r>
                      <a:endParaRPr lang="en-GB" sz="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dirty="0">
                          <a:solidFill>
                            <a:schemeClr val="tx1"/>
                          </a:solidFill>
                          <a:effectLst/>
                          <a:latin typeface="+mn-lt"/>
                          <a:ea typeface="+mn-ea"/>
                          <a:cs typeface="+mn-cs"/>
                        </a:rPr>
                        <a:t>Inspiration</a:t>
                      </a:r>
                      <a:endParaRPr lang="en-GB" sz="1200" b="1" dirty="0">
                        <a:solidFill>
                          <a:schemeClr val="tx1"/>
                        </a:solidFill>
                        <a:effectLst/>
                        <a:latin typeface="+mn-lt"/>
                        <a:ea typeface="+mn-ea"/>
                        <a:cs typeface="+mn-cs"/>
                      </a:endParaRPr>
                    </a:p>
                    <a:p>
                      <a:pPr marL="0" lvl="0" indent="0">
                        <a:buFont typeface="Arial" panose="020B0604020202020204" pitchFamily="34" charset="0"/>
                        <a:buNone/>
                      </a:pPr>
                      <a:r>
                        <a:rPr lang="en-US" sz="1200" dirty="0">
                          <a:solidFill>
                            <a:schemeClr val="tx1"/>
                          </a:solidFill>
                          <a:effectLst/>
                          <a:latin typeface="+mn-lt"/>
                          <a:ea typeface="+mn-ea"/>
                          <a:cs typeface="+mn-cs"/>
                        </a:rPr>
                        <a:t>Explore the concept of inspiration from religious and non-religious          </a:t>
                      </a:r>
                      <a:endParaRPr lang="en-GB" sz="1200" dirty="0">
                        <a:solidFill>
                          <a:schemeClr val="tx1"/>
                        </a:solidFill>
                        <a:effectLst/>
                        <a:latin typeface="+mn-lt"/>
                        <a:ea typeface="+mn-ea"/>
                        <a:cs typeface="+mn-cs"/>
                      </a:endParaRPr>
                    </a:p>
                    <a:p>
                      <a:r>
                        <a:rPr lang="en-US" sz="1200" dirty="0">
                          <a:solidFill>
                            <a:schemeClr val="tx1"/>
                          </a:solidFill>
                          <a:effectLst/>
                          <a:latin typeface="+mn-lt"/>
                          <a:ea typeface="+mn-ea"/>
                          <a:cs typeface="+mn-cs"/>
                        </a:rPr>
                        <a:t> perspectives.</a:t>
                      </a:r>
                    </a:p>
                    <a:p>
                      <a:pPr marL="72390" indent="0">
                        <a:lnSpc>
                          <a:spcPct val="100000"/>
                        </a:lnSpc>
                        <a:spcBef>
                          <a:spcPts val="25"/>
                        </a:spcBef>
                        <a:buSzPct val="71428"/>
                        <a:buFont typeface="Symbol"/>
                        <a:buNone/>
                        <a:tabLst>
                          <a:tab pos="433070" algn="l"/>
                          <a:tab pos="433705" algn="l"/>
                        </a:tabLst>
                      </a:pPr>
                      <a:endParaRPr sz="1200" dirty="0">
                        <a:latin typeface="Calibri"/>
                        <a:cs typeface="Calibri"/>
                      </a:endParaRPr>
                    </a:p>
                  </a:txBody>
                  <a:tcPr marL="0" marR="0" marT="317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2"/>
                  </a:ext>
                </a:extLst>
              </a:tr>
              <a:tr h="923905">
                <a:tc>
                  <a:txBody>
                    <a:bodyPr/>
                    <a:lstStyle/>
                    <a:p>
                      <a:pPr>
                        <a:lnSpc>
                          <a:spcPct val="100000"/>
                        </a:lnSpc>
                        <a:spcBef>
                          <a:spcPts val="35"/>
                        </a:spcBef>
                      </a:pPr>
                      <a:endParaRPr sz="1600">
                        <a:latin typeface="Times New Roman"/>
                        <a:cs typeface="Times New Roman"/>
                      </a:endParaRPr>
                    </a:p>
                    <a:p>
                      <a:pPr algn="ctr">
                        <a:lnSpc>
                          <a:spcPct val="100000"/>
                        </a:lnSpc>
                      </a:pPr>
                      <a:r>
                        <a:rPr sz="1200" dirty="0">
                          <a:latin typeface="Calibri"/>
                          <a:cs typeface="Calibri"/>
                        </a:rPr>
                        <a:t>Assessment</a:t>
                      </a:r>
                      <a:endParaRPr sz="1200">
                        <a:latin typeface="Calibri"/>
                        <a:cs typeface="Calibri"/>
                      </a:endParaRPr>
                    </a:p>
                  </a:txBody>
                  <a:tcPr marL="0" marR="0" marT="444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r>
                        <a:rPr lang="en-US" sz="1200" dirty="0">
                          <a:solidFill>
                            <a:schemeClr val="tx1"/>
                          </a:solidFill>
                          <a:effectLst/>
                          <a:latin typeface="+mn-lt"/>
                          <a:ea typeface="+mn-ea"/>
                          <a:cs typeface="+mn-cs"/>
                        </a:rPr>
                        <a:t>Pupils will be expected to produce a portfolio of evidence</a:t>
                      </a:r>
                    </a:p>
                    <a:p>
                      <a:r>
                        <a:rPr lang="en-US" sz="1200" dirty="0">
                          <a:solidFill>
                            <a:schemeClr val="tx1"/>
                          </a:solidFill>
                          <a:effectLst/>
                          <a:latin typeface="+mn-lt"/>
                          <a:ea typeface="+mn-ea"/>
                          <a:cs typeface="+mn-cs"/>
                        </a:rPr>
                        <a:t>to demonstrate their achievements and to gain credits. Each module should take 10 hours to complete. One module is worth one credit</a:t>
                      </a:r>
                      <a:endParaRPr lang="en-US" sz="1200" dirty="0">
                        <a:latin typeface="Times New Roman"/>
                        <a:cs typeface="Times New Roman"/>
                      </a:endParaRPr>
                    </a:p>
                    <a:p>
                      <a:pPr marL="73025" marR="723265">
                        <a:lnSpc>
                          <a:spcPct val="101400"/>
                        </a:lnSpc>
                        <a:spcBef>
                          <a:spcPts val="869"/>
                        </a:spcBef>
                      </a:pPr>
                      <a:endParaRPr sz="1200" dirty="0">
                        <a:latin typeface="Calibri"/>
                        <a:cs typeface="Calibri"/>
                      </a:endParaRPr>
                    </a:p>
                  </a:txBody>
                  <a:tcPr marL="0" marR="0" marT="110489"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3"/>
                  </a:ext>
                </a:extLst>
              </a:tr>
              <a:tr h="591278">
                <a:tc>
                  <a:txBody>
                    <a:bodyPr/>
                    <a:lstStyle/>
                    <a:p>
                      <a:pPr algn="ctr">
                        <a:lnSpc>
                          <a:spcPct val="100000"/>
                        </a:lnSpc>
                      </a:pPr>
                      <a:r>
                        <a:rPr sz="1200" spc="-5" dirty="0">
                          <a:latin typeface="Calibri"/>
                          <a:cs typeface="Calibri"/>
                        </a:rPr>
                        <a:t>Further</a:t>
                      </a:r>
                      <a:r>
                        <a:rPr sz="1200" spc="-15" dirty="0">
                          <a:latin typeface="Calibri"/>
                          <a:cs typeface="Calibri"/>
                        </a:rPr>
                        <a:t> </a:t>
                      </a:r>
                      <a:endParaRPr lang="en-US" sz="1200" spc="-15" dirty="0">
                        <a:latin typeface="Calibri"/>
                        <a:cs typeface="Calibri"/>
                      </a:endParaRPr>
                    </a:p>
                    <a:p>
                      <a:pPr algn="ctr">
                        <a:lnSpc>
                          <a:spcPct val="100000"/>
                        </a:lnSpc>
                      </a:pPr>
                      <a:r>
                        <a:rPr sz="1200" spc="-10" dirty="0">
                          <a:latin typeface="Calibri"/>
                          <a:cs typeface="Calibri"/>
                        </a:rPr>
                        <a:t>infor</a:t>
                      </a:r>
                      <a:r>
                        <a:rPr sz="1200" spc="-5" dirty="0">
                          <a:latin typeface="Calibri"/>
                          <a:cs typeface="Calibri"/>
                        </a:rPr>
                        <a:t>mation</a:t>
                      </a:r>
                      <a:endParaRPr sz="12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r>
                        <a:rPr lang="en-US" sz="1200" dirty="0">
                          <a:solidFill>
                            <a:schemeClr val="tx1"/>
                          </a:solidFill>
                          <a:effectLst/>
                          <a:latin typeface="+mn-lt"/>
                          <a:ea typeface="+mn-ea"/>
                          <a:cs typeface="+mn-cs"/>
                        </a:rPr>
                        <a:t>If you have any queries concerning this subject or the </a:t>
                      </a:r>
                    </a:p>
                    <a:p>
                      <a:r>
                        <a:rPr lang="en-US" sz="1200" dirty="0">
                          <a:solidFill>
                            <a:schemeClr val="tx1"/>
                          </a:solidFill>
                          <a:effectLst/>
                          <a:latin typeface="+mn-lt"/>
                          <a:ea typeface="+mn-ea"/>
                          <a:cs typeface="+mn-cs"/>
                        </a:rPr>
                        <a:t>qualifications, please contact Mrs. Caroline Bellard.</a:t>
                      </a:r>
                      <a:endParaRPr lang="en-US" sz="1200" dirty="0">
                        <a:latin typeface="+mn-lt"/>
                        <a:cs typeface="Calibri"/>
                      </a:endParaRPr>
                    </a:p>
                    <a:p>
                      <a:pPr>
                        <a:lnSpc>
                          <a:spcPct val="100000"/>
                        </a:lnSpc>
                        <a:spcBef>
                          <a:spcPts val="35"/>
                        </a:spcBef>
                      </a:pPr>
                      <a:endParaRPr sz="1350" dirty="0">
                        <a:latin typeface="Times New Roman"/>
                        <a:cs typeface="Times New Roman"/>
                      </a:endParaRPr>
                    </a:p>
                  </a:txBody>
                  <a:tcPr marL="0" marR="0" marT="444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4"/>
                  </a:ext>
                </a:extLst>
              </a:tr>
              <a:tr h="810401">
                <a:tc>
                  <a:txBody>
                    <a:bodyPr/>
                    <a:lstStyle/>
                    <a:p>
                      <a:pPr>
                        <a:lnSpc>
                          <a:spcPct val="100000"/>
                        </a:lnSpc>
                        <a:spcBef>
                          <a:spcPts val="35"/>
                        </a:spcBef>
                      </a:pPr>
                      <a:endParaRPr sz="1250" dirty="0">
                        <a:latin typeface="Times New Roman"/>
                        <a:cs typeface="Times New Roman"/>
                      </a:endParaRPr>
                    </a:p>
                    <a:p>
                      <a:pPr algn="ctr">
                        <a:lnSpc>
                          <a:spcPct val="100000"/>
                        </a:lnSpc>
                      </a:pPr>
                      <a:r>
                        <a:rPr sz="1200" dirty="0">
                          <a:latin typeface="Calibri"/>
                          <a:cs typeface="Calibri"/>
                        </a:rPr>
                        <a:t>Useful</a:t>
                      </a:r>
                      <a:r>
                        <a:rPr sz="1200" spc="-40" dirty="0">
                          <a:latin typeface="Calibri"/>
                          <a:cs typeface="Calibri"/>
                        </a:rPr>
                        <a:t> </a:t>
                      </a:r>
                      <a:r>
                        <a:rPr sz="1200" spc="-5" dirty="0">
                          <a:latin typeface="Calibri"/>
                          <a:cs typeface="Calibri"/>
                        </a:rPr>
                        <a:t>websites</a:t>
                      </a:r>
                      <a:endParaRPr sz="1200" dirty="0">
                        <a:latin typeface="Calibri"/>
                        <a:cs typeface="Calibri"/>
                      </a:endParaRPr>
                    </a:p>
                  </a:txBody>
                  <a:tcPr marL="0" marR="0" marT="444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3025" marR="798830" lvl="0" indent="0" defTabSz="914400" eaLnBrk="1" fontAlgn="auto" latinLnBrk="0" hangingPunct="1">
                        <a:lnSpc>
                          <a:spcPts val="1720"/>
                        </a:lnSpc>
                        <a:spcBef>
                          <a:spcPts val="25"/>
                        </a:spcBef>
                        <a:spcAft>
                          <a:spcPts val="0"/>
                        </a:spcAft>
                        <a:buClrTx/>
                        <a:buSzTx/>
                        <a:buFontTx/>
                        <a:buNone/>
                        <a:tabLst/>
                        <a:defRPr/>
                      </a:pPr>
                      <a:r>
                        <a:rPr lang="en-US" sz="1200" u="sng" dirty="0">
                          <a:solidFill>
                            <a:schemeClr val="tx1"/>
                          </a:solidFill>
                          <a:effectLst/>
                          <a:latin typeface="+mn-lt"/>
                          <a:ea typeface="+mn-ea"/>
                          <a:cs typeface="+mn-cs"/>
                          <a:hlinkClick r:id="rId3"/>
                        </a:rPr>
                        <a:t>ASDAN Website | Beliefs and Values Short Course</a:t>
                      </a:r>
                      <a:endParaRPr lang="en-US" sz="1200" dirty="0">
                        <a:latin typeface="Times New Roman"/>
                        <a:cs typeface="Times New Roman"/>
                      </a:endParaRPr>
                    </a:p>
                    <a:p>
                      <a:pPr marL="73025" marR="798830">
                        <a:lnSpc>
                          <a:spcPts val="1720"/>
                        </a:lnSpc>
                        <a:spcBef>
                          <a:spcPts val="25"/>
                        </a:spcBef>
                      </a:pPr>
                      <a:endParaRPr sz="1400" dirty="0">
                        <a:solidFill>
                          <a:srgbClr val="0000FF"/>
                        </a:solidFill>
                        <a:latin typeface="Calibri"/>
                        <a:cs typeface="Calibri"/>
                      </a:endParaRPr>
                    </a:p>
                  </a:txBody>
                  <a:tcPr marL="0" marR="0" marT="317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51802" y="498385"/>
            <a:ext cx="6656070" cy="9782175"/>
            <a:chOff x="451802" y="498385"/>
            <a:chExt cx="6656070" cy="9782175"/>
          </a:xfrm>
        </p:grpSpPr>
        <p:sp>
          <p:nvSpPr>
            <p:cNvPr id="3" name="object 3"/>
            <p:cNvSpPr/>
            <p:nvPr/>
          </p:nvSpPr>
          <p:spPr>
            <a:xfrm>
              <a:off x="451802" y="498385"/>
              <a:ext cx="6656070" cy="9782175"/>
            </a:xfrm>
            <a:custGeom>
              <a:avLst/>
              <a:gdLst/>
              <a:ahLst/>
              <a:cxnLst/>
              <a:rect l="l" t="t" r="r" b="b"/>
              <a:pathLst>
                <a:path w="6656070" h="9782175">
                  <a:moveTo>
                    <a:pt x="6655943" y="0"/>
                  </a:moveTo>
                  <a:lnTo>
                    <a:pt x="0" y="0"/>
                  </a:lnTo>
                  <a:lnTo>
                    <a:pt x="0" y="9781921"/>
                  </a:lnTo>
                  <a:lnTo>
                    <a:pt x="6655943" y="9781921"/>
                  </a:lnTo>
                  <a:lnTo>
                    <a:pt x="6655943" y="0"/>
                  </a:lnTo>
                  <a:close/>
                </a:path>
              </a:pathLst>
            </a:custGeom>
            <a:solidFill>
              <a:srgbClr val="1E1B5D"/>
            </a:solidFill>
          </p:spPr>
          <p:txBody>
            <a:bodyPr wrap="square" lIns="0" tIns="0" rIns="0" bIns="0" rtlCol="0"/>
            <a:lstStyle/>
            <a:p>
              <a:endParaRPr/>
            </a:p>
          </p:txBody>
        </p:sp>
        <p:sp>
          <p:nvSpPr>
            <p:cNvPr id="4" name="object 4"/>
            <p:cNvSpPr/>
            <p:nvPr/>
          </p:nvSpPr>
          <p:spPr>
            <a:xfrm>
              <a:off x="451802" y="498385"/>
              <a:ext cx="6656070" cy="9782175"/>
            </a:xfrm>
            <a:custGeom>
              <a:avLst/>
              <a:gdLst/>
              <a:ahLst/>
              <a:cxnLst/>
              <a:rect l="l" t="t" r="r" b="b"/>
              <a:pathLst>
                <a:path w="6656070" h="9782175">
                  <a:moveTo>
                    <a:pt x="0" y="9781921"/>
                  </a:moveTo>
                  <a:lnTo>
                    <a:pt x="6655943" y="9781921"/>
                  </a:lnTo>
                  <a:lnTo>
                    <a:pt x="6655943" y="0"/>
                  </a:lnTo>
                  <a:lnTo>
                    <a:pt x="0" y="0"/>
                  </a:lnTo>
                  <a:lnTo>
                    <a:pt x="0" y="9781921"/>
                  </a:lnTo>
                  <a:close/>
                </a:path>
              </a:pathLst>
            </a:custGeom>
            <a:ln w="63500">
              <a:solidFill>
                <a:srgbClr val="663300"/>
              </a:solidFill>
            </a:ln>
          </p:spPr>
          <p:txBody>
            <a:bodyPr wrap="square" lIns="0" tIns="0" rIns="0" bIns="0" rtlCol="0"/>
            <a:lstStyle/>
            <a:p>
              <a:endParaRPr/>
            </a:p>
          </p:txBody>
        </p:sp>
        <p:sp>
          <p:nvSpPr>
            <p:cNvPr id="5" name="object 5"/>
            <p:cNvSpPr/>
            <p:nvPr/>
          </p:nvSpPr>
          <p:spPr>
            <a:xfrm>
              <a:off x="606272" y="706373"/>
              <a:ext cx="6347460" cy="9366250"/>
            </a:xfrm>
            <a:custGeom>
              <a:avLst/>
              <a:gdLst/>
              <a:ahLst/>
              <a:cxnLst/>
              <a:rect l="l" t="t" r="r" b="b"/>
              <a:pathLst>
                <a:path w="6347459" h="9366250">
                  <a:moveTo>
                    <a:pt x="6347104" y="0"/>
                  </a:moveTo>
                  <a:lnTo>
                    <a:pt x="0" y="0"/>
                  </a:lnTo>
                  <a:lnTo>
                    <a:pt x="0" y="9365881"/>
                  </a:lnTo>
                  <a:lnTo>
                    <a:pt x="5553608" y="9365881"/>
                  </a:lnTo>
                  <a:lnTo>
                    <a:pt x="6347104" y="8195183"/>
                  </a:lnTo>
                  <a:lnTo>
                    <a:pt x="6347104" y="0"/>
                  </a:lnTo>
                  <a:close/>
                </a:path>
              </a:pathLst>
            </a:custGeom>
            <a:solidFill>
              <a:srgbClr val="FFFFFF"/>
            </a:solidFill>
          </p:spPr>
          <p:txBody>
            <a:bodyPr wrap="square" lIns="0" tIns="0" rIns="0" bIns="0" rtlCol="0"/>
            <a:lstStyle/>
            <a:p>
              <a:endParaRPr/>
            </a:p>
          </p:txBody>
        </p:sp>
        <p:sp>
          <p:nvSpPr>
            <p:cNvPr id="6" name="object 6"/>
            <p:cNvSpPr/>
            <p:nvPr/>
          </p:nvSpPr>
          <p:spPr>
            <a:xfrm>
              <a:off x="6159880" y="8901556"/>
              <a:ext cx="793750" cy="1170940"/>
            </a:xfrm>
            <a:custGeom>
              <a:avLst/>
              <a:gdLst/>
              <a:ahLst/>
              <a:cxnLst/>
              <a:rect l="l" t="t" r="r" b="b"/>
              <a:pathLst>
                <a:path w="793750" h="1170940">
                  <a:moveTo>
                    <a:pt x="793496" y="0"/>
                  </a:moveTo>
                  <a:lnTo>
                    <a:pt x="735170" y="40953"/>
                  </a:lnTo>
                  <a:lnTo>
                    <a:pt x="679223" y="76128"/>
                  </a:lnTo>
                  <a:lnTo>
                    <a:pt x="625736" y="105596"/>
                  </a:lnTo>
                  <a:lnTo>
                    <a:pt x="574789" y="129429"/>
                  </a:lnTo>
                  <a:lnTo>
                    <a:pt x="526466" y="147696"/>
                  </a:lnTo>
                  <a:lnTo>
                    <a:pt x="480848" y="160469"/>
                  </a:lnTo>
                  <a:lnTo>
                    <a:pt x="438016" y="167818"/>
                  </a:lnTo>
                  <a:lnTo>
                    <a:pt x="398053" y="169815"/>
                  </a:lnTo>
                  <a:lnTo>
                    <a:pt x="361039" y="166530"/>
                  </a:lnTo>
                  <a:lnTo>
                    <a:pt x="296189" y="144399"/>
                  </a:lnTo>
                  <a:lnTo>
                    <a:pt x="244120" y="101993"/>
                  </a:lnTo>
                  <a:lnTo>
                    <a:pt x="205486" y="39877"/>
                  </a:lnTo>
                  <a:lnTo>
                    <a:pt x="0" y="1170698"/>
                  </a:lnTo>
                  <a:lnTo>
                    <a:pt x="793496" y="0"/>
                  </a:lnTo>
                  <a:close/>
                </a:path>
              </a:pathLst>
            </a:custGeom>
            <a:solidFill>
              <a:srgbClr val="CDCDCD"/>
            </a:solidFill>
          </p:spPr>
          <p:txBody>
            <a:bodyPr wrap="square" lIns="0" tIns="0" rIns="0" bIns="0" rtlCol="0"/>
            <a:lstStyle/>
            <a:p>
              <a:endParaRPr/>
            </a:p>
          </p:txBody>
        </p:sp>
        <p:sp>
          <p:nvSpPr>
            <p:cNvPr id="7" name="object 7"/>
            <p:cNvSpPr/>
            <p:nvPr/>
          </p:nvSpPr>
          <p:spPr>
            <a:xfrm>
              <a:off x="606272" y="706373"/>
              <a:ext cx="6347460" cy="9366250"/>
            </a:xfrm>
            <a:custGeom>
              <a:avLst/>
              <a:gdLst/>
              <a:ahLst/>
              <a:cxnLst/>
              <a:rect l="l" t="t" r="r" b="b"/>
              <a:pathLst>
                <a:path w="6347459" h="9366250">
                  <a:moveTo>
                    <a:pt x="0" y="0"/>
                  </a:moveTo>
                  <a:lnTo>
                    <a:pt x="0" y="9365881"/>
                  </a:lnTo>
                  <a:lnTo>
                    <a:pt x="5553608" y="9365881"/>
                  </a:lnTo>
                  <a:lnTo>
                    <a:pt x="6347104" y="8195183"/>
                  </a:lnTo>
                  <a:lnTo>
                    <a:pt x="6347104" y="0"/>
                  </a:lnTo>
                  <a:lnTo>
                    <a:pt x="0" y="0"/>
                  </a:lnTo>
                  <a:close/>
                </a:path>
                <a:path w="6347459" h="9366250">
                  <a:moveTo>
                    <a:pt x="5553608" y="9365881"/>
                  </a:moveTo>
                  <a:lnTo>
                    <a:pt x="5759094" y="8235060"/>
                  </a:lnTo>
                  <a:lnTo>
                    <a:pt x="5776691" y="8268546"/>
                  </a:lnTo>
                  <a:lnTo>
                    <a:pt x="5797728" y="8297176"/>
                  </a:lnTo>
                  <a:lnTo>
                    <a:pt x="5849798" y="8339582"/>
                  </a:lnTo>
                  <a:lnTo>
                    <a:pt x="5914648" y="8361713"/>
                  </a:lnTo>
                  <a:lnTo>
                    <a:pt x="5951661" y="8364998"/>
                  </a:lnTo>
                  <a:lnTo>
                    <a:pt x="5991625" y="8363001"/>
                  </a:lnTo>
                  <a:lnTo>
                    <a:pt x="6034456" y="8355652"/>
                  </a:lnTo>
                  <a:lnTo>
                    <a:pt x="6080075" y="8342879"/>
                  </a:lnTo>
                  <a:lnTo>
                    <a:pt x="6128398" y="8324612"/>
                  </a:lnTo>
                  <a:lnTo>
                    <a:pt x="6179344" y="8300779"/>
                  </a:lnTo>
                  <a:lnTo>
                    <a:pt x="6232832" y="8271311"/>
                  </a:lnTo>
                  <a:lnTo>
                    <a:pt x="6288779" y="8236136"/>
                  </a:lnTo>
                  <a:lnTo>
                    <a:pt x="6347104" y="8195183"/>
                  </a:lnTo>
                </a:path>
              </a:pathLst>
            </a:custGeom>
            <a:ln w="63500">
              <a:solidFill>
                <a:srgbClr val="663300"/>
              </a:solidFill>
            </a:ln>
          </p:spPr>
          <p:txBody>
            <a:bodyPr wrap="square" lIns="0" tIns="0" rIns="0" bIns="0" rtlCol="0"/>
            <a:lstStyle/>
            <a:p>
              <a:endParaRPr/>
            </a:p>
          </p:txBody>
        </p:sp>
        <p:pic>
          <p:nvPicPr>
            <p:cNvPr id="8" name="object 8"/>
            <p:cNvPicPr/>
            <p:nvPr/>
          </p:nvPicPr>
          <p:blipFill>
            <a:blip r:embed="rId2" cstate="print"/>
            <a:stretch>
              <a:fillRect/>
            </a:stretch>
          </p:blipFill>
          <p:spPr>
            <a:xfrm>
              <a:off x="1906523" y="1004315"/>
              <a:ext cx="4172712" cy="589787"/>
            </a:xfrm>
            <a:prstGeom prst="rect">
              <a:avLst/>
            </a:prstGeom>
          </p:spPr>
        </p:pic>
        <p:sp>
          <p:nvSpPr>
            <p:cNvPr id="9" name="object 9"/>
            <p:cNvSpPr/>
            <p:nvPr/>
          </p:nvSpPr>
          <p:spPr>
            <a:xfrm>
              <a:off x="1873250" y="927100"/>
              <a:ext cx="4107815" cy="525145"/>
            </a:xfrm>
            <a:custGeom>
              <a:avLst/>
              <a:gdLst/>
              <a:ahLst/>
              <a:cxnLst/>
              <a:rect l="l" t="t" r="r" b="b"/>
              <a:pathLst>
                <a:path w="4107815" h="525144">
                  <a:moveTo>
                    <a:pt x="4020439" y="0"/>
                  </a:moveTo>
                  <a:lnTo>
                    <a:pt x="87375" y="0"/>
                  </a:lnTo>
                  <a:lnTo>
                    <a:pt x="53363" y="6865"/>
                  </a:lnTo>
                  <a:lnTo>
                    <a:pt x="25590" y="25590"/>
                  </a:lnTo>
                  <a:lnTo>
                    <a:pt x="6865" y="53363"/>
                  </a:lnTo>
                  <a:lnTo>
                    <a:pt x="0" y="87375"/>
                  </a:lnTo>
                  <a:lnTo>
                    <a:pt x="0" y="437260"/>
                  </a:lnTo>
                  <a:lnTo>
                    <a:pt x="6865" y="471273"/>
                  </a:lnTo>
                  <a:lnTo>
                    <a:pt x="25590" y="499046"/>
                  </a:lnTo>
                  <a:lnTo>
                    <a:pt x="53363" y="517771"/>
                  </a:lnTo>
                  <a:lnTo>
                    <a:pt x="87375" y="524636"/>
                  </a:lnTo>
                  <a:lnTo>
                    <a:pt x="4020439" y="524636"/>
                  </a:lnTo>
                  <a:lnTo>
                    <a:pt x="4054451" y="517771"/>
                  </a:lnTo>
                  <a:lnTo>
                    <a:pt x="4082224" y="499046"/>
                  </a:lnTo>
                  <a:lnTo>
                    <a:pt x="4100949" y="471273"/>
                  </a:lnTo>
                  <a:lnTo>
                    <a:pt x="4107815" y="437260"/>
                  </a:lnTo>
                  <a:lnTo>
                    <a:pt x="4107815" y="87375"/>
                  </a:lnTo>
                  <a:lnTo>
                    <a:pt x="4100949" y="53363"/>
                  </a:lnTo>
                  <a:lnTo>
                    <a:pt x="4082224" y="25590"/>
                  </a:lnTo>
                  <a:lnTo>
                    <a:pt x="4054451" y="6865"/>
                  </a:lnTo>
                  <a:lnTo>
                    <a:pt x="4020439" y="0"/>
                  </a:lnTo>
                  <a:close/>
                </a:path>
              </a:pathLst>
            </a:custGeom>
            <a:solidFill>
              <a:srgbClr val="FFFF66"/>
            </a:solidFill>
          </p:spPr>
          <p:txBody>
            <a:bodyPr wrap="square" lIns="0" tIns="0" rIns="0" bIns="0" rtlCol="0"/>
            <a:lstStyle/>
            <a:p>
              <a:endParaRPr/>
            </a:p>
          </p:txBody>
        </p:sp>
        <p:sp>
          <p:nvSpPr>
            <p:cNvPr id="10" name="object 10"/>
            <p:cNvSpPr/>
            <p:nvPr/>
          </p:nvSpPr>
          <p:spPr>
            <a:xfrm>
              <a:off x="1863343" y="962151"/>
              <a:ext cx="4107815" cy="525145"/>
            </a:xfrm>
            <a:custGeom>
              <a:avLst/>
              <a:gdLst/>
              <a:ahLst/>
              <a:cxnLst/>
              <a:rect l="l" t="t" r="r" b="b"/>
              <a:pathLst>
                <a:path w="4107815" h="525144">
                  <a:moveTo>
                    <a:pt x="87375" y="0"/>
                  </a:moveTo>
                  <a:lnTo>
                    <a:pt x="53363" y="6865"/>
                  </a:lnTo>
                  <a:lnTo>
                    <a:pt x="25590" y="25590"/>
                  </a:lnTo>
                  <a:lnTo>
                    <a:pt x="6865" y="53363"/>
                  </a:lnTo>
                  <a:lnTo>
                    <a:pt x="0" y="87375"/>
                  </a:lnTo>
                  <a:lnTo>
                    <a:pt x="0" y="437260"/>
                  </a:lnTo>
                  <a:lnTo>
                    <a:pt x="6865" y="471273"/>
                  </a:lnTo>
                  <a:lnTo>
                    <a:pt x="25590" y="499046"/>
                  </a:lnTo>
                  <a:lnTo>
                    <a:pt x="53363" y="517771"/>
                  </a:lnTo>
                  <a:lnTo>
                    <a:pt x="87375" y="524636"/>
                  </a:lnTo>
                  <a:lnTo>
                    <a:pt x="4020439" y="524636"/>
                  </a:lnTo>
                  <a:lnTo>
                    <a:pt x="4054451" y="517771"/>
                  </a:lnTo>
                  <a:lnTo>
                    <a:pt x="4082224" y="499046"/>
                  </a:lnTo>
                  <a:lnTo>
                    <a:pt x="4100949" y="471273"/>
                  </a:lnTo>
                  <a:lnTo>
                    <a:pt x="4107815" y="437260"/>
                  </a:lnTo>
                  <a:lnTo>
                    <a:pt x="4107815" y="87375"/>
                  </a:lnTo>
                  <a:lnTo>
                    <a:pt x="4100949" y="53363"/>
                  </a:lnTo>
                  <a:lnTo>
                    <a:pt x="4082224" y="25590"/>
                  </a:lnTo>
                  <a:lnTo>
                    <a:pt x="4054451" y="6865"/>
                  </a:lnTo>
                  <a:lnTo>
                    <a:pt x="4020439" y="0"/>
                  </a:lnTo>
                  <a:lnTo>
                    <a:pt x="87375" y="0"/>
                  </a:lnTo>
                  <a:close/>
                </a:path>
              </a:pathLst>
            </a:custGeom>
            <a:ln w="63500">
              <a:solidFill>
                <a:srgbClr val="1E1B5D"/>
              </a:solidFill>
            </a:ln>
          </p:spPr>
          <p:txBody>
            <a:bodyPr wrap="square" lIns="0" tIns="0" rIns="0" bIns="0" rtlCol="0"/>
            <a:lstStyle/>
            <a:p>
              <a:endParaRPr/>
            </a:p>
          </p:txBody>
        </p:sp>
      </p:grpSp>
      <p:sp>
        <p:nvSpPr>
          <p:cNvPr id="11" name="object 11"/>
          <p:cNvSpPr txBox="1"/>
          <p:nvPr/>
        </p:nvSpPr>
        <p:spPr>
          <a:xfrm>
            <a:off x="3423220" y="1105025"/>
            <a:ext cx="988060" cy="239395"/>
          </a:xfrm>
          <a:prstGeom prst="rect">
            <a:avLst/>
          </a:prstGeom>
        </p:spPr>
        <p:txBody>
          <a:bodyPr vert="horz" wrap="square" lIns="0" tIns="12700" rIns="0" bIns="0" rtlCol="0">
            <a:spAutoFit/>
          </a:bodyPr>
          <a:lstStyle/>
          <a:p>
            <a:pPr marL="12700">
              <a:lnSpc>
                <a:spcPct val="100000"/>
              </a:lnSpc>
              <a:spcBef>
                <a:spcPts val="100"/>
              </a:spcBef>
            </a:pPr>
            <a:r>
              <a:rPr sz="1400" b="1" spc="-5" dirty="0">
                <a:solidFill>
                  <a:srgbClr val="1E1B5D"/>
                </a:solidFill>
                <a:latin typeface="Calibri"/>
                <a:cs typeface="Calibri"/>
              </a:rPr>
              <a:t>HUMANITIES</a:t>
            </a:r>
            <a:endParaRPr sz="1400" dirty="0">
              <a:latin typeface="Calibri"/>
              <a:cs typeface="Calibri"/>
            </a:endParaRPr>
          </a:p>
        </p:txBody>
      </p:sp>
      <p:graphicFrame>
        <p:nvGraphicFramePr>
          <p:cNvPr id="12" name="object 12"/>
          <p:cNvGraphicFramePr>
            <a:graphicFrameLocks noGrp="1"/>
          </p:cNvGraphicFramePr>
          <p:nvPr>
            <p:extLst>
              <p:ext uri="{D42A27DB-BD31-4B8C-83A1-F6EECF244321}">
                <p14:modId xmlns:p14="http://schemas.microsoft.com/office/powerpoint/2010/main" val="3893418365"/>
              </p:ext>
            </p:extLst>
          </p:nvPr>
        </p:nvGraphicFramePr>
        <p:xfrm>
          <a:off x="793381" y="1765300"/>
          <a:ext cx="5859780" cy="7636065"/>
        </p:xfrm>
        <a:graphic>
          <a:graphicData uri="http://schemas.openxmlformats.org/drawingml/2006/table">
            <a:tbl>
              <a:tblPr firstRow="1" bandRow="1">
                <a:tableStyleId>{2D5ABB26-0587-4C30-8999-92F81FD0307C}</a:tableStyleId>
              </a:tblPr>
              <a:tblGrid>
                <a:gridCol w="1348740">
                  <a:extLst>
                    <a:ext uri="{9D8B030D-6E8A-4147-A177-3AD203B41FA5}">
                      <a16:colId xmlns:a16="http://schemas.microsoft.com/office/drawing/2014/main" val="20000"/>
                    </a:ext>
                  </a:extLst>
                </a:gridCol>
                <a:gridCol w="4511040">
                  <a:extLst>
                    <a:ext uri="{9D8B030D-6E8A-4147-A177-3AD203B41FA5}">
                      <a16:colId xmlns:a16="http://schemas.microsoft.com/office/drawing/2014/main" val="20001"/>
                    </a:ext>
                  </a:extLst>
                </a:gridCol>
              </a:tblGrid>
              <a:tr h="457200">
                <a:tc>
                  <a:txBody>
                    <a:bodyPr/>
                    <a:lstStyle/>
                    <a:p>
                      <a:pPr>
                        <a:lnSpc>
                          <a:spcPct val="100000"/>
                        </a:lnSpc>
                        <a:spcBef>
                          <a:spcPts val="40"/>
                        </a:spcBef>
                      </a:pPr>
                      <a:endParaRPr sz="1500" dirty="0">
                        <a:latin typeface="Times New Roman"/>
                        <a:cs typeface="Times New Roman"/>
                      </a:endParaRPr>
                    </a:p>
                    <a:p>
                      <a:pPr algn="ctr">
                        <a:lnSpc>
                          <a:spcPct val="100000"/>
                        </a:lnSpc>
                      </a:pPr>
                      <a:r>
                        <a:rPr sz="1200" spc="-5" dirty="0">
                          <a:latin typeface="Calibri"/>
                          <a:cs typeface="Calibri"/>
                        </a:rPr>
                        <a:t>Exam</a:t>
                      </a:r>
                      <a:r>
                        <a:rPr sz="1200" spc="-35" dirty="0">
                          <a:latin typeface="Calibri"/>
                          <a:cs typeface="Calibri"/>
                        </a:rPr>
                        <a:t> </a:t>
                      </a:r>
                      <a:r>
                        <a:rPr sz="1200" spc="-5" dirty="0">
                          <a:latin typeface="Calibri"/>
                          <a:cs typeface="Calibri"/>
                        </a:rPr>
                        <a:t>Board</a:t>
                      </a:r>
                      <a:endParaRPr sz="1200" dirty="0">
                        <a:latin typeface="Calibri"/>
                        <a:cs typeface="Calibri"/>
                      </a:endParaRPr>
                    </a:p>
                  </a:txBody>
                  <a:tcPr marL="0" marR="0" marT="50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3025">
                        <a:lnSpc>
                          <a:spcPct val="100000"/>
                        </a:lnSpc>
                        <a:spcBef>
                          <a:spcPts val="5"/>
                        </a:spcBef>
                      </a:pPr>
                      <a:r>
                        <a:rPr sz="1400" spc="-20" dirty="0">
                          <a:latin typeface="Calibri"/>
                          <a:cs typeface="Calibri"/>
                        </a:rPr>
                        <a:t>WJEC–</a:t>
                      </a:r>
                      <a:r>
                        <a:rPr sz="1400" spc="-30" dirty="0">
                          <a:latin typeface="Calibri"/>
                          <a:cs typeface="Calibri"/>
                        </a:rPr>
                        <a:t> </a:t>
                      </a:r>
                      <a:r>
                        <a:rPr sz="1400" spc="-5" dirty="0">
                          <a:latin typeface="Calibri"/>
                          <a:cs typeface="Calibri"/>
                        </a:rPr>
                        <a:t>Entry</a:t>
                      </a:r>
                      <a:r>
                        <a:rPr sz="1400" spc="-20" dirty="0">
                          <a:latin typeface="Calibri"/>
                          <a:cs typeface="Calibri"/>
                        </a:rPr>
                        <a:t> </a:t>
                      </a:r>
                      <a:r>
                        <a:rPr lang="en-US" sz="1400" spc="-20" dirty="0">
                          <a:latin typeface="Calibri"/>
                          <a:cs typeface="Calibri"/>
                        </a:rPr>
                        <a:t>Level </a:t>
                      </a:r>
                      <a:r>
                        <a:rPr sz="1400" spc="-15" dirty="0">
                          <a:latin typeface="Calibri"/>
                          <a:cs typeface="Calibri"/>
                        </a:rPr>
                        <a:t>Pathways</a:t>
                      </a:r>
                      <a:endParaRPr sz="1400" dirty="0">
                        <a:latin typeface="Calibri"/>
                        <a:cs typeface="Calibri"/>
                      </a:endParaRPr>
                    </a:p>
                  </a:txBody>
                  <a:tcPr marL="0" marR="0" marT="444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0"/>
                  </a:ext>
                </a:extLst>
              </a:tr>
              <a:tr h="1514475">
                <a:tc>
                  <a:txBody>
                    <a:bodyPr/>
                    <a:lstStyle/>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gn="ctr">
                        <a:lnSpc>
                          <a:spcPct val="100000"/>
                        </a:lnSpc>
                        <a:spcBef>
                          <a:spcPts val="1050"/>
                        </a:spcBef>
                      </a:pPr>
                      <a:r>
                        <a:rPr sz="1200" spc="-5" dirty="0">
                          <a:latin typeface="Calibri"/>
                          <a:cs typeface="Calibri"/>
                        </a:rPr>
                        <a:t>Introduction</a:t>
                      </a:r>
                      <a:endParaRPr sz="120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3025">
                        <a:lnSpc>
                          <a:spcPct val="100000"/>
                        </a:lnSpc>
                        <a:spcBef>
                          <a:spcPts val="990"/>
                        </a:spcBef>
                      </a:pPr>
                      <a:r>
                        <a:rPr lang="en-US" sz="1200" dirty="0"/>
                        <a:t>The WJEC Pathways Humanities is a flexible Entry Level qualification designed to </a:t>
                      </a:r>
                      <a:r>
                        <a:rPr lang="en-US" sz="1200" dirty="0" err="1"/>
                        <a:t>recognise</a:t>
                      </a:r>
                      <a:r>
                        <a:rPr lang="en-US" sz="1200" dirty="0"/>
                        <a:t> a wide range of  pupil's achievements in humanities subjects. It offers a broad curriculum encompassing History, Geography, Religious Studies, and general Humanities topics</a:t>
                      </a:r>
                      <a:endParaRPr sz="12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1"/>
                  </a:ext>
                </a:extLst>
              </a:tr>
              <a:tr h="3020060">
                <a:tc>
                  <a:txBody>
                    <a:bodyPr/>
                    <a:lstStyle/>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spcBef>
                          <a:spcPts val="30"/>
                        </a:spcBef>
                      </a:pPr>
                      <a:endParaRPr sz="1150">
                        <a:latin typeface="Times New Roman"/>
                        <a:cs typeface="Times New Roman"/>
                      </a:endParaRPr>
                    </a:p>
                    <a:p>
                      <a:pPr marL="176530" marR="171450" algn="ctr">
                        <a:lnSpc>
                          <a:spcPct val="101699"/>
                        </a:lnSpc>
                      </a:pPr>
                      <a:r>
                        <a:rPr sz="1200" dirty="0">
                          <a:latin typeface="Calibri"/>
                          <a:cs typeface="Calibri"/>
                        </a:rPr>
                        <a:t>Summary</a:t>
                      </a:r>
                      <a:r>
                        <a:rPr sz="1200" spc="-50" dirty="0">
                          <a:latin typeface="Calibri"/>
                          <a:cs typeface="Calibri"/>
                        </a:rPr>
                        <a:t> </a:t>
                      </a:r>
                      <a:r>
                        <a:rPr sz="1200" spc="-5" dirty="0">
                          <a:latin typeface="Calibri"/>
                          <a:cs typeface="Calibri"/>
                        </a:rPr>
                        <a:t>of</a:t>
                      </a:r>
                      <a:r>
                        <a:rPr sz="1200" spc="-50" dirty="0">
                          <a:latin typeface="Calibri"/>
                          <a:cs typeface="Calibri"/>
                        </a:rPr>
                        <a:t> </a:t>
                      </a:r>
                      <a:r>
                        <a:rPr sz="1200" dirty="0">
                          <a:latin typeface="Calibri"/>
                          <a:cs typeface="Calibri"/>
                        </a:rPr>
                        <a:t>the </a:t>
                      </a:r>
                      <a:r>
                        <a:rPr sz="1200" spc="-254" dirty="0">
                          <a:latin typeface="Calibri"/>
                          <a:cs typeface="Calibri"/>
                        </a:rPr>
                        <a:t> </a:t>
                      </a:r>
                      <a:r>
                        <a:rPr sz="1200" spc="-5" dirty="0">
                          <a:latin typeface="Calibri"/>
                          <a:cs typeface="Calibri"/>
                        </a:rPr>
                        <a:t>topics you will </a:t>
                      </a:r>
                      <a:r>
                        <a:rPr sz="1200" dirty="0">
                          <a:latin typeface="Calibri"/>
                          <a:cs typeface="Calibri"/>
                        </a:rPr>
                        <a:t> </a:t>
                      </a:r>
                      <a:r>
                        <a:rPr sz="1200" spc="-5" dirty="0">
                          <a:latin typeface="Calibri"/>
                          <a:cs typeface="Calibri"/>
                        </a:rPr>
                        <a:t>cover</a:t>
                      </a:r>
                      <a:endParaRPr sz="120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2390" indent="0">
                        <a:lnSpc>
                          <a:spcPct val="100000"/>
                        </a:lnSpc>
                        <a:spcBef>
                          <a:spcPts val="25"/>
                        </a:spcBef>
                        <a:buSzPct val="71428"/>
                        <a:buFont typeface="Symbol"/>
                        <a:buNone/>
                        <a:tabLst>
                          <a:tab pos="433070" algn="l"/>
                          <a:tab pos="433705" algn="l"/>
                        </a:tabLst>
                      </a:pPr>
                      <a:endParaRPr lang="en-US" sz="1200" dirty="0"/>
                    </a:p>
                    <a:p>
                      <a:pPr marL="72390" indent="0">
                        <a:lnSpc>
                          <a:spcPct val="100000"/>
                        </a:lnSpc>
                        <a:spcBef>
                          <a:spcPts val="25"/>
                        </a:spcBef>
                        <a:buSzPct val="71428"/>
                        <a:buFont typeface="Symbol"/>
                        <a:buNone/>
                        <a:tabLst>
                          <a:tab pos="433070" algn="l"/>
                          <a:tab pos="433705" algn="l"/>
                        </a:tabLst>
                      </a:pPr>
                      <a:r>
                        <a:rPr lang="en-US" sz="1200" dirty="0"/>
                        <a:t>This short course provides a valuable framework for exploring various aspects of the humanities, developing relevant skills, and achieving a </a:t>
                      </a:r>
                      <a:r>
                        <a:rPr lang="en-US" sz="1200" dirty="0" err="1"/>
                        <a:t>recognised</a:t>
                      </a:r>
                      <a:r>
                        <a:rPr lang="en-US" sz="1200" dirty="0"/>
                        <a:t> qualification at a level appropriate for the pupil.</a:t>
                      </a:r>
                    </a:p>
                    <a:p>
                      <a:pPr marL="72390" indent="0">
                        <a:lnSpc>
                          <a:spcPct val="100000"/>
                        </a:lnSpc>
                        <a:spcBef>
                          <a:spcPts val="25"/>
                        </a:spcBef>
                        <a:buSzPct val="71428"/>
                        <a:buFont typeface="Symbol"/>
                        <a:buNone/>
                        <a:tabLst>
                          <a:tab pos="433070" algn="l"/>
                          <a:tab pos="433705" algn="l"/>
                        </a:tabLst>
                      </a:pPr>
                      <a:endParaRPr sz="1200" spc="-5" dirty="0">
                        <a:latin typeface="Calibri"/>
                        <a:cs typeface="Calibri"/>
                      </a:endParaRPr>
                    </a:p>
                    <a:p>
                      <a:pPr marL="73025">
                        <a:lnSpc>
                          <a:spcPct val="100000"/>
                        </a:lnSpc>
                        <a:spcBef>
                          <a:spcPts val="30"/>
                        </a:spcBef>
                      </a:pPr>
                      <a:r>
                        <a:rPr sz="1200" u="none" spc="-5" dirty="0">
                          <a:uFill>
                            <a:solidFill>
                              <a:srgbClr val="000000"/>
                            </a:solidFill>
                          </a:uFill>
                          <a:latin typeface="Calibri"/>
                          <a:cs typeface="Calibri"/>
                        </a:rPr>
                        <a:t>Topics covered</a:t>
                      </a:r>
                      <a:r>
                        <a:rPr sz="1200" u="none" spc="5" dirty="0">
                          <a:uFill>
                            <a:solidFill>
                              <a:srgbClr val="000000"/>
                            </a:solidFill>
                          </a:uFill>
                          <a:latin typeface="Calibri"/>
                          <a:cs typeface="Calibri"/>
                        </a:rPr>
                        <a:t> </a:t>
                      </a:r>
                      <a:r>
                        <a:rPr sz="1200" u="none" dirty="0">
                          <a:uFill>
                            <a:solidFill>
                              <a:srgbClr val="000000"/>
                            </a:solidFill>
                          </a:uFill>
                          <a:latin typeface="Calibri"/>
                          <a:cs typeface="Calibri"/>
                        </a:rPr>
                        <a:t>may</a:t>
                      </a:r>
                      <a:r>
                        <a:rPr sz="1200" u="none" spc="-20" dirty="0">
                          <a:uFill>
                            <a:solidFill>
                              <a:srgbClr val="000000"/>
                            </a:solidFill>
                          </a:uFill>
                          <a:latin typeface="Calibri"/>
                          <a:cs typeface="Calibri"/>
                        </a:rPr>
                        <a:t> </a:t>
                      </a:r>
                      <a:r>
                        <a:rPr sz="1200" u="none" spc="-5" dirty="0">
                          <a:uFill>
                            <a:solidFill>
                              <a:srgbClr val="000000"/>
                            </a:solidFill>
                          </a:uFill>
                          <a:latin typeface="Calibri"/>
                          <a:cs typeface="Calibri"/>
                        </a:rPr>
                        <a:t>include:</a:t>
                      </a:r>
                      <a:endParaRPr sz="1200" u="none" dirty="0">
                        <a:latin typeface="Calibri"/>
                        <a:cs typeface="Calibri"/>
                      </a:endParaRPr>
                    </a:p>
                    <a:p>
                      <a:pPr marL="433070" indent="-360680">
                        <a:lnSpc>
                          <a:spcPct val="100000"/>
                        </a:lnSpc>
                        <a:spcBef>
                          <a:spcPts val="30"/>
                        </a:spcBef>
                        <a:buSzPct val="83333"/>
                        <a:buFont typeface="Symbol"/>
                        <a:buChar char=""/>
                        <a:tabLst>
                          <a:tab pos="433070" algn="l"/>
                          <a:tab pos="433705" algn="l"/>
                        </a:tabLst>
                      </a:pPr>
                      <a:r>
                        <a:rPr lang="en-GB" sz="1200" baseline="0" dirty="0">
                          <a:latin typeface="Calibri"/>
                          <a:cs typeface="Calibri"/>
                        </a:rPr>
                        <a:t>Responding to a tectonic event</a:t>
                      </a:r>
                    </a:p>
                    <a:p>
                      <a:pPr marL="433070" indent="-360680">
                        <a:lnSpc>
                          <a:spcPct val="100000"/>
                        </a:lnSpc>
                        <a:spcBef>
                          <a:spcPts val="30"/>
                        </a:spcBef>
                        <a:buSzPct val="83333"/>
                        <a:buFont typeface="Symbol"/>
                        <a:buChar char=""/>
                        <a:tabLst>
                          <a:tab pos="433070" algn="l"/>
                          <a:tab pos="433705" algn="l"/>
                        </a:tabLst>
                      </a:pPr>
                      <a:r>
                        <a:rPr lang="en-GB" sz="1200" baseline="0" dirty="0">
                          <a:latin typeface="Calibri"/>
                          <a:cs typeface="Calibri"/>
                        </a:rPr>
                        <a:t>People &amp; Protest</a:t>
                      </a:r>
                    </a:p>
                    <a:p>
                      <a:pPr marL="433070" indent="-360680">
                        <a:lnSpc>
                          <a:spcPct val="100000"/>
                        </a:lnSpc>
                        <a:spcBef>
                          <a:spcPts val="30"/>
                        </a:spcBef>
                        <a:buSzPct val="83333"/>
                        <a:buFont typeface="Symbol"/>
                        <a:buChar char=""/>
                        <a:tabLst>
                          <a:tab pos="433070" algn="l"/>
                          <a:tab pos="433705" algn="l"/>
                        </a:tabLst>
                      </a:pPr>
                      <a:r>
                        <a:rPr lang="en-GB" sz="1200" baseline="0" dirty="0">
                          <a:latin typeface="Calibri"/>
                          <a:cs typeface="Calibri"/>
                        </a:rPr>
                        <a:t>Changing Population</a:t>
                      </a:r>
                    </a:p>
                    <a:p>
                      <a:pPr marL="433070" indent="-360680">
                        <a:lnSpc>
                          <a:spcPct val="100000"/>
                        </a:lnSpc>
                        <a:spcBef>
                          <a:spcPts val="30"/>
                        </a:spcBef>
                        <a:buSzPct val="83333"/>
                        <a:buFont typeface="Symbol"/>
                        <a:buChar char=""/>
                        <a:tabLst>
                          <a:tab pos="433070" algn="l"/>
                          <a:tab pos="433705" algn="l"/>
                        </a:tabLst>
                      </a:pPr>
                      <a:r>
                        <a:rPr lang="en-GB" sz="1200" baseline="0" dirty="0">
                          <a:latin typeface="Calibri"/>
                          <a:cs typeface="Calibri"/>
                        </a:rPr>
                        <a:t>Climate Change</a:t>
                      </a:r>
                    </a:p>
                    <a:p>
                      <a:pPr marL="433070" indent="-360680">
                        <a:lnSpc>
                          <a:spcPct val="100000"/>
                        </a:lnSpc>
                        <a:spcBef>
                          <a:spcPts val="30"/>
                        </a:spcBef>
                        <a:buSzPct val="83333"/>
                        <a:buFont typeface="Symbol"/>
                        <a:buChar char=""/>
                        <a:tabLst>
                          <a:tab pos="433070" algn="l"/>
                          <a:tab pos="433705" algn="l"/>
                        </a:tabLst>
                      </a:pPr>
                      <a:r>
                        <a:rPr lang="en-GB" sz="1200" baseline="0" dirty="0">
                          <a:latin typeface="Calibri"/>
                          <a:cs typeface="Calibri"/>
                        </a:rPr>
                        <a:t>Prejudice &amp; Discrimination against People</a:t>
                      </a:r>
                      <a:endParaRPr sz="1200" dirty="0">
                        <a:latin typeface="Calibri"/>
                        <a:cs typeface="Calibri"/>
                      </a:endParaRPr>
                    </a:p>
                  </a:txBody>
                  <a:tcPr marL="0" marR="0" marT="317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2"/>
                  </a:ext>
                </a:extLst>
              </a:tr>
              <a:tr h="670560">
                <a:tc>
                  <a:txBody>
                    <a:bodyPr/>
                    <a:lstStyle/>
                    <a:p>
                      <a:pPr>
                        <a:lnSpc>
                          <a:spcPct val="100000"/>
                        </a:lnSpc>
                        <a:spcBef>
                          <a:spcPts val="35"/>
                        </a:spcBef>
                      </a:pPr>
                      <a:endParaRPr sz="1600">
                        <a:latin typeface="Times New Roman"/>
                        <a:cs typeface="Times New Roman"/>
                      </a:endParaRPr>
                    </a:p>
                    <a:p>
                      <a:pPr algn="ctr">
                        <a:lnSpc>
                          <a:spcPct val="100000"/>
                        </a:lnSpc>
                      </a:pPr>
                      <a:r>
                        <a:rPr sz="1200" dirty="0">
                          <a:latin typeface="Calibri"/>
                          <a:cs typeface="Calibri"/>
                        </a:rPr>
                        <a:t>Assessment</a:t>
                      </a:r>
                      <a:endParaRPr sz="1200">
                        <a:latin typeface="Calibri"/>
                        <a:cs typeface="Calibri"/>
                      </a:endParaRPr>
                    </a:p>
                  </a:txBody>
                  <a:tcPr marL="0" marR="0" marT="444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3025" marR="723265">
                        <a:lnSpc>
                          <a:spcPct val="101400"/>
                        </a:lnSpc>
                        <a:spcBef>
                          <a:spcPts val="869"/>
                        </a:spcBef>
                      </a:pPr>
                      <a:r>
                        <a:rPr lang="en-US" sz="1200" dirty="0"/>
                        <a:t>The course is internally assessed based on the fulfillment of assessment criteria for each unit. Evidence of learning is then externally moderated by WJEC.</a:t>
                      </a:r>
                    </a:p>
                    <a:p>
                      <a:pPr marL="73025" marR="723265">
                        <a:lnSpc>
                          <a:spcPct val="101400"/>
                        </a:lnSpc>
                        <a:spcBef>
                          <a:spcPts val="869"/>
                        </a:spcBef>
                      </a:pPr>
                      <a:endParaRPr sz="1200" dirty="0">
                        <a:latin typeface="Calibri"/>
                        <a:cs typeface="Calibri"/>
                      </a:endParaRPr>
                    </a:p>
                  </a:txBody>
                  <a:tcPr marL="0" marR="0" marT="110489"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3"/>
                  </a:ext>
                </a:extLst>
              </a:tr>
              <a:tr h="846455">
                <a:tc>
                  <a:txBody>
                    <a:bodyPr/>
                    <a:lstStyle/>
                    <a:p>
                      <a:pPr algn="ctr">
                        <a:lnSpc>
                          <a:spcPct val="100000"/>
                        </a:lnSpc>
                      </a:pPr>
                      <a:endParaRPr lang="en-US" sz="1200" spc="-5" dirty="0">
                        <a:latin typeface="Calibri"/>
                        <a:cs typeface="Calibri"/>
                      </a:endParaRPr>
                    </a:p>
                    <a:p>
                      <a:pPr algn="ctr">
                        <a:lnSpc>
                          <a:spcPct val="100000"/>
                        </a:lnSpc>
                      </a:pPr>
                      <a:r>
                        <a:rPr sz="1200" spc="-5" dirty="0">
                          <a:latin typeface="Calibri"/>
                          <a:cs typeface="Calibri"/>
                        </a:rPr>
                        <a:t>Further</a:t>
                      </a:r>
                      <a:endParaRPr lang="en-US" sz="1200" spc="-5" dirty="0">
                        <a:latin typeface="Calibri"/>
                        <a:cs typeface="Calibri"/>
                      </a:endParaRPr>
                    </a:p>
                    <a:p>
                      <a:pPr algn="ctr">
                        <a:lnSpc>
                          <a:spcPct val="100000"/>
                        </a:lnSpc>
                      </a:pPr>
                      <a:r>
                        <a:rPr sz="1200" spc="-15" dirty="0">
                          <a:latin typeface="Calibri"/>
                          <a:cs typeface="Calibri"/>
                        </a:rPr>
                        <a:t> </a:t>
                      </a:r>
                      <a:r>
                        <a:rPr sz="1200" spc="-10" dirty="0">
                          <a:latin typeface="Calibri"/>
                          <a:cs typeface="Calibri"/>
                        </a:rPr>
                        <a:t>infor</a:t>
                      </a:r>
                      <a:r>
                        <a:rPr sz="1200" spc="-5" dirty="0">
                          <a:latin typeface="Calibri"/>
                          <a:cs typeface="Calibri"/>
                        </a:rPr>
                        <a:t>mation</a:t>
                      </a:r>
                      <a:endParaRPr sz="1200" dirty="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a:lnSpc>
                          <a:spcPct val="100000"/>
                        </a:lnSpc>
                        <a:spcBef>
                          <a:spcPts val="35"/>
                        </a:spcBef>
                      </a:pPr>
                      <a:endParaRPr sz="1350" dirty="0">
                        <a:latin typeface="Times New Roman"/>
                        <a:cs typeface="Times New Roman"/>
                      </a:endParaRPr>
                    </a:p>
                    <a:p>
                      <a:pPr marL="73025">
                        <a:lnSpc>
                          <a:spcPct val="100000"/>
                        </a:lnSpc>
                        <a:spcBef>
                          <a:spcPts val="5"/>
                        </a:spcBef>
                      </a:pPr>
                      <a:r>
                        <a:rPr sz="1200" spc="-5" dirty="0">
                          <a:latin typeface="Calibri"/>
                          <a:cs typeface="Calibri"/>
                        </a:rPr>
                        <a:t>If</a:t>
                      </a:r>
                      <a:r>
                        <a:rPr sz="1200" dirty="0">
                          <a:latin typeface="Calibri"/>
                          <a:cs typeface="Calibri"/>
                        </a:rPr>
                        <a:t> </a:t>
                      </a:r>
                      <a:r>
                        <a:rPr sz="1200" spc="-5" dirty="0">
                          <a:latin typeface="Calibri"/>
                          <a:cs typeface="Calibri"/>
                        </a:rPr>
                        <a:t>you</a:t>
                      </a:r>
                      <a:r>
                        <a:rPr sz="1200" spc="-10" dirty="0">
                          <a:latin typeface="Calibri"/>
                          <a:cs typeface="Calibri"/>
                        </a:rPr>
                        <a:t> </a:t>
                      </a:r>
                      <a:r>
                        <a:rPr sz="1200" spc="-15" dirty="0">
                          <a:latin typeface="Calibri"/>
                          <a:cs typeface="Calibri"/>
                        </a:rPr>
                        <a:t>have</a:t>
                      </a:r>
                      <a:r>
                        <a:rPr sz="1200" spc="-10" dirty="0">
                          <a:latin typeface="Calibri"/>
                          <a:cs typeface="Calibri"/>
                        </a:rPr>
                        <a:t> any</a:t>
                      </a:r>
                      <a:r>
                        <a:rPr sz="1200" dirty="0">
                          <a:latin typeface="Calibri"/>
                          <a:cs typeface="Calibri"/>
                        </a:rPr>
                        <a:t> </a:t>
                      </a:r>
                      <a:r>
                        <a:rPr sz="1200" spc="-5" dirty="0">
                          <a:latin typeface="Calibri"/>
                          <a:cs typeface="Calibri"/>
                        </a:rPr>
                        <a:t>queries</a:t>
                      </a:r>
                      <a:r>
                        <a:rPr sz="1200" dirty="0">
                          <a:latin typeface="Calibri"/>
                          <a:cs typeface="Calibri"/>
                        </a:rPr>
                        <a:t> </a:t>
                      </a:r>
                      <a:r>
                        <a:rPr sz="1200" spc="-5" dirty="0">
                          <a:latin typeface="Calibri"/>
                          <a:cs typeface="Calibri"/>
                        </a:rPr>
                        <a:t>concerning</a:t>
                      </a:r>
                      <a:r>
                        <a:rPr sz="1200" spc="-10" dirty="0">
                          <a:latin typeface="Calibri"/>
                          <a:cs typeface="Calibri"/>
                        </a:rPr>
                        <a:t> </a:t>
                      </a:r>
                      <a:r>
                        <a:rPr sz="1200" spc="-5" dirty="0">
                          <a:latin typeface="Calibri"/>
                          <a:cs typeface="Calibri"/>
                        </a:rPr>
                        <a:t>this</a:t>
                      </a:r>
                      <a:r>
                        <a:rPr sz="1200" spc="5" dirty="0">
                          <a:latin typeface="Calibri"/>
                          <a:cs typeface="Calibri"/>
                        </a:rPr>
                        <a:t> </a:t>
                      </a:r>
                      <a:r>
                        <a:rPr sz="1200" spc="-5" dirty="0">
                          <a:latin typeface="Calibri"/>
                          <a:cs typeface="Calibri"/>
                        </a:rPr>
                        <a:t>subject</a:t>
                      </a:r>
                      <a:r>
                        <a:rPr sz="1200" spc="-10" dirty="0">
                          <a:latin typeface="Calibri"/>
                          <a:cs typeface="Calibri"/>
                        </a:rPr>
                        <a:t> </a:t>
                      </a:r>
                      <a:r>
                        <a:rPr sz="1200" dirty="0">
                          <a:latin typeface="Calibri"/>
                          <a:cs typeface="Calibri"/>
                        </a:rPr>
                        <a:t>or </a:t>
                      </a:r>
                      <a:r>
                        <a:rPr sz="1200" spc="-5" dirty="0">
                          <a:latin typeface="Calibri"/>
                          <a:cs typeface="Calibri"/>
                        </a:rPr>
                        <a:t>the</a:t>
                      </a:r>
                      <a:endParaRPr sz="1200" dirty="0">
                        <a:latin typeface="Calibri"/>
                        <a:cs typeface="Calibri"/>
                      </a:endParaRPr>
                    </a:p>
                    <a:p>
                      <a:pPr marL="73025">
                        <a:lnSpc>
                          <a:spcPct val="100000"/>
                        </a:lnSpc>
                        <a:spcBef>
                          <a:spcPts val="25"/>
                        </a:spcBef>
                      </a:pPr>
                      <a:r>
                        <a:rPr sz="1200" spc="-10" dirty="0">
                          <a:latin typeface="Calibri"/>
                          <a:cs typeface="Calibri"/>
                        </a:rPr>
                        <a:t>qualification,</a:t>
                      </a:r>
                      <a:r>
                        <a:rPr sz="1200" spc="-15" dirty="0">
                          <a:latin typeface="Calibri"/>
                          <a:cs typeface="Calibri"/>
                        </a:rPr>
                        <a:t> </a:t>
                      </a:r>
                      <a:r>
                        <a:rPr sz="1200" dirty="0">
                          <a:latin typeface="Calibri"/>
                          <a:cs typeface="Calibri"/>
                        </a:rPr>
                        <a:t>please</a:t>
                      </a:r>
                      <a:r>
                        <a:rPr sz="1200" spc="-5" dirty="0">
                          <a:latin typeface="Calibri"/>
                          <a:cs typeface="Calibri"/>
                        </a:rPr>
                        <a:t> </a:t>
                      </a:r>
                      <a:r>
                        <a:rPr sz="1200" spc="-10" dirty="0">
                          <a:latin typeface="Calibri"/>
                          <a:cs typeface="Calibri"/>
                        </a:rPr>
                        <a:t>contact</a:t>
                      </a:r>
                      <a:r>
                        <a:rPr sz="1200" spc="-5" dirty="0">
                          <a:latin typeface="Calibri"/>
                          <a:cs typeface="Calibri"/>
                        </a:rPr>
                        <a:t> </a:t>
                      </a:r>
                      <a:r>
                        <a:rPr sz="1200" spc="-10" dirty="0">
                          <a:latin typeface="Calibri"/>
                          <a:cs typeface="Calibri"/>
                        </a:rPr>
                        <a:t>Mrs.</a:t>
                      </a:r>
                      <a:r>
                        <a:rPr lang="en-US" sz="1200" spc="0" baseline="0" dirty="0">
                          <a:latin typeface="Calibri"/>
                          <a:cs typeface="Calibri"/>
                        </a:rPr>
                        <a:t> Reetta Foulkes.</a:t>
                      </a:r>
                      <a:endParaRPr sz="1200" dirty="0">
                        <a:latin typeface="Calibri"/>
                        <a:cs typeface="Calibri"/>
                      </a:endParaRPr>
                    </a:p>
                  </a:txBody>
                  <a:tcPr marL="0" marR="0" marT="444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4"/>
                  </a:ext>
                </a:extLst>
              </a:tr>
              <a:tr h="840105">
                <a:tc>
                  <a:txBody>
                    <a:bodyPr/>
                    <a:lstStyle/>
                    <a:p>
                      <a:pPr>
                        <a:lnSpc>
                          <a:spcPct val="100000"/>
                        </a:lnSpc>
                        <a:spcBef>
                          <a:spcPts val="35"/>
                        </a:spcBef>
                      </a:pPr>
                      <a:endParaRPr sz="1250" dirty="0">
                        <a:latin typeface="Times New Roman"/>
                        <a:cs typeface="Times New Roman"/>
                      </a:endParaRPr>
                    </a:p>
                    <a:p>
                      <a:pPr algn="ctr">
                        <a:lnSpc>
                          <a:spcPct val="100000"/>
                        </a:lnSpc>
                      </a:pPr>
                      <a:r>
                        <a:rPr sz="1200" dirty="0">
                          <a:latin typeface="Calibri"/>
                          <a:cs typeface="Calibri"/>
                        </a:rPr>
                        <a:t>Useful</a:t>
                      </a:r>
                      <a:r>
                        <a:rPr sz="1200" spc="-40" dirty="0">
                          <a:latin typeface="Calibri"/>
                          <a:cs typeface="Calibri"/>
                        </a:rPr>
                        <a:t> </a:t>
                      </a:r>
                      <a:r>
                        <a:rPr sz="1200" spc="-5" dirty="0">
                          <a:latin typeface="Calibri"/>
                          <a:cs typeface="Calibri"/>
                        </a:rPr>
                        <a:t>websites</a:t>
                      </a:r>
                      <a:endParaRPr sz="1200" dirty="0">
                        <a:latin typeface="Calibri"/>
                        <a:cs typeface="Calibri"/>
                      </a:endParaRPr>
                    </a:p>
                  </a:txBody>
                  <a:tcPr marL="0" marR="0" marT="444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tc>
                  <a:txBody>
                    <a:bodyPr/>
                    <a:lstStyle/>
                    <a:p>
                      <a:pPr marL="73025" marR="798830">
                        <a:lnSpc>
                          <a:spcPts val="1720"/>
                        </a:lnSpc>
                        <a:spcBef>
                          <a:spcPts val="25"/>
                        </a:spcBef>
                      </a:pPr>
                      <a:r>
                        <a:rPr sz="1400" spc="-10" dirty="0">
                          <a:latin typeface="Calibri"/>
                          <a:cs typeface="Calibri"/>
                          <a:hlinkClick r:id="rId3"/>
                        </a:rPr>
                        <a:t>http://www.wjec.co.uk/qualifications/humanities/ </a:t>
                      </a:r>
                      <a:r>
                        <a:rPr sz="1400" spc="-305" dirty="0">
                          <a:latin typeface="Calibri"/>
                          <a:cs typeface="Calibri"/>
                        </a:rPr>
                        <a:t> </a:t>
                      </a:r>
                      <a:r>
                        <a:rPr sz="1400" spc="-10" dirty="0">
                          <a:solidFill>
                            <a:srgbClr val="0000FF"/>
                          </a:solidFill>
                          <a:latin typeface="Calibri"/>
                          <a:cs typeface="Calibri"/>
                        </a:rPr>
                        <a:t>humanities-entry-pathways/</a:t>
                      </a:r>
                      <a:endParaRPr sz="1400" dirty="0">
                        <a:solidFill>
                          <a:srgbClr val="0000FF"/>
                        </a:solidFill>
                        <a:latin typeface="Calibri"/>
                        <a:cs typeface="Calibri"/>
                      </a:endParaRPr>
                    </a:p>
                  </a:txBody>
                  <a:tcPr marL="0" marR="0" marT="317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FF"/>
                    </a:solidFill>
                  </a:tcPr>
                </a:tc>
                <a:extLst>
                  <a:ext uri="{0D108BD9-81ED-4DB2-BD59-A6C34878D82A}">
                    <a16:rowId xmlns:a16="http://schemas.microsoft.com/office/drawing/2014/main" val="10005"/>
                  </a:ext>
                </a:extLst>
              </a:tr>
            </a:tbl>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3940</TotalTime>
  <Words>6217</Words>
  <Application>Microsoft Office PowerPoint</Application>
  <PresentationFormat>Custom</PresentationFormat>
  <Paragraphs>927</Paragraphs>
  <Slides>28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Calibri</vt:lpstr>
      <vt:lpstr>Cambria</vt:lpstr>
      <vt:lpstr>Comic Sans MS</vt:lpstr>
      <vt:lpstr>Symbol</vt:lpstr>
      <vt:lpstr>Tahoma</vt:lpstr>
      <vt:lpstr>Times New Roman</vt:lpstr>
      <vt:lpstr>Office Theme</vt:lpstr>
      <vt:lpstr>KS4 Core  Curriculum  &amp; Options  2025-26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Core  Curriculum  &amp; Options  2022-23</dc:title>
  <dc:creator>DianeWilson</dc:creator>
  <cp:lastModifiedBy>Sarah Crank</cp:lastModifiedBy>
  <cp:revision>49</cp:revision>
  <cp:lastPrinted>2025-03-20T12:09:20Z</cp:lastPrinted>
  <dcterms:created xsi:type="dcterms:W3CDTF">2022-06-07T21:05:47Z</dcterms:created>
  <dcterms:modified xsi:type="dcterms:W3CDTF">2025-04-27T18:53:05Z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2021-07-20T00:00:00Z</vt:filetime>
  </property>
  <property fmtid="{D5CDD505-2E9C-101B-9397-08002B2CF9AE}" pid="3" name="Creator">
    <vt:lpwstr>Microsoft® Publisher 2016</vt:lpwstr>
  </property>
  <property fmtid="{D5CDD505-2E9C-101B-9397-08002B2CF9AE}" pid="4" name="LastSaved">
    <vt:filetime>2022-06-07T00:00:00Z</vt:filetime>
  </property>
</Properties>
</file>