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E2757-38BA-2DCD-C419-4DFA2B2664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2656B7-0223-E2BE-841E-226F397B0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2AB0F-5241-11B3-09A6-6D39A3634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B5769-BFCE-F4F4-C66A-DD49A8237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3C85C-F9BC-7326-F46B-1E1077287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05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FAAE3-07C5-2B6A-FD36-39C26576D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CAFBDA-0B24-C910-E21B-5B7640841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D5C8D-752D-4A81-F643-D0AC8508C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BF4FA-3615-6131-B154-9C81E96A0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012A1-F151-8C34-A33E-873D38F0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724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162AA0-53B2-5795-534D-BF41FAD7C6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C69167-CE28-9598-5BB9-B55E8196B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BCB63-E5C4-EB85-9F6D-6F080287D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D11C7-61D0-FC5B-1BC7-0908323F8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977E0-334B-FF74-7559-E697E9FEF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4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15058-D187-E421-D664-7DCFA7571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28CCE-04CA-EFA7-8564-5201AFBAA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CA63B-2535-0457-1D05-8B778772D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9809F-F685-37C1-1757-044D86BAC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46882-DBE9-97AC-735E-D5ADE0B05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196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6D072-7281-D115-F111-981516D76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AB1C73-0BD9-039F-8E00-74571B7BD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FB338-7CD1-C63E-D5D5-4B50AD76E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56BB9-3CEF-3883-0972-EF2565A16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184A3-56A6-D35D-F283-749FB15A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53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A9A83-FFA7-1A8B-743B-9D2555776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7813F-F78F-35F5-476C-B8AF1493B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F17599-DAE7-3812-7DB7-45D4B3D29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E64E69-14D7-370B-FF20-2E1314208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86F5CD-18C7-4FCC-767D-5E48AA141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985B4-BB50-0847-47C3-666DA0ED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25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2F5AA-4CBB-B98E-9405-11001DE05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5493E-7C75-C869-D241-35C5814D5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CE46E-76BB-A6E6-557C-331929D67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92EA43-2621-0F01-9FC8-1B429DB70F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C668E8-F7E7-6846-BB2E-D4328C289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DB6F7E-FA25-8CC6-033C-67FBC368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7AD2A5-4597-0C59-2CD5-94B056D0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7217D2-8F0A-FE74-8BDD-46722B85B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83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93620-CC52-A539-F3E7-749BC0EBE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830D5-FD6C-D38C-57DE-C4CD1B172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3F62E2-8842-7368-57C8-DA382D9D8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B66E21-7C2C-16DC-EF18-779CAF67F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971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7D7EB-393C-A761-D80D-D5B96C4AB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8B0914-32CD-9BFC-709A-ABDD8CEFE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CD2E8-3F7D-C5FC-3ED2-74FED6A0B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928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5C7C4-8F91-A27C-2C18-AAAEC0F23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A5F5B-93FC-3ADA-A9A1-F4196696C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CF809F-2C37-4C07-8478-7AE6D474B6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A062D-B59D-C1D0-7627-57F00C82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BBD364-7E65-D8BE-FA36-710C14A77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F2386-C384-EB88-E21E-B120FDD65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62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4F5C9-1F3A-0B9C-1507-C578C4FAC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4A6351-E1CE-DBB3-948A-C6CE75E0F4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FBFC9C-F159-648E-5A0D-106ABD2CB2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0B9B3-457E-4936-40A4-9FCD1877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0566D-59C2-EA4B-EB4F-B91F8CE6A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4440B-7ED0-7A4A-358C-B06331144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600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6DDC41-3BBD-B49C-F82B-DC583A7D4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9104C-65D2-3154-7DCB-9FAF999DF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2368-A420-9C74-E744-4C19BAF74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9CD61-1793-410F-9946-CBC8C08BCFEB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95C55-9113-11A5-1711-B645565002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AEEBE-E7C9-C77C-1925-0D27659614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5A27D-08E3-4D9B-8D15-7128B2708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31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microsoft.com/office/2007/relationships/hdphoto" Target="../media/hdphoto2.wdp"/><Relationship Id="rId2" Type="http://schemas.openxmlformats.org/officeDocument/2006/relationships/image" Target="../media/image15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0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5430" y="3504689"/>
            <a:ext cx="1224107" cy="131796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958933">
            <a:off x="3285925" y="5221378"/>
            <a:ext cx="1752642" cy="70036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t="26307"/>
          <a:stretch/>
        </p:blipFill>
        <p:spPr>
          <a:xfrm rot="20829663">
            <a:off x="3520678" y="1899071"/>
            <a:ext cx="1225170" cy="101641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200" b="1" dirty="0"/>
              <a:t>Maths   Year 10  AQA GCSE </a:t>
            </a:r>
            <a:r>
              <a:rPr lang="en-GB" sz="2800" b="1" dirty="0"/>
              <a:t>(F yr1 of 2)  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chemeClr val="tx1"/>
                </a:solidFill>
              </a:rPr>
              <a:t>Half Term 1	Half Term 2	Half Term 3	 Half Term 4	Half Term 5	Half Term 6</a:t>
            </a:r>
          </a:p>
        </p:txBody>
      </p:sp>
      <p:sp>
        <p:nvSpPr>
          <p:cNvPr id="6" name="Rounded Rectangle 5"/>
          <p:cNvSpPr/>
          <p:nvPr/>
        </p:nvSpPr>
        <p:spPr>
          <a:xfrm rot="5400000">
            <a:off x="1443372" y="-485641"/>
            <a:ext cx="2024611" cy="308313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Rounded Rectangle 6"/>
          <p:cNvSpPr/>
          <p:nvPr/>
        </p:nvSpPr>
        <p:spPr>
          <a:xfrm rot="5400000">
            <a:off x="5451432" y="-129718"/>
            <a:ext cx="1320787" cy="314912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9655164" y="-170675"/>
            <a:ext cx="1212514" cy="356457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 rot="5400000">
            <a:off x="5643997" y="3570910"/>
            <a:ext cx="1581108" cy="26772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 rot="16200000">
            <a:off x="9762517" y="3585894"/>
            <a:ext cx="1506726" cy="27353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71319" y="348450"/>
          <a:ext cx="2071140" cy="2247266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2247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 rot="5400000">
            <a:off x="1759827" y="3041321"/>
            <a:ext cx="1419058" cy="31012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2948470" y="3416529"/>
            <a:ext cx="93989" cy="544845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24655" y="-7457"/>
            <a:ext cx="3419258" cy="203132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>
                <a:solidFill>
                  <a:prstClr val="black"/>
                </a:solidFill>
                <a:cs typeface="Calibri"/>
              </a:rPr>
              <a:t>Angles</a:t>
            </a:r>
            <a:endParaRPr lang="en-GB" dirty="0">
              <a:solidFill>
                <a:prstClr val="black"/>
              </a:solidFill>
              <a:cs typeface="Calibri"/>
            </a:endParaRP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Scale diagrams and bearings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Basic number</a:t>
            </a:r>
          </a:p>
          <a:p>
            <a:pPr algn="ctr"/>
            <a:r>
              <a:rPr lang="en-GB">
                <a:solidFill>
                  <a:prstClr val="black"/>
                </a:solidFill>
                <a:cs typeface="Calibri"/>
              </a:rPr>
              <a:t>Factors and multiples</a:t>
            </a:r>
            <a:endParaRPr lang="en-GB" dirty="0">
              <a:solidFill>
                <a:prstClr val="black"/>
              </a:solidFill>
              <a:cs typeface="Calibri"/>
            </a:endParaRPr>
          </a:p>
          <a:p>
            <a:pPr algn="ctr"/>
            <a:r>
              <a:rPr lang="en-GB">
                <a:solidFill>
                  <a:prstClr val="black"/>
                </a:solidFill>
                <a:cs typeface="Calibri"/>
              </a:rPr>
              <a:t>Basic algebra</a:t>
            </a:r>
            <a:endParaRPr lang="en-GB" dirty="0">
              <a:solidFill>
                <a:prstClr val="black"/>
              </a:solidFill>
              <a:cs typeface="Calibri"/>
            </a:endParaRP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Basic fractions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Coordinates and linear graphs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33732" y="3980957"/>
            <a:ext cx="3394306" cy="175432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dirty="0">
                <a:solidFill>
                  <a:prstClr val="black"/>
                </a:solidFill>
              </a:rPr>
              <a:t>Basic decimals</a:t>
            </a:r>
            <a:endParaRPr lang="en-US" dirty="0">
              <a:solidFill>
                <a:prstClr val="black"/>
              </a:solidFill>
            </a:endParaRP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Rounding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Collecting and representing data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Sequences</a:t>
            </a:r>
          </a:p>
          <a:p>
            <a:pPr algn="ctr"/>
            <a:endParaRPr lang="en-GB" dirty="0">
              <a:solidFill>
                <a:prstClr val="black"/>
              </a:solidFill>
              <a:cs typeface="Calibri"/>
            </a:endParaRPr>
          </a:p>
          <a:p>
            <a:endParaRPr lang="en-GB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562705" y="877194"/>
            <a:ext cx="3131712" cy="175432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>
                <a:solidFill>
                  <a:prstClr val="black"/>
                </a:solidFill>
                <a:cs typeface="Calibri"/>
              </a:rPr>
              <a:t>Basic percentages</a:t>
            </a:r>
            <a:endParaRPr lang="en-GB" dirty="0">
              <a:solidFill>
                <a:prstClr val="black"/>
              </a:solidFill>
              <a:cs typeface="Calibri" panose="020F0502020204030204"/>
            </a:endParaRPr>
          </a:p>
          <a:p>
            <a:pPr algn="ctr"/>
            <a:r>
              <a:rPr lang="en-GB">
                <a:solidFill>
                  <a:prstClr val="black"/>
                </a:solidFill>
                <a:cs typeface="Calibri"/>
              </a:rPr>
              <a:t>Perimeter and area</a:t>
            </a:r>
            <a:endParaRPr lang="en-GB" dirty="0">
              <a:solidFill>
                <a:prstClr val="black"/>
              </a:solidFill>
              <a:cs typeface="Calibri"/>
            </a:endParaRPr>
          </a:p>
          <a:p>
            <a:pPr algn="ctr"/>
            <a:r>
              <a:rPr lang="en-GB">
                <a:solidFill>
                  <a:prstClr val="black"/>
                </a:solidFill>
                <a:cs typeface="Calibri"/>
              </a:rPr>
              <a:t>Circumference and area</a:t>
            </a:r>
            <a:endParaRPr lang="en-GB" dirty="0">
              <a:solidFill>
                <a:prstClr val="black"/>
              </a:solidFill>
              <a:cs typeface="Calibri"/>
            </a:endParaRPr>
          </a:p>
          <a:p>
            <a:pPr algn="ctr"/>
            <a:r>
              <a:rPr lang="en-GB">
                <a:solidFill>
                  <a:prstClr val="black"/>
                </a:solidFill>
                <a:cs typeface="Calibri"/>
              </a:rPr>
              <a:t>Real life graphs</a:t>
            </a:r>
            <a:endParaRPr lang="en-GB" dirty="0">
              <a:solidFill>
                <a:prstClr val="black"/>
              </a:solidFill>
              <a:cs typeface="Calibri"/>
            </a:endParaRPr>
          </a:p>
          <a:p>
            <a:endParaRPr lang="en-GB" dirty="0">
              <a:solidFill>
                <a:prstClr val="black"/>
              </a:solidFill>
              <a:cs typeface="Calibri"/>
            </a:endParaRPr>
          </a:p>
          <a:p>
            <a:endParaRPr lang="en-GB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977992" y="4180870"/>
            <a:ext cx="2830049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Ratio and proportions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Properties of polygons</a:t>
            </a:r>
          </a:p>
          <a:p>
            <a:pPr lvl="0" algn="ctr"/>
            <a:r>
              <a:rPr lang="en-GB" dirty="0">
                <a:solidFill>
                  <a:prstClr val="black"/>
                </a:solidFill>
                <a:cs typeface="Calibri"/>
              </a:rPr>
              <a:t>Equations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Indices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Standard Form</a:t>
            </a: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  <a:cs typeface="Calibri" panose="020F0502020204030204"/>
            </a:endParaRPr>
          </a:p>
          <a:p>
            <a:endParaRPr lang="en-GB" dirty="0">
              <a:solidFill>
                <a:prstClr val="black"/>
              </a:solidFill>
              <a:cs typeface="Calibri" panose="020F0502020204030204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422496" y="1035539"/>
            <a:ext cx="3965598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>
                <a:solidFill>
                  <a:prstClr val="black"/>
                </a:solidFill>
              </a:rPr>
              <a:t>Basic probability</a:t>
            </a:r>
            <a:endParaRPr lang="en-US">
              <a:solidFill>
                <a:prstClr val="black"/>
              </a:solidFill>
            </a:endParaRP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Transformations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Congruence and similarity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2D representations of 3D shapes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140972" y="4329427"/>
            <a:ext cx="2703837" cy="175432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dirty="0">
                <a:solidFill>
                  <a:prstClr val="black"/>
                </a:solidFill>
              </a:rPr>
              <a:t>Calculating with rectangles</a:t>
            </a:r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GB" dirty="0">
                <a:solidFill>
                  <a:prstClr val="black"/>
                </a:solidFill>
                <a:cs typeface="Calibri"/>
              </a:rPr>
              <a:t>Measures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Statistical measures</a:t>
            </a:r>
          </a:p>
          <a:p>
            <a:pPr algn="ctr"/>
            <a:r>
              <a:rPr lang="en-GB" dirty="0">
                <a:solidFill>
                  <a:prstClr val="black"/>
                </a:solidFill>
                <a:cs typeface="Calibri"/>
              </a:rPr>
              <a:t>Constructions and loci</a:t>
            </a:r>
          </a:p>
          <a:p>
            <a:endParaRPr lang="en-GB" dirty="0">
              <a:solidFill>
                <a:prstClr val="black"/>
              </a:solidFill>
              <a:cs typeface="Calibri"/>
            </a:endParaRPr>
          </a:p>
          <a:p>
            <a:endParaRPr lang="en-GB" dirty="0">
              <a:solidFill>
                <a:prstClr val="black"/>
              </a:solidFill>
              <a:cs typeface="Calibri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1280883" y="1980133"/>
            <a:ext cx="1089032" cy="851618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4992369" y="2104133"/>
            <a:ext cx="989331" cy="733363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8604154" y="2228451"/>
            <a:ext cx="1320896" cy="586676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10" idx="1"/>
          </p:cNvCxnSpPr>
          <p:nvPr/>
        </p:nvCxnSpPr>
        <p:spPr>
          <a:xfrm flipH="1">
            <a:off x="6434551" y="3413798"/>
            <a:ext cx="201776" cy="705187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11" idx="3"/>
          </p:cNvCxnSpPr>
          <p:nvPr/>
        </p:nvCxnSpPr>
        <p:spPr>
          <a:xfrm>
            <a:off x="10331511" y="3402798"/>
            <a:ext cx="184369" cy="797406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720000">
            <a:off x="6722458" y="263703"/>
            <a:ext cx="1875628" cy="48553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 rot="21323965">
            <a:off x="5884331" y="2270838"/>
            <a:ext cx="335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∏r</a:t>
            </a:r>
            <a:r>
              <a:rPr lang="en-GB" b="1" baseline="30000" dirty="0">
                <a:solidFill>
                  <a:srgbClr val="FF0000"/>
                </a:solidFill>
              </a:rPr>
              <a:t>2</a:t>
            </a:r>
            <a:r>
              <a:rPr lang="en-GB" b="1" dirty="0">
                <a:solidFill>
                  <a:srgbClr val="FF0000"/>
                </a:solidFill>
              </a:rPr>
              <a:t> sounds like area to me…..</a:t>
            </a:r>
          </a:p>
        </p:txBody>
      </p:sp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315278">
            <a:off x="7211272" y="168187"/>
            <a:ext cx="1497865" cy="85455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Maths   Year 11   AQA GCSE</a:t>
            </a:r>
            <a:r>
              <a:rPr lang="en-GB" sz="2800" b="1" dirty="0"/>
              <a:t>(F yr 3 of 3)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chemeClr val="tx1"/>
                </a:solidFill>
              </a:rPr>
              <a:t>Half Term 1	Half Term 2	Half Term 3	 Half Term 4	Half Term 5	Half Term 6</a:t>
            </a:r>
          </a:p>
        </p:txBody>
      </p:sp>
      <p:sp>
        <p:nvSpPr>
          <p:cNvPr id="6" name="Rounded Rectangle 5"/>
          <p:cNvSpPr/>
          <p:nvPr/>
        </p:nvSpPr>
        <p:spPr>
          <a:xfrm rot="5400000">
            <a:off x="1562582" y="-530922"/>
            <a:ext cx="1301675" cy="29796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Rounded Rectangle 6"/>
          <p:cNvSpPr/>
          <p:nvPr/>
        </p:nvSpPr>
        <p:spPr>
          <a:xfrm rot="5400000">
            <a:off x="5380571" y="-159162"/>
            <a:ext cx="1320787" cy="314912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 rot="5400000">
            <a:off x="9200082" y="263241"/>
            <a:ext cx="1244263" cy="26861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 rot="5400000">
            <a:off x="6153176" y="3333147"/>
            <a:ext cx="1381605" cy="26772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 rot="16200000">
            <a:off x="10068046" y="3352254"/>
            <a:ext cx="809406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71319" y="714375"/>
          <a:ext cx="2071140" cy="1774297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1774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 rot="5400000">
            <a:off x="2193835" y="3348147"/>
            <a:ext cx="1365960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2948470" y="3416529"/>
            <a:ext cx="93989" cy="544845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658149" y="372801"/>
            <a:ext cx="31317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dirty="0">
                <a:solidFill>
                  <a:prstClr val="black"/>
                </a:solidFill>
              </a:rPr>
              <a:t>Properties of polygons</a:t>
            </a:r>
          </a:p>
          <a:p>
            <a:pPr lvl="0" algn="ctr"/>
            <a:r>
              <a:rPr lang="en-GB" dirty="0">
                <a:solidFill>
                  <a:prstClr val="black"/>
                </a:solidFill>
              </a:rPr>
              <a:t>Real life graphs</a:t>
            </a:r>
          </a:p>
          <a:p>
            <a:pPr lvl="0" algn="ctr"/>
            <a:r>
              <a:rPr lang="en-GB" dirty="0">
                <a:solidFill>
                  <a:prstClr val="black"/>
                </a:solidFill>
              </a:rPr>
              <a:t>Probability</a:t>
            </a:r>
          </a:p>
          <a:p>
            <a:pPr lvl="0" algn="ctr"/>
            <a:r>
              <a:rPr lang="en-GB" dirty="0">
                <a:solidFill>
                  <a:prstClr val="black"/>
                </a:solidFill>
              </a:rPr>
              <a:t>Volume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715268" y="4090372"/>
            <a:ext cx="23303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dirty="0">
                <a:solidFill>
                  <a:prstClr val="black"/>
                </a:solidFill>
              </a:rPr>
              <a:t>Algebra quadratics</a:t>
            </a:r>
          </a:p>
          <a:p>
            <a:pPr algn="ctr"/>
            <a:r>
              <a:rPr lang="en-GB" dirty="0">
                <a:solidFill>
                  <a:prstClr val="black"/>
                </a:solidFill>
              </a:rPr>
              <a:t>Mock examinations (1)</a:t>
            </a:r>
          </a:p>
          <a:p>
            <a:pPr lvl="0" algn="ctr"/>
            <a:r>
              <a:rPr lang="en-GB" dirty="0">
                <a:solidFill>
                  <a:prstClr val="black"/>
                </a:solidFill>
              </a:rPr>
              <a:t>Inequalities</a:t>
            </a:r>
          </a:p>
          <a:p>
            <a:pPr lvl="0"/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430758" y="792919"/>
            <a:ext cx="31317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prstClr val="black"/>
                </a:solidFill>
              </a:rPr>
              <a:t>Algebra and graphs</a:t>
            </a:r>
          </a:p>
          <a:p>
            <a:pPr lvl="0" algn="ctr"/>
            <a:r>
              <a:rPr lang="en-GB" dirty="0">
                <a:solidFill>
                  <a:prstClr val="black"/>
                </a:solidFill>
              </a:rPr>
              <a:t>Sketching graphs</a:t>
            </a:r>
          </a:p>
          <a:p>
            <a:pPr lvl="0" algn="ctr"/>
            <a:r>
              <a:rPr lang="en-GB" dirty="0">
                <a:solidFill>
                  <a:prstClr val="black"/>
                </a:solidFill>
              </a:rPr>
              <a:t>Mock examinations (2)</a:t>
            </a:r>
          </a:p>
          <a:p>
            <a:pPr algn="ctr"/>
            <a:r>
              <a:rPr lang="en-GB" dirty="0">
                <a:solidFill>
                  <a:prstClr val="black"/>
                </a:solidFill>
              </a:rPr>
              <a:t>Direct and inverse proportion</a:t>
            </a:r>
          </a:p>
          <a:p>
            <a:pPr lvl="0" algn="ctr"/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421469" y="4215908"/>
            <a:ext cx="28300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dirty="0">
                <a:solidFill>
                  <a:prstClr val="black"/>
                </a:solidFill>
              </a:rPr>
              <a:t>Recap of trigonometry</a:t>
            </a:r>
          </a:p>
          <a:p>
            <a:pPr lvl="0" algn="ctr"/>
            <a:r>
              <a:rPr lang="en-GB" dirty="0">
                <a:solidFill>
                  <a:prstClr val="black"/>
                </a:solidFill>
              </a:rPr>
              <a:t>Solving quadratic equations</a:t>
            </a: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lvl="0"/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256425" y="1133218"/>
            <a:ext cx="31317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prstClr val="black"/>
                </a:solidFill>
              </a:rPr>
              <a:t>Quadratic graphs</a:t>
            </a:r>
          </a:p>
          <a:p>
            <a:pPr lvl="0" algn="ctr"/>
            <a:r>
              <a:rPr lang="en-GB" dirty="0">
                <a:solidFill>
                  <a:prstClr val="black"/>
                </a:solidFill>
              </a:rPr>
              <a:t>Growth and decay</a:t>
            </a:r>
          </a:p>
          <a:p>
            <a:pPr lvl="0" algn="ctr"/>
            <a:r>
              <a:rPr lang="en-GB" dirty="0">
                <a:solidFill>
                  <a:prstClr val="black"/>
                </a:solidFill>
              </a:rPr>
              <a:t>Vectors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113642" y="4473860"/>
            <a:ext cx="27182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dirty="0">
                <a:solidFill>
                  <a:prstClr val="black"/>
                </a:solidFill>
              </a:rPr>
              <a:t>Revision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1280883" y="1609727"/>
            <a:ext cx="798696" cy="1222024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4992369" y="2104133"/>
            <a:ext cx="989331" cy="733363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8604154" y="2228451"/>
            <a:ext cx="1320896" cy="586676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10" idx="1"/>
          </p:cNvCxnSpPr>
          <p:nvPr/>
        </p:nvCxnSpPr>
        <p:spPr>
          <a:xfrm>
            <a:off x="6702854" y="3392381"/>
            <a:ext cx="141125" cy="588592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11" idx="3"/>
          </p:cNvCxnSpPr>
          <p:nvPr/>
        </p:nvCxnSpPr>
        <p:spPr>
          <a:xfrm>
            <a:off x="10331511" y="3402798"/>
            <a:ext cx="141238" cy="883671"/>
          </a:xfrm>
          <a:prstGeom prst="straightConnector1">
            <a:avLst/>
          </a:prstGeom>
          <a:ln w="317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521634" y="5215812"/>
            <a:ext cx="1411575" cy="16030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880459" y="1690702"/>
            <a:ext cx="1111441" cy="106007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 rot="19717067">
            <a:off x="3379622" y="5248490"/>
            <a:ext cx="2128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 Rounded MT Bold" panose="020F0704030504030204" pitchFamily="34" charset="0"/>
              </a:rPr>
              <a:t>(x+1)(x-3) = 12</a:t>
            </a:r>
          </a:p>
        </p:txBody>
      </p:sp>
    </p:spTree>
    <p:extLst>
      <p:ext uri="{BB962C8B-B14F-4D97-AF65-F5344CB8AC3E}">
        <p14:creationId xmlns:p14="http://schemas.microsoft.com/office/powerpoint/2010/main" val="3878419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Widescreen</PresentationFormat>
  <Paragraphs>58</Paragraphs>
  <Slides>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 OConnor</dc:creator>
  <cp:lastModifiedBy>Jai OConnor</cp:lastModifiedBy>
  <cp:revision>1</cp:revision>
  <dcterms:created xsi:type="dcterms:W3CDTF">2024-10-23T10:19:50Z</dcterms:created>
  <dcterms:modified xsi:type="dcterms:W3CDTF">2024-10-23T10:20:41Z</dcterms:modified>
</cp:coreProperties>
</file>