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2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3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Preparing for adulthood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i="1" dirty="0" smtClean="0">
                <a:solidFill>
                  <a:schemeClr val="tx1"/>
                </a:solidFill>
              </a:rPr>
              <a:t>INDEPENDENT LIVING</a:t>
            </a:r>
          </a:p>
          <a:p>
            <a:pPr algn="ctr"/>
            <a:r>
              <a:rPr lang="en-GB" sz="11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Food Management – </a:t>
            </a:r>
            <a:r>
              <a:rPr lang="en-GB" sz="1100" dirty="0" smtClean="0">
                <a:solidFill>
                  <a:schemeClr val="tx1"/>
                </a:solidFill>
              </a:rPr>
              <a:t>Types of meals / Ordering Food / Table manners</a:t>
            </a:r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Transport</a:t>
            </a:r>
            <a:r>
              <a:rPr lang="en-GB" sz="1100" dirty="0" smtClean="0">
                <a:solidFill>
                  <a:schemeClr val="tx1"/>
                </a:solidFill>
              </a:rPr>
              <a:t> – Road Safety / Types of transport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b="1" i="1" dirty="0" smtClean="0">
                <a:solidFill>
                  <a:schemeClr val="tx1"/>
                </a:solidFill>
              </a:rPr>
              <a:t>COMMUNITY INCLUSION </a:t>
            </a:r>
            <a:endParaRPr lang="en-GB" sz="1100" b="1" i="1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76911"/>
              </p:ext>
            </p:extLst>
          </p:nvPr>
        </p:nvGraphicFramePr>
        <p:xfrm>
          <a:off x="971319" y="348451"/>
          <a:ext cx="2071140" cy="2253836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253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  <a:endParaRPr lang="en-GB" sz="1100" b="1" i="1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(Exploring </a:t>
                      </a:r>
                      <a:r>
                        <a:rPr lang="en-GB" sz="11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life, understanding different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Responsibilities in the community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Ashley Values / Respect for Others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 Emotions</a:t>
                      </a: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97629"/>
              </p:ext>
            </p:extLst>
          </p:nvPr>
        </p:nvGraphicFramePr>
        <p:xfrm>
          <a:off x="4752951" y="244658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Self-esteem, romance and friendship</a:t>
                      </a:r>
                      <a:endParaRPr lang="en-GB" sz="1100" b="1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EMPLOYMENT/CAREERS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Introduction </a:t>
                      </a: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Raising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awareness of the variety of jobs all around us /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 Talks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range of jobs available in the NHS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Guess the employer)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81605"/>
              </p:ext>
            </p:extLst>
          </p:nvPr>
        </p:nvGraphicFramePr>
        <p:xfrm>
          <a:off x="6535658" y="3575794"/>
          <a:ext cx="1985595" cy="3002915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  <a:r>
                        <a:rPr lang="en-GB" sz="1100" b="1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Housekeeping – </a:t>
                      </a: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Washing Dishes/ Using a toaster and kettle / Setting a table / Making a bed / Waste disposal/ Name and address / Using a post office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/>
                        <a:t>Diversity, Prejudice and Bullying and the impact on communities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21647"/>
              </p:ext>
            </p:extLst>
          </p:nvPr>
        </p:nvGraphicFramePr>
        <p:xfrm>
          <a:off x="8627705" y="203394"/>
          <a:ext cx="1845043" cy="2170557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HEALTH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i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SRE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</a:t>
                      </a:r>
                      <a:r>
                        <a:rPr lang="en-GB" sz="11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puberty and the issue of unwanted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/ Consent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Medication and Drugs  - </a:t>
                      </a: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Difference between drugs and medication / taking medication / How alcohol, drugs and tobacco can be dangerous to health 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5473" y="68093"/>
            <a:ext cx="993734" cy="8474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10567">
            <a:off x="3098161" y="1360407"/>
            <a:ext cx="1355459" cy="9019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0982" y="4926850"/>
            <a:ext cx="1454384" cy="9678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0320" y="1198015"/>
            <a:ext cx="1311183" cy="13111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95196" y="1675989"/>
            <a:ext cx="1654102" cy="9262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706230">
            <a:off x="4693215" y="3609494"/>
            <a:ext cx="1269417" cy="591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2717" y="5032819"/>
            <a:ext cx="926362" cy="1030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2292" y="883248"/>
            <a:ext cx="616429" cy="5082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0928008">
            <a:off x="8682430" y="3701585"/>
            <a:ext cx="1013832" cy="6628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0786569">
            <a:off x="6901025" y="303657"/>
            <a:ext cx="1402202" cy="585267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1215"/>
              </p:ext>
            </p:extLst>
          </p:nvPr>
        </p:nvGraphicFramePr>
        <p:xfrm>
          <a:off x="2381109" y="3639208"/>
          <a:ext cx="2071140" cy="2678557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Appearance and Personal Hygiene / Emergency and Safety Skills</a:t>
                      </a:r>
                      <a:endParaRPr lang="en-GB" sz="1100" b="1" i="1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HEALTH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Alert Programme </a:t>
                      </a: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How does my engine run?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my emotions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4" y="131977"/>
            <a:ext cx="525371" cy="961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Preparing for adulthood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06940"/>
              </p:ext>
            </p:extLst>
          </p:nvPr>
        </p:nvGraphicFramePr>
        <p:xfrm>
          <a:off x="8562235" y="206594"/>
          <a:ext cx="1788335" cy="2330619"/>
        </p:xfrm>
        <a:graphic>
          <a:graphicData uri="http://schemas.openxmlformats.org/drawingml/2006/table">
            <a:tbl>
              <a:tblPr/>
              <a:tblGrid>
                <a:gridCol w="1788335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2330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r>
                        <a:rPr lang="en-GB" sz="1100" dirty="0" smtClean="0"/>
                        <a:t>My own Core values</a:t>
                      </a:r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Tackling age and disability discrimination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8154"/>
              </p:ext>
            </p:extLst>
          </p:nvPr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9925466" y="5117122"/>
            <a:ext cx="19712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i="1" dirty="0" smtClean="0"/>
              <a:t>COMMUNITY INCLUSION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</a:rPr>
              <a:t>All individuals have the same rights and opportunities in education and the work place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11705"/>
              </p:ext>
            </p:extLst>
          </p:nvPr>
        </p:nvGraphicFramePr>
        <p:xfrm>
          <a:off x="1390084" y="195291"/>
          <a:ext cx="1849738" cy="1730502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HEALTH</a:t>
                      </a:r>
                      <a:endParaRPr lang="en-GB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Alcohol and drug misuse and managing peer influence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law and legal and illegal substances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85490"/>
              </p:ext>
            </p:extLst>
          </p:nvPr>
        </p:nvGraphicFramePr>
        <p:xfrm>
          <a:off x="2485505" y="3619243"/>
          <a:ext cx="1709630" cy="2050288"/>
        </p:xfrm>
        <a:graphic>
          <a:graphicData uri="http://schemas.openxmlformats.org/drawingml/2006/table">
            <a:tbl>
              <a:tblPr/>
              <a:tblGrid>
                <a:gridCol w="1709630">
                  <a:extLst>
                    <a:ext uri="{9D8B030D-6E8A-4147-A177-3AD203B41FA5}">
                      <a16:colId xmlns:a16="http://schemas.microsoft.com/office/drawing/2014/main" val="175595863"/>
                    </a:ext>
                  </a:extLst>
                </a:gridCol>
              </a:tblGrid>
              <a:tr h="1158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prstClr val="black"/>
                          </a:solidFill>
                        </a:rPr>
                        <a:t>Rights and Responsibilities in the Community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Cleaning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 – Buses/Directions</a:t>
                      </a:r>
                      <a:endParaRPr lang="en-GB" sz="1100" b="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59625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85187"/>
              </p:ext>
            </p:extLst>
          </p:nvPr>
        </p:nvGraphicFramePr>
        <p:xfrm>
          <a:off x="4741999" y="173899"/>
          <a:ext cx="1894328" cy="3075432"/>
        </p:xfrm>
        <a:graphic>
          <a:graphicData uri="http://schemas.openxmlformats.org/drawingml/2006/table">
            <a:tbl>
              <a:tblPr/>
              <a:tblGrid>
                <a:gridCol w="1894328">
                  <a:extLst>
                    <a:ext uri="{9D8B030D-6E8A-4147-A177-3AD203B41FA5}">
                      <a16:colId xmlns:a16="http://schemas.microsoft.com/office/drawing/2014/main" val="1655989580"/>
                    </a:ext>
                  </a:extLst>
                </a:gridCol>
              </a:tblGrid>
              <a:tr h="146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prstClr val="black"/>
                          </a:solidFill>
                        </a:rPr>
                        <a:t>Strategies for safely challenging stereotyping, prejudice, bigotry, bullying, and discrimination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HEALTH </a:t>
                      </a:r>
                      <a:endParaRPr lang="en-GB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health and resilience, emotional wellbeing including body image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80499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36948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  <a:endParaRPr lang="en-GB" sz="105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dirty="0" smtClean="0"/>
                        <a:t>British law and cultural and religious expectations and practices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746266">
            <a:off x="3236684" y="134357"/>
            <a:ext cx="1079086" cy="107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3020" y="2354"/>
            <a:ext cx="1119055" cy="1438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7950" y="2132661"/>
            <a:ext cx="1452232" cy="7261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953103">
            <a:off x="10456070" y="1466413"/>
            <a:ext cx="1597290" cy="993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6066" y="1963050"/>
            <a:ext cx="1119116" cy="7288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91495" y="3509849"/>
            <a:ext cx="1045823" cy="6274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988006">
            <a:off x="8773098" y="3979666"/>
            <a:ext cx="887395" cy="10862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128085">
            <a:off x="11062107" y="5815570"/>
            <a:ext cx="870182" cy="8701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31401" y="4252874"/>
            <a:ext cx="1009264" cy="80741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0485" y="4099476"/>
            <a:ext cx="193031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05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/CAREERS</a:t>
            </a:r>
            <a:endParaRPr lang="en-GB" sz="105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the Careers Adviser and the A-Z of </a:t>
            </a:r>
            <a:r>
              <a:rPr lang="en-GB" sz="10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</a:t>
            </a:r>
            <a:endParaRPr lang="en-GB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qualities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34789"/>
              </p:ext>
            </p:extLst>
          </p:nvPr>
        </p:nvGraphicFramePr>
        <p:xfrm>
          <a:off x="8558293" y="144612"/>
          <a:ext cx="1792277" cy="512572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HEALTH </a:t>
                      </a:r>
                      <a:endParaRPr lang="en-GB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change and loss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9964360" y="4333779"/>
            <a:ext cx="1850393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/CAREERS</a:t>
            </a:r>
            <a:endParaRPr lang="en-GB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Lessons / STEM Talk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3868" y="2050097"/>
            <a:ext cx="824544" cy="573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60845" y="1441138"/>
            <a:ext cx="706633" cy="6771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26493" y="5115542"/>
            <a:ext cx="951655" cy="7466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4601" y="3600206"/>
            <a:ext cx="1200816" cy="7927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62065" y="5253369"/>
            <a:ext cx="651078" cy="67771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916226" y="3458451"/>
            <a:ext cx="1850393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of community resources / Emergency and Safety Skills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65225" y="3430154"/>
            <a:ext cx="1850393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  <a:endParaRPr lang="en-GB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Common ailments / Medical appointments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4793">
            <a:off x="428135" y="152379"/>
            <a:ext cx="824603" cy="589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Preparing for adulthood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9147" y="60968"/>
            <a:ext cx="1974771" cy="25637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99475" y="68093"/>
            <a:ext cx="1953570" cy="2710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9855" y="68093"/>
            <a:ext cx="1923135" cy="25174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7287" y="3506180"/>
            <a:ext cx="2532227" cy="27458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6202" y="3506181"/>
            <a:ext cx="1930626" cy="25614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53820" y="3530508"/>
            <a:ext cx="1908635" cy="25267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9648"/>
              </p:ext>
            </p:extLst>
          </p:nvPr>
        </p:nvGraphicFramePr>
        <p:xfrm>
          <a:off x="1169146" y="165850"/>
          <a:ext cx="1974772" cy="705358"/>
        </p:xfrm>
        <a:graphic>
          <a:graphicData uri="http://schemas.openxmlformats.org/drawingml/2006/table">
            <a:tbl>
              <a:tblPr/>
              <a:tblGrid>
                <a:gridCol w="1974772">
                  <a:extLst>
                    <a:ext uri="{9D8B030D-6E8A-4147-A177-3AD203B41FA5}">
                      <a16:colId xmlns:a16="http://schemas.microsoft.com/office/drawing/2014/main" val="2921229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pressure, assertiveness and risk, gang crime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8276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53667"/>
              </p:ext>
            </p:extLst>
          </p:nvPr>
        </p:nvGraphicFramePr>
        <p:xfrm>
          <a:off x="4778358" y="124447"/>
          <a:ext cx="1703920" cy="1476502"/>
        </p:xfrm>
        <a:graphic>
          <a:graphicData uri="http://schemas.openxmlformats.org/drawingml/2006/table">
            <a:tbl>
              <a:tblPr/>
              <a:tblGrid>
                <a:gridCol w="1703920">
                  <a:extLst>
                    <a:ext uri="{9D8B030D-6E8A-4147-A177-3AD203B41FA5}">
                      <a16:colId xmlns:a16="http://schemas.microsoft.com/office/drawing/2014/main" val="4267567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conflict at home and staying safe / </a:t>
                      </a:r>
                      <a:r>
                        <a:rPr lang="en-GB" sz="1100" dirty="0" smtClean="0"/>
                        <a:t>Diversity, Prejudice and Bullying /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homophobia, transphobia and sexism</a:t>
                      </a:r>
                      <a:endParaRPr lang="en-GB" sz="110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1305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82224"/>
              </p:ext>
            </p:extLst>
          </p:nvPr>
        </p:nvGraphicFramePr>
        <p:xfrm>
          <a:off x="10210814" y="3686129"/>
          <a:ext cx="1435894" cy="192786"/>
        </p:xfrm>
        <a:graphic>
          <a:graphicData uri="http://schemas.openxmlformats.org/drawingml/2006/table">
            <a:tbl>
              <a:tblPr/>
              <a:tblGrid>
                <a:gridCol w="1435894">
                  <a:extLst>
                    <a:ext uri="{9D8B030D-6E8A-4147-A177-3AD203B41FA5}">
                      <a16:colId xmlns:a16="http://schemas.microsoft.com/office/drawing/2014/main" val="2611671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313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96744"/>
              </p:ext>
            </p:extLst>
          </p:nvPr>
        </p:nvGraphicFramePr>
        <p:xfrm>
          <a:off x="8724114" y="1197817"/>
          <a:ext cx="1790055" cy="943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055">
                  <a:extLst>
                    <a:ext uri="{9D8B030D-6E8A-4147-A177-3AD203B41FA5}">
                      <a16:colId xmlns:a16="http://schemas.microsoft.com/office/drawing/2014/main" val="2578899537"/>
                    </a:ext>
                  </a:extLst>
                </a:gridCol>
              </a:tblGrid>
              <a:tr h="943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COMMUNITY INCLUSION</a:t>
                      </a:r>
                      <a:endParaRPr lang="en-GB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Managing peer pressure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63031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0248" y="591959"/>
            <a:ext cx="1125764" cy="7145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408624">
            <a:off x="6878178" y="1533904"/>
            <a:ext cx="1245482" cy="8416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9666" y="1546147"/>
            <a:ext cx="1102606" cy="1018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64240" y="1297194"/>
            <a:ext cx="858051" cy="7475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90093" y="124447"/>
            <a:ext cx="1004825" cy="10048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64794" y="2026592"/>
            <a:ext cx="881914" cy="6590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991756">
            <a:off x="1007998" y="3839094"/>
            <a:ext cx="1654436" cy="9280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10847" y="3606900"/>
            <a:ext cx="1204100" cy="11266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38160" y="4198051"/>
            <a:ext cx="916806" cy="746237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44328"/>
              </p:ext>
            </p:extLst>
          </p:nvPr>
        </p:nvGraphicFramePr>
        <p:xfrm>
          <a:off x="3062317" y="3571041"/>
          <a:ext cx="1811496" cy="1182878"/>
        </p:xfrm>
        <a:graphic>
          <a:graphicData uri="http://schemas.openxmlformats.org/drawingml/2006/table">
            <a:tbl>
              <a:tblPr/>
              <a:tblGrid>
                <a:gridCol w="1811496">
                  <a:extLst>
                    <a:ext uri="{9D8B030D-6E8A-4147-A177-3AD203B41FA5}">
                      <a16:colId xmlns:a16="http://schemas.microsoft.com/office/drawing/2014/main" val="2921229092"/>
                    </a:ext>
                  </a:extLst>
                </a:gridCol>
              </a:tblGrid>
              <a:tr h="104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 / CAREERS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Careers and Future Aspirations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Introduction to the Careers Service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JED</a:t>
                      </a:r>
                      <a:endParaRPr lang="en-GB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82768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4"/>
          <a:srcRect t="34793" r="79" b="36242"/>
          <a:stretch/>
        </p:blipFill>
        <p:spPr>
          <a:xfrm rot="20716004">
            <a:off x="3855528" y="1185964"/>
            <a:ext cx="1036308" cy="157956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55905"/>
              </p:ext>
            </p:extLst>
          </p:nvPr>
        </p:nvGraphicFramePr>
        <p:xfrm>
          <a:off x="8700835" y="140804"/>
          <a:ext cx="1742935" cy="898144"/>
        </p:xfrm>
        <a:graphic>
          <a:graphicData uri="http://schemas.openxmlformats.org/drawingml/2006/table">
            <a:tbl>
              <a:tblPr/>
              <a:tblGrid>
                <a:gridCol w="1742935">
                  <a:extLst>
                    <a:ext uri="{9D8B030D-6E8A-4147-A177-3AD203B41FA5}">
                      <a16:colId xmlns:a16="http://schemas.microsoft.com/office/drawing/2014/main" val="2611671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CAREERS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Planning and Carrying ou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 an Enterprise Project /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 Talk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31397"/>
                  </a:ext>
                </a:extLst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25549" y="56769"/>
            <a:ext cx="556847" cy="59749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234697" y="1396732"/>
            <a:ext cx="1634877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Budgeting Skills 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06547" y="5027684"/>
            <a:ext cx="1634877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Using Google </a:t>
            </a: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 / Reading Bus Timetables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4058" y="4783447"/>
            <a:ext cx="2369860" cy="119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0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Washing/Drying/Ironing </a:t>
            </a:r>
            <a:r>
              <a:rPr lang="en-GB" sz="10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Clothes </a:t>
            </a: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 Skills Developing Character – Communication / Resilience / Confidence</a:t>
            </a:r>
            <a:endParaRPr lang="en-GB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08893" y="1747383"/>
            <a:ext cx="1634877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First Aid / First Aid Kits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212269" y="3622131"/>
            <a:ext cx="1634877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Meal Planning – Shopping lists, ingredients, making healthy choices, comparing prices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Preparation – Preparing hot and cold snacks / Food hygiene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 Out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74211" y="3541817"/>
            <a:ext cx="1634877" cy="216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HEALTH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Managing my health – Recognising common ailments, booking medical appointments,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GB" sz="1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03775"/>
              </p:ext>
            </p:extLst>
          </p:nvPr>
        </p:nvGraphicFramePr>
        <p:xfrm>
          <a:off x="4838433" y="1689155"/>
          <a:ext cx="1703920" cy="1025144"/>
        </p:xfrm>
        <a:graphic>
          <a:graphicData uri="http://schemas.openxmlformats.org/drawingml/2006/table">
            <a:tbl>
              <a:tblPr/>
              <a:tblGrid>
                <a:gridCol w="1703920">
                  <a:extLst>
                    <a:ext uri="{9D8B030D-6E8A-4147-A177-3AD203B41FA5}">
                      <a16:colId xmlns:a16="http://schemas.microsoft.com/office/drawing/2014/main" val="4267567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Caring for Animals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Emotional Wellbeing – Where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get support</a:t>
                      </a:r>
                      <a:endParaRPr lang="en-GB" sz="110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13050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25271" y="6026987"/>
            <a:ext cx="780324" cy="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540</Words>
  <Application>Microsoft Office PowerPoint</Application>
  <PresentationFormat>Widescreen</PresentationFormat>
  <Paragraphs>104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Nicola Lightfoot</cp:lastModifiedBy>
  <cp:revision>59</cp:revision>
  <cp:lastPrinted>2024-09-11T13:51:23Z</cp:lastPrinted>
  <dcterms:created xsi:type="dcterms:W3CDTF">2022-10-18T08:33:50Z</dcterms:created>
  <dcterms:modified xsi:type="dcterms:W3CDTF">2024-11-06T08:20:11Z</dcterms:modified>
</cp:coreProperties>
</file>