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05/11/2024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.png"/><Relationship Id="rId21" Type="http://schemas.openxmlformats.org/officeDocument/2006/relationships/image" Target="../media/image28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21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31.png"/><Relationship Id="rId5" Type="http://schemas.openxmlformats.org/officeDocument/2006/relationships/image" Target="../media/image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image" Target="../media/image7.png"/><Relationship Id="rId19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1.png"/><Relationship Id="rId21" Type="http://schemas.openxmlformats.org/officeDocument/2006/relationships/image" Target="../media/image43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3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46.png"/><Relationship Id="rId5" Type="http://schemas.openxmlformats.org/officeDocument/2006/relationships/image" Target="../media/image3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7.png"/><Relationship Id="rId19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Relationship Id="rId22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Preparing for adulthood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100" b="1" i="1" dirty="0" smtClean="0">
                <a:solidFill>
                  <a:schemeClr val="tx1"/>
                </a:solidFill>
              </a:rPr>
              <a:t>INDEPENDENT LIVING</a:t>
            </a:r>
          </a:p>
          <a:p>
            <a:pPr algn="ctr"/>
            <a:r>
              <a:rPr lang="en-GB" sz="1100" b="1" i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Food Management – </a:t>
            </a:r>
            <a:r>
              <a:rPr lang="en-GB" sz="1100" dirty="0" smtClean="0">
                <a:solidFill>
                  <a:schemeClr val="tx1"/>
                </a:solidFill>
              </a:rPr>
              <a:t>Types of meals / Ordering Food / Table manners</a:t>
            </a:r>
            <a:endParaRPr lang="en-GB" sz="1100" b="1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Transport</a:t>
            </a:r>
            <a:r>
              <a:rPr lang="en-GB" sz="1100" dirty="0" smtClean="0">
                <a:solidFill>
                  <a:schemeClr val="tx1"/>
                </a:solidFill>
              </a:rPr>
              <a:t> – Road Safety / Types of transport 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b="1" i="1" dirty="0" smtClean="0">
                <a:solidFill>
                  <a:schemeClr val="tx1"/>
                </a:solidFill>
              </a:rPr>
              <a:t>COMMUNITY INCLUSION </a:t>
            </a:r>
            <a:endParaRPr lang="en-GB" sz="1100" b="1" i="1" dirty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476911"/>
              </p:ext>
            </p:extLst>
          </p:nvPr>
        </p:nvGraphicFramePr>
        <p:xfrm>
          <a:off x="971319" y="348451"/>
          <a:ext cx="2071140" cy="2253836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253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</a:t>
                      </a:r>
                      <a:r>
                        <a:rPr lang="en-GB" sz="1100" b="1" i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INCLUSION</a:t>
                      </a:r>
                      <a:endParaRPr lang="en-GB" sz="1100" b="1" i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Relationships</a:t>
                      </a:r>
                      <a:r>
                        <a:rPr lang="en-GB" sz="1100" b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(Exploring </a:t>
                      </a:r>
                      <a:r>
                        <a:rPr lang="en-GB" sz="110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family life, understanding different </a:t>
                      </a: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families)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Rights</a:t>
                      </a: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Responsibilities in the community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Ashley Values / Respect for Others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Understanding Emotions</a:t>
                      </a: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497629"/>
              </p:ext>
            </p:extLst>
          </p:nvPr>
        </p:nvGraphicFramePr>
        <p:xfrm>
          <a:off x="4752951" y="244658"/>
          <a:ext cx="1893724" cy="2510054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INCLUSION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Relationships</a:t>
                      </a:r>
                      <a:r>
                        <a:rPr kumimoji="0" lang="en-GB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kumimoji="0" lang="en-GB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Self-esteem, romance and friendship</a:t>
                      </a:r>
                      <a:endParaRPr lang="en-GB" sz="1100" b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EMPLOYMENT/CAREERS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Introduction </a:t>
                      </a:r>
                      <a:r>
                        <a:rPr lang="en-GB" sz="110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Raising</a:t>
                      </a: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awareness of the variety of jobs all around us / </a:t>
                      </a: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Employer Talks</a:t>
                      </a: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range of jobs available in the NHS</a:t>
                      </a: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/ 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Guess the employer)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581605"/>
              </p:ext>
            </p:extLst>
          </p:nvPr>
        </p:nvGraphicFramePr>
        <p:xfrm>
          <a:off x="6535658" y="3575794"/>
          <a:ext cx="1985595" cy="3002915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1606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INDEPENDENT</a:t>
                      </a:r>
                      <a:r>
                        <a:rPr lang="en-GB" sz="1100" b="1" i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LIVING </a:t>
                      </a:r>
                      <a:r>
                        <a:rPr lang="en-GB" sz="1100" b="1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Housekeeping – </a:t>
                      </a:r>
                      <a:r>
                        <a:rPr lang="en-GB" sz="1100" b="0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Washing Dishes/ Using a toaster and kettle / Setting a table / Making a bed / Waste disposal/ Name and address / Using a post office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INCLUSION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/>
                        <a:t>Diversity, Prejudice and Bullying and the impact on communities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721647"/>
              </p:ext>
            </p:extLst>
          </p:nvPr>
        </p:nvGraphicFramePr>
        <p:xfrm>
          <a:off x="8627705" y="203394"/>
          <a:ext cx="1845043" cy="2170557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GOOD HEALTH</a:t>
                      </a:r>
                      <a:r>
                        <a:rPr lang="en-GB" sz="1100" b="1" i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100" i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SRE</a:t>
                      </a: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Managing </a:t>
                      </a:r>
                      <a:r>
                        <a:rPr lang="en-GB" sz="110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puberty and the issue of unwanted </a:t>
                      </a:r>
                      <a:r>
                        <a:rPr lang="en-GB" sz="11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contact / Consent</a:t>
                      </a:r>
                      <a:r>
                        <a:rPr lang="en-GB" sz="11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Medication and Drugs  - </a:t>
                      </a:r>
                      <a:r>
                        <a:rPr lang="en-GB" sz="1100" b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Difference between drugs and medication / taking medication / How alcohol, drugs and tobacco can be dangerous to health </a:t>
                      </a: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55473" y="68093"/>
            <a:ext cx="993734" cy="8474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410567">
            <a:off x="3098161" y="1360407"/>
            <a:ext cx="1355459" cy="90199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60982" y="4926850"/>
            <a:ext cx="1454384" cy="96782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20320" y="1198015"/>
            <a:ext cx="1311183" cy="131118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95196" y="1675989"/>
            <a:ext cx="1654102" cy="92629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706230">
            <a:off x="4693215" y="3609494"/>
            <a:ext cx="1269417" cy="59130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42717" y="5032819"/>
            <a:ext cx="926362" cy="103074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02292" y="883248"/>
            <a:ext cx="616429" cy="50822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0928008">
            <a:off x="8682430" y="3701585"/>
            <a:ext cx="1013832" cy="66289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0786569">
            <a:off x="6901025" y="303657"/>
            <a:ext cx="1402202" cy="585267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91215"/>
              </p:ext>
            </p:extLst>
          </p:nvPr>
        </p:nvGraphicFramePr>
        <p:xfrm>
          <a:off x="2381109" y="3639208"/>
          <a:ext cx="2071140" cy="2678557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INDEPENDENT</a:t>
                      </a:r>
                      <a:r>
                        <a:rPr lang="en-GB" sz="1100" b="1" i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LIVING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Personal Appearance and Personal Hygiene / Emergency and Safety Skills</a:t>
                      </a:r>
                      <a:endParaRPr lang="en-GB" sz="1100" b="1" i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GOOD HEALTH</a:t>
                      </a:r>
                      <a:r>
                        <a:rPr lang="en-GB" sz="1100" b="1" i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Alert Programme </a:t>
                      </a:r>
                      <a:r>
                        <a:rPr lang="en-GB" sz="1100" b="0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How does my engine run?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Managing my emotions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94" y="131977"/>
            <a:ext cx="525371" cy="9614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Preparing for adulthood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506940"/>
              </p:ext>
            </p:extLst>
          </p:nvPr>
        </p:nvGraphicFramePr>
        <p:xfrm>
          <a:off x="8562235" y="206594"/>
          <a:ext cx="1788335" cy="2330619"/>
        </p:xfrm>
        <a:graphic>
          <a:graphicData uri="http://schemas.openxmlformats.org/drawingml/2006/table">
            <a:tbl>
              <a:tblPr/>
              <a:tblGrid>
                <a:gridCol w="1788335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2330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INCLUSION</a:t>
                      </a:r>
                    </a:p>
                    <a:p>
                      <a:r>
                        <a:rPr lang="en-GB" sz="1100" dirty="0" smtClean="0"/>
                        <a:t>My own Core values</a:t>
                      </a:r>
                    </a:p>
                    <a:p>
                      <a:endParaRPr lang="en-GB" sz="1100" dirty="0" smtClean="0"/>
                    </a:p>
                    <a:p>
                      <a:r>
                        <a:rPr lang="en-GB" sz="1100" dirty="0" smtClean="0"/>
                        <a:t>Tackling age and disability discrimination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598154"/>
              </p:ext>
            </p:extLst>
          </p:nvPr>
        </p:nvGraphicFramePr>
        <p:xfrm>
          <a:off x="9995152" y="4079677"/>
          <a:ext cx="1692543" cy="980608"/>
        </p:xfrm>
        <a:graphic>
          <a:graphicData uri="http://schemas.openxmlformats.org/drawingml/2006/table">
            <a:tbl>
              <a:tblPr/>
              <a:tblGrid>
                <a:gridCol w="1692543">
                  <a:extLst>
                    <a:ext uri="{9D8B030D-6E8A-4147-A177-3AD203B41FA5}">
                      <a16:colId xmlns:a16="http://schemas.microsoft.com/office/drawing/2014/main" val="3068075569"/>
                    </a:ext>
                  </a:extLst>
                </a:gridCol>
              </a:tblGrid>
              <a:tr h="9806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363020"/>
                  </a:ext>
                </a:extLst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9925466" y="5117122"/>
            <a:ext cx="1971224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100" b="1" i="1" dirty="0" smtClean="0"/>
              <a:t>COMMUNITY INCLUSION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solidFill>
                  <a:prstClr val="black"/>
                </a:solidFill>
              </a:rPr>
              <a:t>All individuals have the same rights and opportunities in education and the work place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511705"/>
              </p:ext>
            </p:extLst>
          </p:nvPr>
        </p:nvGraphicFramePr>
        <p:xfrm>
          <a:off x="1390084" y="195291"/>
          <a:ext cx="1849738" cy="1730502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  <a:r>
                        <a:rPr lang="en-GB" sz="11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HEALTH</a:t>
                      </a:r>
                      <a:endParaRPr lang="en-GB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Alcohol and drug misuse and managing peer influence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INCLUSION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law and legal and illegal substances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385490"/>
              </p:ext>
            </p:extLst>
          </p:nvPr>
        </p:nvGraphicFramePr>
        <p:xfrm>
          <a:off x="2485505" y="3619243"/>
          <a:ext cx="1709630" cy="2050288"/>
        </p:xfrm>
        <a:graphic>
          <a:graphicData uri="http://schemas.openxmlformats.org/drawingml/2006/table">
            <a:tbl>
              <a:tblPr/>
              <a:tblGrid>
                <a:gridCol w="1709630">
                  <a:extLst>
                    <a:ext uri="{9D8B030D-6E8A-4147-A177-3AD203B41FA5}">
                      <a16:colId xmlns:a16="http://schemas.microsoft.com/office/drawing/2014/main" val="175595863"/>
                    </a:ext>
                  </a:extLst>
                </a:gridCol>
              </a:tblGrid>
              <a:tr h="11580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</a:t>
                      </a:r>
                      <a:r>
                        <a:rPr lang="en-GB" sz="11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INCLUSION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prstClr val="black"/>
                          </a:solidFill>
                        </a:rPr>
                        <a:t>Rights and Responsibilities in the Community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INDEPENDENT</a:t>
                      </a:r>
                      <a:r>
                        <a:rPr lang="en-GB" sz="11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LIVING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Household Cleaning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Transport – Buses/Directions</a:t>
                      </a:r>
                      <a:endParaRPr lang="en-GB" sz="1100" b="0" i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596254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785187"/>
              </p:ext>
            </p:extLst>
          </p:nvPr>
        </p:nvGraphicFramePr>
        <p:xfrm>
          <a:off x="4741999" y="173899"/>
          <a:ext cx="1894328" cy="3075432"/>
        </p:xfrm>
        <a:graphic>
          <a:graphicData uri="http://schemas.openxmlformats.org/drawingml/2006/table">
            <a:tbl>
              <a:tblPr/>
              <a:tblGrid>
                <a:gridCol w="1894328">
                  <a:extLst>
                    <a:ext uri="{9D8B030D-6E8A-4147-A177-3AD203B41FA5}">
                      <a16:colId xmlns:a16="http://schemas.microsoft.com/office/drawing/2014/main" val="1655989580"/>
                    </a:ext>
                  </a:extLst>
                </a:gridCol>
              </a:tblGrid>
              <a:tr h="1464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</a:t>
                      </a:r>
                      <a:r>
                        <a:rPr lang="en-GB" sz="11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INCLUSION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prstClr val="black"/>
                          </a:solidFill>
                        </a:rPr>
                        <a:t>Strategies for safely challenging stereotyping, prejudice, bigotry, bullying, and discrimination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  <a:r>
                        <a:rPr lang="en-GB" sz="11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HEALTH </a:t>
                      </a:r>
                      <a:endParaRPr lang="en-GB" sz="1100" b="1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Mental health and resilience, emotional wellbeing including body image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 smtClean="0">
                        <a:solidFill>
                          <a:prstClr val="black"/>
                        </a:solidFill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804993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636948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INCLUSION</a:t>
                      </a:r>
                      <a:endParaRPr lang="en-GB" sz="105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50" dirty="0" smtClean="0"/>
                        <a:t>British law and cultural and religious expectations and practices 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746266">
            <a:off x="3236684" y="134357"/>
            <a:ext cx="1079086" cy="107908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63020" y="2354"/>
            <a:ext cx="1119055" cy="143878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27950" y="2132661"/>
            <a:ext cx="1452232" cy="7261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953103">
            <a:off x="10456070" y="1466413"/>
            <a:ext cx="1597290" cy="9937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96066" y="1963050"/>
            <a:ext cx="1119116" cy="72889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91495" y="3509849"/>
            <a:ext cx="1045823" cy="62749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988006">
            <a:off x="8773098" y="3979666"/>
            <a:ext cx="887395" cy="108629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128085">
            <a:off x="11062107" y="5815570"/>
            <a:ext cx="870182" cy="87018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831401" y="4252874"/>
            <a:ext cx="1009264" cy="80741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90485" y="4099476"/>
            <a:ext cx="1930310" cy="1092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05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EMPLOYMENT /CAREERS</a:t>
            </a:r>
            <a:endParaRPr lang="en-GB" sz="105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to the Careers Adviser and the A-Z of </a:t>
            </a:r>
            <a:r>
              <a:rPr lang="en-GB" sz="105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Careers</a:t>
            </a:r>
            <a:endParaRPr lang="en-GB" sz="105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5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Skills </a:t>
            </a:r>
            <a:r>
              <a:rPr lang="en-GB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qualities</a:t>
            </a:r>
            <a:endParaRPr lang="en-GB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634789"/>
              </p:ext>
            </p:extLst>
          </p:nvPr>
        </p:nvGraphicFramePr>
        <p:xfrm>
          <a:off x="8558293" y="144612"/>
          <a:ext cx="1792277" cy="512572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  <a:r>
                        <a:rPr lang="en-GB" sz="11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HEALTH </a:t>
                      </a:r>
                      <a:endParaRPr lang="en-GB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Managing change and loss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sp>
        <p:nvSpPr>
          <p:cNvPr id="41" name="Rectangle 40"/>
          <p:cNvSpPr/>
          <p:nvPr/>
        </p:nvSpPr>
        <p:spPr>
          <a:xfrm>
            <a:off x="9964360" y="4333779"/>
            <a:ext cx="1850393" cy="609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EMPLOYMENT /CAREERS</a:t>
            </a:r>
            <a:endParaRPr lang="en-GB" sz="11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Careers Lessons / STEM Talk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3868" y="2050097"/>
            <a:ext cx="824544" cy="57343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060845" y="1441138"/>
            <a:ext cx="706633" cy="67719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26493" y="5115542"/>
            <a:ext cx="951655" cy="74662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4601" y="3600206"/>
            <a:ext cx="1200816" cy="79272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562065" y="5253369"/>
            <a:ext cx="651078" cy="677713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9916226" y="3458451"/>
            <a:ext cx="1850393" cy="999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LIVING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Knowledge of community resources / Emergency and Safety Skills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565225" y="3430154"/>
            <a:ext cx="1850393" cy="804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LIVING</a:t>
            </a:r>
            <a:endParaRPr lang="en-GB" sz="11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Common ailments / Medical appointments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94793">
            <a:off x="428135" y="152379"/>
            <a:ext cx="824603" cy="5894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Preparing for adulthood Year 9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69147" y="60968"/>
            <a:ext cx="1974771" cy="25637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99475" y="68093"/>
            <a:ext cx="1953570" cy="271042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639855" y="68093"/>
            <a:ext cx="1923135" cy="25174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97287" y="3506180"/>
            <a:ext cx="2532227" cy="27458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726202" y="3506181"/>
            <a:ext cx="1930626" cy="25614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053820" y="3530508"/>
            <a:ext cx="1908635" cy="25267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579648"/>
              </p:ext>
            </p:extLst>
          </p:nvPr>
        </p:nvGraphicFramePr>
        <p:xfrm>
          <a:off x="1169146" y="165850"/>
          <a:ext cx="1974772" cy="705358"/>
        </p:xfrm>
        <a:graphic>
          <a:graphicData uri="http://schemas.openxmlformats.org/drawingml/2006/table">
            <a:tbl>
              <a:tblPr/>
              <a:tblGrid>
                <a:gridCol w="1974772">
                  <a:extLst>
                    <a:ext uri="{9D8B030D-6E8A-4147-A177-3AD203B41FA5}">
                      <a16:colId xmlns:a16="http://schemas.microsoft.com/office/drawing/2014/main" val="29212290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</a:t>
                      </a:r>
                      <a:r>
                        <a:rPr lang="en-GB" sz="11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INCLUSION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Peer pressure, assertiveness and risk, gang crime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882768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053667"/>
              </p:ext>
            </p:extLst>
          </p:nvPr>
        </p:nvGraphicFramePr>
        <p:xfrm>
          <a:off x="4778358" y="124447"/>
          <a:ext cx="1703920" cy="1476502"/>
        </p:xfrm>
        <a:graphic>
          <a:graphicData uri="http://schemas.openxmlformats.org/drawingml/2006/table">
            <a:tbl>
              <a:tblPr/>
              <a:tblGrid>
                <a:gridCol w="1703920">
                  <a:extLst>
                    <a:ext uri="{9D8B030D-6E8A-4147-A177-3AD203B41FA5}">
                      <a16:colId xmlns:a16="http://schemas.microsoft.com/office/drawing/2014/main" val="42675670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</a:t>
                      </a:r>
                      <a:r>
                        <a:rPr lang="en-GB" sz="11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INCLUSION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Managing conflict at home and staying safe / </a:t>
                      </a:r>
                      <a:r>
                        <a:rPr lang="en-GB" sz="1100" dirty="0" smtClean="0"/>
                        <a:t>Diversity, Prejudice and Bullying / 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Tackling homophobia, transphobia and sexism</a:t>
                      </a:r>
                      <a:endParaRPr lang="en-GB" sz="110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61305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682224"/>
              </p:ext>
            </p:extLst>
          </p:nvPr>
        </p:nvGraphicFramePr>
        <p:xfrm>
          <a:off x="10210814" y="3686129"/>
          <a:ext cx="1435894" cy="192786"/>
        </p:xfrm>
        <a:graphic>
          <a:graphicData uri="http://schemas.openxmlformats.org/drawingml/2006/table">
            <a:tbl>
              <a:tblPr/>
              <a:tblGrid>
                <a:gridCol w="1435894">
                  <a:extLst>
                    <a:ext uri="{9D8B030D-6E8A-4147-A177-3AD203B41FA5}">
                      <a16:colId xmlns:a16="http://schemas.microsoft.com/office/drawing/2014/main" val="2611671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731397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096744"/>
              </p:ext>
            </p:extLst>
          </p:nvPr>
        </p:nvGraphicFramePr>
        <p:xfrm>
          <a:off x="8724114" y="1197817"/>
          <a:ext cx="1790055" cy="943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0055">
                  <a:extLst>
                    <a:ext uri="{9D8B030D-6E8A-4147-A177-3AD203B41FA5}">
                      <a16:colId xmlns:a16="http://schemas.microsoft.com/office/drawing/2014/main" val="2578899537"/>
                    </a:ext>
                  </a:extLst>
                </a:gridCol>
              </a:tblGrid>
              <a:tr h="943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</a:rPr>
                        <a:t>COMMUNITY INCLUSION</a:t>
                      </a:r>
                      <a:endParaRPr lang="en-GB" sz="11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Managing peer pressure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263031"/>
                  </a:ext>
                </a:extLst>
              </a:tr>
            </a:tbl>
          </a:graphicData>
        </a:graphic>
      </p:graphicFrame>
      <p:pic>
        <p:nvPicPr>
          <p:cNvPr id="25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80248" y="591959"/>
            <a:ext cx="1125764" cy="71458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408624">
            <a:off x="6878178" y="1533904"/>
            <a:ext cx="1245482" cy="8416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69666" y="1546147"/>
            <a:ext cx="1102606" cy="101855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64240" y="1297194"/>
            <a:ext cx="858051" cy="7475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90093" y="124447"/>
            <a:ext cx="1004825" cy="1004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64794" y="2026592"/>
            <a:ext cx="881914" cy="65906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0991756">
            <a:off x="1007998" y="3839094"/>
            <a:ext cx="1654436" cy="92809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10847" y="3606900"/>
            <a:ext cx="1204100" cy="112666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838160" y="4198051"/>
            <a:ext cx="916806" cy="746237"/>
          </a:xfrm>
          <a:prstGeom prst="rect">
            <a:avLst/>
          </a:prstGeom>
        </p:spPr>
      </p:pic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844328"/>
              </p:ext>
            </p:extLst>
          </p:nvPr>
        </p:nvGraphicFramePr>
        <p:xfrm>
          <a:off x="3062317" y="3571041"/>
          <a:ext cx="1811496" cy="1182878"/>
        </p:xfrm>
        <a:graphic>
          <a:graphicData uri="http://schemas.openxmlformats.org/drawingml/2006/table">
            <a:tbl>
              <a:tblPr/>
              <a:tblGrid>
                <a:gridCol w="1811496">
                  <a:extLst>
                    <a:ext uri="{9D8B030D-6E8A-4147-A177-3AD203B41FA5}">
                      <a16:colId xmlns:a16="http://schemas.microsoft.com/office/drawing/2014/main" val="2921229092"/>
                    </a:ext>
                  </a:extLst>
                </a:gridCol>
              </a:tblGrid>
              <a:tr h="1049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EMPLOYMENT / CAREERS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Understanding</a:t>
                      </a:r>
                      <a:r>
                        <a:rPr lang="en-GB" sz="105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Careers and Future Aspirations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Introduction to the Careers Service</a:t>
                      </a:r>
                      <a:r>
                        <a:rPr lang="en-GB" sz="105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/ JED</a:t>
                      </a:r>
                      <a:endParaRPr lang="en-GB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882768"/>
                  </a:ext>
                </a:extLst>
              </a:tr>
            </a:tbl>
          </a:graphicData>
        </a:graphic>
      </p:graphicFrame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4"/>
          <a:srcRect t="34793" r="79" b="36242"/>
          <a:stretch/>
        </p:blipFill>
        <p:spPr>
          <a:xfrm rot="20716004">
            <a:off x="3855528" y="1185964"/>
            <a:ext cx="1036308" cy="157956"/>
          </a:xfrm>
          <a:prstGeom prst="rect">
            <a:avLst/>
          </a:prstGeom>
        </p:spPr>
      </p:pic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155905"/>
              </p:ext>
            </p:extLst>
          </p:nvPr>
        </p:nvGraphicFramePr>
        <p:xfrm>
          <a:off x="8700835" y="140804"/>
          <a:ext cx="1742935" cy="898144"/>
        </p:xfrm>
        <a:graphic>
          <a:graphicData uri="http://schemas.openxmlformats.org/drawingml/2006/table">
            <a:tbl>
              <a:tblPr/>
              <a:tblGrid>
                <a:gridCol w="1742935">
                  <a:extLst>
                    <a:ext uri="{9D8B030D-6E8A-4147-A177-3AD203B41FA5}">
                      <a16:colId xmlns:a16="http://schemas.microsoft.com/office/drawing/2014/main" val="2611671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EMPLOYMENT</a:t>
                      </a:r>
                      <a:r>
                        <a:rPr lang="en-GB" sz="11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/ CAREERS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Planning and Carrying ou</a:t>
                      </a:r>
                      <a:r>
                        <a:rPr lang="en-GB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 an Enterprise Project / 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Employer Talk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731397"/>
                  </a:ext>
                </a:extLst>
              </a:tr>
            </a:tbl>
          </a:graphicData>
        </a:graphic>
      </p:graphicFrame>
      <p:pic>
        <p:nvPicPr>
          <p:cNvPr id="42" name="Picture 4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5549" y="56769"/>
            <a:ext cx="556847" cy="597493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234697" y="1396732"/>
            <a:ext cx="1634877" cy="609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LIVING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Budgeting Skills </a:t>
            </a:r>
            <a:endParaRPr lang="en-GB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006547" y="5027684"/>
            <a:ext cx="1634877" cy="999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LIVING</a:t>
            </a:r>
            <a:endParaRPr lang="en-GB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</a:t>
            </a: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Using Google </a:t>
            </a: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Maps / Reading Bus Timetables</a:t>
            </a:r>
            <a:endParaRPr lang="en-GB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734058" y="4783447"/>
            <a:ext cx="2369860" cy="1193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LIVING</a:t>
            </a:r>
            <a:endParaRPr lang="en-GB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05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Washing/Drying/Ironing </a:t>
            </a:r>
            <a:r>
              <a:rPr lang="en-GB" sz="105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Clothes </a:t>
            </a: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Interpersonal Skills Developing Character – Communication / Resilience / Confidence</a:t>
            </a:r>
            <a:endParaRPr lang="en-GB" sz="105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808893" y="1747383"/>
            <a:ext cx="1634877" cy="804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LIVING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Basic First Aid / First Aid Kits</a:t>
            </a:r>
            <a:endParaRPr lang="en-GB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212269" y="3622131"/>
            <a:ext cx="1634877" cy="242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LIVING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Meal Planning – Shopping lists, ingredients, making healthy choices, comparing prices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Preparation – Preparing hot and cold snacks / Food hygiene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Eating Out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874211" y="3541817"/>
            <a:ext cx="1634877" cy="2162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GOOD HEALTH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Managing my health – Recognising common ailments, booking medical appointments,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Sleep</a:t>
            </a:r>
            <a:endParaRPr lang="en-GB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endParaRPr lang="en-GB" sz="11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303775"/>
              </p:ext>
            </p:extLst>
          </p:nvPr>
        </p:nvGraphicFramePr>
        <p:xfrm>
          <a:off x="4838433" y="1689155"/>
          <a:ext cx="1703920" cy="1025144"/>
        </p:xfrm>
        <a:graphic>
          <a:graphicData uri="http://schemas.openxmlformats.org/drawingml/2006/table">
            <a:tbl>
              <a:tblPr/>
              <a:tblGrid>
                <a:gridCol w="1703920">
                  <a:extLst>
                    <a:ext uri="{9D8B030D-6E8A-4147-A177-3AD203B41FA5}">
                      <a16:colId xmlns:a16="http://schemas.microsoft.com/office/drawing/2014/main" val="42675670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INDEPENDENT</a:t>
                      </a:r>
                      <a:r>
                        <a:rPr lang="en-GB" sz="11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LIVING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Caring for Animals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Emotional Wellbeing – Where</a:t>
                      </a:r>
                      <a:r>
                        <a:rPr lang="en-GB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to get support</a:t>
                      </a:r>
                      <a:endParaRPr lang="en-GB" sz="110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613050"/>
                  </a:ext>
                </a:extLst>
              </a:tr>
            </a:tbl>
          </a:graphicData>
        </a:graphic>
      </p:graphicFrame>
      <p:pic>
        <p:nvPicPr>
          <p:cNvPr id="51" name="Picture 5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225271" y="6026987"/>
            <a:ext cx="780324" cy="73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2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6493</TotalTime>
  <Words>540</Words>
  <Application>Microsoft Office PowerPoint</Application>
  <PresentationFormat>Widescreen</PresentationFormat>
  <Paragraphs>104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Nicola Lightfoot</cp:lastModifiedBy>
  <cp:revision>59</cp:revision>
  <cp:lastPrinted>2024-09-11T13:51:23Z</cp:lastPrinted>
  <dcterms:created xsi:type="dcterms:W3CDTF">2022-10-18T08:33:50Z</dcterms:created>
  <dcterms:modified xsi:type="dcterms:W3CDTF">2024-11-06T08:20:11Z</dcterms:modified>
</cp:coreProperties>
</file>