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0D925-28E6-29B8-F812-3A707A8E4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C3706-CC70-C35B-A13C-237470E2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CCB82-F514-2A39-C6D7-4BFD67673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C70AD-AB74-7BCF-8FC7-3E6767844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B836E-FE16-E418-2675-F0C4C6EC4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67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3ED3-33CA-F36B-EB8D-C411BF17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A827E7-766C-0303-5FAA-EF35C3EFF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58884-4D75-0D70-C858-AAFDD39EE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5A4BA-190C-4799-7FB2-C761CF56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EBB65-6B0C-E246-7E81-7C0A5D89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75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C63B32-260D-E7DA-E3C2-DDAF7619D6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F6B55-078A-22AF-C0CF-DA55C5E70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E4AE9-79D7-2D52-70B9-724D13DE7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97322-B876-C7CE-F746-D9D08FA8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FF4AE-18F1-D334-6232-3AD4829D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74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01C51-C3F7-EDD0-9AFD-6F3886CD4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77BA2-614A-3BFF-C5B7-30641E8D7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3C2EC-3AAA-0E9F-D54E-D733FFF03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37D5F-D97F-543F-2600-4E55D82F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18802-9203-7A26-203C-6D3073EF1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C3FF1-DA63-E800-9BB2-A23517F0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D71A6-CD5C-85E3-31C8-0261E04D2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201E8-6C6D-910F-39A6-B85F16C47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5E040-99B5-8AF5-0FB1-C42D62CA1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357CE-D89F-8C3C-4A2A-1E417952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38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3A53E-CEC9-2B61-BD90-FBB26C726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9EDCF-2356-FB87-675E-2B7CA5740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2AC0-C32C-B491-2625-77A6A5784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17034-3DB2-F976-78F2-CB9F37EA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44B1E-D6C3-30AC-4E63-C12262CB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22AE6-DA5D-AD0C-DC7C-FCB0FD093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22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C5A7B-FEF9-6AEA-B01E-36768B65B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2BE2E-D4DF-3395-824E-F2ACB05AE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4B898-E87D-7BE7-32B7-563E6234D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C0845A-67E0-5A35-7EA9-187F4E618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698E4-39FB-0320-3B74-750DE96EC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5716D5-3155-D09F-3BAE-289DB8E63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A66DB-794D-B5EC-806A-9D28A869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2EA2D6-FC50-EAB5-F7AB-A637098E9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4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0B862-BCF3-7688-63FC-D0CCF9744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0724DD-E800-D09F-ED7E-6D61A36B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B047E-BDEA-EE90-5F89-D60C5699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34218-3410-8171-B24D-4E400F31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70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4AD74F-50C6-0620-8F22-FB18D822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F1909-F37A-3578-42B7-EE00D0EE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F063B-92B5-B8D6-ACD6-19A5872D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67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7339-63E5-6F1B-3F8B-7C76F46F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EE565-C2CF-00FA-AA56-77DD8EC4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13C32-7F20-26AF-12EF-DCE9DC12B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C05EF-458E-63FE-C4C4-8A8031653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33316-5B66-98C7-A7F9-18D48F5CD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4C865-7A93-BF29-06D1-28DFDAD0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45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E206B-653C-C36D-07D1-349622A40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B0C03C-EB46-963D-FFE0-24A5C830C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DDB94-D813-ABDF-8186-A354E6129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9D7B3-22CE-530B-957F-E3836CDA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F7434-A51E-9D95-BBC2-EAEB5903F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2DD13-E6C3-1EA8-8E7C-DC29CADE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78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4FC39C-E87C-D504-85EE-6FF6E20D7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39332-8E7B-AEEA-5F04-22B44801D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13589-7344-F0E2-0D54-CE3936243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E0419-302E-49DB-BDC5-1BFD7C2A8667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7E371-CF85-7D25-315E-9762B4A57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94731-6AE7-2DB4-F0D2-A6378D4F8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8685A-09B0-4EA4-AC24-CA610CC32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99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jpeg"/><Relationship Id="rId21" Type="http://schemas.openxmlformats.org/officeDocument/2006/relationships/image" Target="../media/image18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microsoft.com/office/2007/relationships/hdphoto" Target="../media/hdphoto1.wdp"/><Relationship Id="rId23" Type="http://schemas.openxmlformats.org/officeDocument/2006/relationships/image" Target="../media/image20.jpeg"/><Relationship Id="rId10" Type="http://schemas.openxmlformats.org/officeDocument/2006/relationships/image" Target="../media/image9.png"/><Relationship Id="rId19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jpeg"/><Relationship Id="rId21" Type="http://schemas.openxmlformats.org/officeDocument/2006/relationships/image" Target="../media/image18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microsoft.com/office/2007/relationships/hdphoto" Target="../media/hdphoto1.wdp"/><Relationship Id="rId23" Type="http://schemas.openxmlformats.org/officeDocument/2006/relationships/image" Target="../media/image20.jpeg"/><Relationship Id="rId10" Type="http://schemas.openxmlformats.org/officeDocument/2006/relationships/image" Target="../media/image9.png"/><Relationship Id="rId19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image" Target="../media/image2.jpeg"/><Relationship Id="rId21" Type="http://schemas.openxmlformats.org/officeDocument/2006/relationships/image" Target="../media/image18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microsoft.com/office/2007/relationships/hdphoto" Target="../media/hdphoto1.wdp"/><Relationship Id="rId23" Type="http://schemas.openxmlformats.org/officeDocument/2006/relationships/image" Target="../media/image20.jpeg"/><Relationship Id="rId10" Type="http://schemas.openxmlformats.org/officeDocument/2006/relationships/image" Target="../media/image9.png"/><Relationship Id="rId19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837" y="78630"/>
            <a:ext cx="2057610" cy="814952"/>
          </a:xfrm>
          <a:prstGeom prst="rect">
            <a:avLst/>
          </a:prstGeom>
        </p:spPr>
      </p:pic>
      <p:pic>
        <p:nvPicPr>
          <p:cNvPr id="1032" name="Picture 8" descr="Year 1 - Read, write and interpret mathematical statements involving  addition (+), subtraction (–) and equals (=) signs (2) - Master The  Curriculu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" t="51718" r="59738" b="33182"/>
          <a:stretch/>
        </p:blipFill>
        <p:spPr bwMode="auto">
          <a:xfrm>
            <a:off x="3382075" y="78629"/>
            <a:ext cx="1296537" cy="73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Set of 5 Student Clocks – Smart Kid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0" r="1548" b="4876"/>
          <a:stretch/>
        </p:blipFill>
        <p:spPr bwMode="auto">
          <a:xfrm>
            <a:off x="8811808" y="4428507"/>
            <a:ext cx="1688026" cy="156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ultiplication Square 12 by 12 - KS1 Resource (teacher made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0" t="17359" r="62621" b="20843"/>
          <a:stretch/>
        </p:blipFill>
        <p:spPr bwMode="auto">
          <a:xfrm>
            <a:off x="10884008" y="1198412"/>
            <a:ext cx="874100" cy="93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tandard Units of Measurement | Units for Length, Weight &amp; Time - Video &amp;  Lesson Transcript | Study.com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23" t="-1" r="6870" b="13629"/>
          <a:stretch/>
        </p:blipFill>
        <p:spPr bwMode="auto">
          <a:xfrm>
            <a:off x="10913142" y="3879155"/>
            <a:ext cx="977463" cy="138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5609" y="163477"/>
            <a:ext cx="1106175" cy="47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lace Value | Place, Place Value and Face Value | Grouping the Digit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6" y="1655798"/>
            <a:ext cx="860077" cy="106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lace Value Concept &amp; Examples | How to Find the Value of a Digit's Place -  Video &amp; Lesson Transcript | Study.com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778" y="337431"/>
            <a:ext cx="1283549" cy="81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Year 7 (CB) WRM 2 </a:t>
            </a:r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 		Autumn   		           Spring 			Summer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81799" y="781394"/>
            <a:ext cx="2932171" cy="15711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40287" y="1003368"/>
            <a:ext cx="3197818" cy="16227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68217" y="3976594"/>
            <a:ext cx="4254131" cy="191970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09396" y="960358"/>
            <a:ext cx="2341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Value    </a:t>
            </a:r>
          </a:p>
          <a:p>
            <a:r>
              <a:rPr lang="en-GB" dirty="0"/>
              <a:t>Addition &amp; subtraction</a:t>
            </a:r>
          </a:p>
          <a:p>
            <a:r>
              <a:rPr lang="en-GB" dirty="0"/>
              <a:t>Geometry (shape)</a:t>
            </a:r>
          </a:p>
          <a:p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769136" y="2331765"/>
            <a:ext cx="347635" cy="47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9" idx="0"/>
          </p:cNvCxnSpPr>
          <p:nvPr/>
        </p:nvCxnSpPr>
        <p:spPr>
          <a:xfrm>
            <a:off x="5977719" y="3420640"/>
            <a:ext cx="17564" cy="555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555591" y="2618664"/>
            <a:ext cx="256217" cy="221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K.7 Length, Weight, Capacity - Lessons - Blendspace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0" t="9797" r="38035" b="12346"/>
          <a:stretch/>
        </p:blipFill>
        <p:spPr bwMode="auto">
          <a:xfrm>
            <a:off x="1136486" y="3665728"/>
            <a:ext cx="1408386" cy="146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4273651" y="3836290"/>
            <a:ext cx="2362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Length &amp; height</a:t>
            </a:r>
          </a:p>
          <a:p>
            <a:r>
              <a:rPr lang="en-US" dirty="0"/>
              <a:t>Mass, capacity and temperature </a:t>
            </a:r>
          </a:p>
          <a:p>
            <a:r>
              <a:rPr lang="en-US" dirty="0"/>
              <a:t>Money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Multiplication &amp; division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7429875" y="1141336"/>
            <a:ext cx="31169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Fractions</a:t>
            </a:r>
          </a:p>
          <a:p>
            <a:r>
              <a:rPr lang="en-US" dirty="0"/>
              <a:t>Geometry (position &amp;direction)</a:t>
            </a:r>
          </a:p>
          <a:p>
            <a:r>
              <a:rPr lang="en-US" dirty="0"/>
              <a:t>Time</a:t>
            </a:r>
          </a:p>
          <a:p>
            <a:r>
              <a:rPr lang="en-US" dirty="0"/>
              <a:t>Statistics </a:t>
            </a:r>
          </a:p>
          <a:p>
            <a:endParaRPr lang="en-US" dirty="0"/>
          </a:p>
        </p:txBody>
      </p:sp>
      <p:sp>
        <p:nvSpPr>
          <p:cNvPr id="46" name="AutoShape 18" descr="How to teach fractions to young children - Maths-Whiz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2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11960" y="3509692"/>
            <a:ext cx="1366890" cy="58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45,058 Division Sign Stock Photos, Pictures &amp; Royalty-Free Images - iStock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6" t="52868" r="8552" b="13467"/>
          <a:stretch/>
        </p:blipFill>
        <p:spPr bwMode="auto">
          <a:xfrm>
            <a:off x="5131126" y="1541117"/>
            <a:ext cx="1665028" cy="75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837" y="78630"/>
            <a:ext cx="2057610" cy="814952"/>
          </a:xfrm>
          <a:prstGeom prst="rect">
            <a:avLst/>
          </a:prstGeom>
        </p:spPr>
      </p:pic>
      <p:pic>
        <p:nvPicPr>
          <p:cNvPr id="1032" name="Picture 8" descr="Year 1 - Read, write and interpret mathematical statements involving  addition (+), subtraction (–) and equals (=) signs (2) - Master The  Curriculu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" t="51718" r="59738" b="33182"/>
          <a:stretch/>
        </p:blipFill>
        <p:spPr bwMode="auto">
          <a:xfrm>
            <a:off x="3382075" y="78629"/>
            <a:ext cx="1296537" cy="73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Set of 5 Student Clocks – Smart Kid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0" r="1548" b="4876"/>
          <a:stretch/>
        </p:blipFill>
        <p:spPr bwMode="auto">
          <a:xfrm>
            <a:off x="8811808" y="4428507"/>
            <a:ext cx="1688026" cy="156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ultiplication Square 12 by 12 - KS1 Resource (teacher made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0" t="17359" r="62621" b="20843"/>
          <a:stretch/>
        </p:blipFill>
        <p:spPr bwMode="auto">
          <a:xfrm>
            <a:off x="10884008" y="1198412"/>
            <a:ext cx="874100" cy="93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tandard Units of Measurement | Units for Length, Weight &amp; Time - Video &amp;  Lesson Transcript | Study.com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23" t="-1" r="6870" b="13629"/>
          <a:stretch/>
        </p:blipFill>
        <p:spPr bwMode="auto">
          <a:xfrm>
            <a:off x="10913142" y="3879155"/>
            <a:ext cx="977463" cy="138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5609" y="163477"/>
            <a:ext cx="1106175" cy="47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lace Value | Place, Place Value and Face Value | Grouping the Digit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6" y="1655798"/>
            <a:ext cx="860077" cy="106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lace Value Concept &amp; Examples | How to Find the Value of a Digit's Place -  Video &amp; Lesson Transcript | Study.com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778" y="337431"/>
            <a:ext cx="1283549" cy="81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Year 7 (SA) WRM 3</a:t>
            </a:r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 		Autumn   		           Spring 			Summer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81799" y="781394"/>
            <a:ext cx="2932171" cy="15711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0493" y="1003368"/>
            <a:ext cx="3227612" cy="16227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050890" y="3976594"/>
            <a:ext cx="3543310" cy="191970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85607" y="1029118"/>
            <a:ext cx="2598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Value    </a:t>
            </a:r>
          </a:p>
          <a:p>
            <a:r>
              <a:rPr lang="en-GB" dirty="0"/>
              <a:t>Addition &amp; subtraction</a:t>
            </a:r>
          </a:p>
          <a:p>
            <a:r>
              <a:rPr lang="en-GB" dirty="0"/>
              <a:t>Multiplication &amp; Division</a:t>
            </a:r>
          </a:p>
          <a:p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769136" y="2331765"/>
            <a:ext cx="347635" cy="47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  <a:endCxn id="9" idx="0"/>
          </p:cNvCxnSpPr>
          <p:nvPr/>
        </p:nvCxnSpPr>
        <p:spPr>
          <a:xfrm flipH="1">
            <a:off x="5822545" y="3420640"/>
            <a:ext cx="155174" cy="555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555591" y="2618664"/>
            <a:ext cx="256217" cy="221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K.7 Length, Weight, Capacity - Lessons - Blendspace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0" t="9797" r="38035" b="12346"/>
          <a:stretch/>
        </p:blipFill>
        <p:spPr bwMode="auto">
          <a:xfrm>
            <a:off x="1136486" y="3665728"/>
            <a:ext cx="1408386" cy="146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4333080" y="4231645"/>
            <a:ext cx="32611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Multiplication &amp; Division</a:t>
            </a:r>
          </a:p>
          <a:p>
            <a:r>
              <a:rPr lang="en-US" dirty="0"/>
              <a:t>Length &amp; Perimeter</a:t>
            </a:r>
          </a:p>
          <a:p>
            <a:r>
              <a:rPr lang="en-US" dirty="0"/>
              <a:t>Fractions </a:t>
            </a:r>
          </a:p>
          <a:p>
            <a:r>
              <a:rPr lang="en-US" dirty="0"/>
              <a:t>Mass &amp; capacity 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7813061" y="1141076"/>
            <a:ext cx="31169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Fractions</a:t>
            </a:r>
          </a:p>
          <a:p>
            <a:r>
              <a:rPr lang="en-US" dirty="0"/>
              <a:t>Money </a:t>
            </a:r>
          </a:p>
          <a:p>
            <a:r>
              <a:rPr lang="en-US" dirty="0"/>
              <a:t>Time</a:t>
            </a:r>
          </a:p>
          <a:p>
            <a:r>
              <a:rPr lang="en-US" dirty="0"/>
              <a:t>Shape</a:t>
            </a:r>
          </a:p>
          <a:p>
            <a:r>
              <a:rPr lang="en-US" dirty="0"/>
              <a:t>Statistics </a:t>
            </a:r>
          </a:p>
          <a:p>
            <a:endParaRPr lang="en-US" dirty="0"/>
          </a:p>
        </p:txBody>
      </p:sp>
      <p:sp>
        <p:nvSpPr>
          <p:cNvPr id="46" name="AutoShape 18" descr="How to teach fractions to young children - Maths-Whiz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2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11960" y="3509692"/>
            <a:ext cx="1366890" cy="58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45,058 Division Sign Stock Photos, Pictures &amp; Royalty-Free Images - iStock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6" t="52868" r="8552" b="13467"/>
          <a:stretch/>
        </p:blipFill>
        <p:spPr bwMode="auto">
          <a:xfrm>
            <a:off x="5131126" y="1541117"/>
            <a:ext cx="1665028" cy="75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978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837" y="78630"/>
            <a:ext cx="2057610" cy="814952"/>
          </a:xfrm>
          <a:prstGeom prst="rect">
            <a:avLst/>
          </a:prstGeom>
        </p:spPr>
      </p:pic>
      <p:pic>
        <p:nvPicPr>
          <p:cNvPr id="1032" name="Picture 8" descr="Year 1 - Read, write and interpret mathematical statements involving  addition (+), subtraction (–) and equals (=) signs (2) - Master The  Curriculu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7" t="51718" r="59738" b="33182"/>
          <a:stretch/>
        </p:blipFill>
        <p:spPr bwMode="auto">
          <a:xfrm>
            <a:off x="3382075" y="78629"/>
            <a:ext cx="1296537" cy="73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Set of 5 Student Clocks – Smart Kid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0" r="1548" b="4876"/>
          <a:stretch/>
        </p:blipFill>
        <p:spPr bwMode="auto">
          <a:xfrm>
            <a:off x="8811808" y="4428507"/>
            <a:ext cx="1688026" cy="156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Multiplication Square 12 by 12 - KS1 Resource (teacher made)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0" t="17359" r="62621" b="20843"/>
          <a:stretch/>
        </p:blipFill>
        <p:spPr bwMode="auto">
          <a:xfrm>
            <a:off x="10884008" y="1198412"/>
            <a:ext cx="874100" cy="93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tandard Units of Measurement | Units for Length, Weight &amp; Time - Video &amp;  Lesson Transcript | Study.com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23" t="-1" r="6870" b="13629"/>
          <a:stretch/>
        </p:blipFill>
        <p:spPr bwMode="auto">
          <a:xfrm>
            <a:off x="10913142" y="3879155"/>
            <a:ext cx="977463" cy="138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5609" y="163477"/>
            <a:ext cx="1106175" cy="47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lace Value | Place, Place Value and Face Value | Grouping the Digit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6" y="1655798"/>
            <a:ext cx="860077" cy="106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lace Value Concept &amp; Examples | How to Find the Value of a Digit's Place -  Video &amp; Lesson Transcript | Study.com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778" y="337431"/>
            <a:ext cx="1283549" cy="81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Year 7 (LA) WRM 1 </a:t>
            </a:r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 		Autumn   		           Spring 			Summer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81799" y="781394"/>
            <a:ext cx="2932171" cy="15711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40287" y="892621"/>
            <a:ext cx="3197818" cy="173347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39380" y="3976594"/>
            <a:ext cx="3290495" cy="191970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09396" y="960358"/>
            <a:ext cx="2341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Value    </a:t>
            </a:r>
          </a:p>
          <a:p>
            <a:r>
              <a:rPr lang="en-GB" dirty="0"/>
              <a:t>Addition &amp; subtraction</a:t>
            </a:r>
          </a:p>
          <a:p>
            <a:r>
              <a:rPr lang="en-GB" dirty="0"/>
              <a:t>Geometry (shape)</a:t>
            </a:r>
          </a:p>
          <a:p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769136" y="2331765"/>
            <a:ext cx="347635" cy="47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  <a:endCxn id="9" idx="0"/>
          </p:cNvCxnSpPr>
          <p:nvPr/>
        </p:nvCxnSpPr>
        <p:spPr>
          <a:xfrm flipH="1">
            <a:off x="5784628" y="3420640"/>
            <a:ext cx="193091" cy="555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555591" y="2618664"/>
            <a:ext cx="256217" cy="221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K.7 Length, Weight, Capacity - Lessons - Blendspace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0" t="9797" r="38035" b="12346"/>
          <a:stretch/>
        </p:blipFill>
        <p:spPr bwMode="auto">
          <a:xfrm>
            <a:off x="1136486" y="3665728"/>
            <a:ext cx="1408386" cy="146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4752118" y="3836694"/>
            <a:ext cx="23624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Place value </a:t>
            </a:r>
          </a:p>
          <a:p>
            <a:r>
              <a:rPr lang="en-US" dirty="0"/>
              <a:t>Addition &amp; Subtraction</a:t>
            </a:r>
          </a:p>
          <a:p>
            <a:r>
              <a:rPr lang="en-US" dirty="0"/>
              <a:t>Length &amp; height</a:t>
            </a:r>
          </a:p>
          <a:p>
            <a:r>
              <a:rPr lang="en-US" dirty="0"/>
              <a:t>Mass&amp; volume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7436909" y="926810"/>
            <a:ext cx="31169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Multiplication &amp; division</a:t>
            </a:r>
          </a:p>
          <a:p>
            <a:r>
              <a:rPr lang="en-US" dirty="0"/>
              <a:t>Fractions</a:t>
            </a:r>
          </a:p>
          <a:p>
            <a:r>
              <a:rPr lang="en-US" dirty="0"/>
              <a:t>Geometry (position &amp;direction)</a:t>
            </a:r>
          </a:p>
          <a:p>
            <a:r>
              <a:rPr lang="en-US" dirty="0"/>
              <a:t>Place Value</a:t>
            </a:r>
          </a:p>
          <a:p>
            <a:r>
              <a:rPr lang="en-US" dirty="0"/>
              <a:t>Money </a:t>
            </a:r>
          </a:p>
          <a:p>
            <a:r>
              <a:rPr lang="en-US" dirty="0"/>
              <a:t>Time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6" name="AutoShape 18" descr="How to teach fractions to young children - Maths-Whiz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2" name="Picture 10" descr="Green Plus Sign Images – Browse 31,479 Stock Photos, Vectors, and Video |  Adobe 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" t="22910" r="8034" b="21616"/>
          <a:stretch/>
        </p:blipFill>
        <p:spPr bwMode="auto">
          <a:xfrm>
            <a:off x="8311960" y="3509692"/>
            <a:ext cx="1366890" cy="58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45,058 Division Sign Stock Photos, Pictures &amp; Royalty-Free Images - iStock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6" t="52868" r="8552" b="13467"/>
          <a:stretch/>
        </p:blipFill>
        <p:spPr bwMode="auto">
          <a:xfrm>
            <a:off x="5131126" y="1541117"/>
            <a:ext cx="1665028" cy="75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830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151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 OConnor</dc:creator>
  <cp:lastModifiedBy>Jai OConnor</cp:lastModifiedBy>
  <cp:revision>2</cp:revision>
  <dcterms:created xsi:type="dcterms:W3CDTF">2024-10-23T08:57:04Z</dcterms:created>
  <dcterms:modified xsi:type="dcterms:W3CDTF">2024-10-23T10:46:16Z</dcterms:modified>
</cp:coreProperties>
</file>